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629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47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242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453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1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063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418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057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82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782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4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7F88-C0B8-4DD6-A077-6659B8A28D93}" type="datetimeFigureOut">
              <a:rPr lang="uk-UA" smtClean="0"/>
              <a:t>12.12.2017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BB39-F075-47C0-9EFD-872979DCA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723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sz="54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ШКІЛЬНИЙ БУЛІНГ</a:t>
            </a:r>
            <a:endParaRPr lang="uk-UA" sz="5400" dirty="0">
              <a:latin typeface="Arial Black" panose="020B0A040201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 fontScale="77500" lnSpcReduction="20000"/>
          </a:bodyPr>
          <a:lstStyle/>
          <a:p>
            <a:pPr lvl="8" algn="r"/>
            <a:r>
              <a:rPr lang="uk-UA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ПІДГОТУВАЛА:</a:t>
            </a:r>
          </a:p>
          <a:p>
            <a:pPr lvl="8" algn="r"/>
            <a:r>
              <a:rPr lang="uk-UA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НАЧАЛЬНИК ВІДДІЛУ РЕГІОНАЛЬНОГО</a:t>
            </a:r>
          </a:p>
          <a:p>
            <a:pPr lvl="8" algn="r"/>
            <a:r>
              <a:rPr lang="uk-UA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ЦЕНТРУ З НАДАННЯ БВПД У ХЕРСОНСЬКІЙ ОБЛАСТІ</a:t>
            </a:r>
          </a:p>
          <a:p>
            <a:pPr lvl="8" algn="r"/>
            <a:r>
              <a:rPr lang="uk-UA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ОЛЕНА ІПАТЕНКО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23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ЗАПАМ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ЯТАЙ!!!</a:t>
            </a:r>
            <a:endParaRPr lang="uk-U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sz="4000" dirty="0" smtClean="0"/>
              <a:t>«Несправедливість досягається двома способами: або насильством, або обманом»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				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		</a:t>
            </a:r>
            <a:r>
              <a:rPr lang="uk-UA" smtClean="0"/>
              <a:t>	         Марк </a:t>
            </a:r>
            <a:r>
              <a:rPr lang="uk-UA" dirty="0" smtClean="0"/>
              <a:t>Тулій Цицерон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65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72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БУЛІНГ -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(від англійського </a:t>
            </a:r>
            <a:r>
              <a:rPr lang="en-US" dirty="0">
                <a:solidFill>
                  <a:prstClr val="black"/>
                </a:solidFill>
                <a:latin typeface="Arial Black" panose="020B0A04020102020204" pitchFamily="34" charset="0"/>
              </a:rPr>
              <a:t>bully – </a:t>
            </a: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хуліган, залякувати) – форма психічного насильства у вигляді травлі, бойкоту, насмішок, дезінформації, псування особистих речей, </a:t>
            </a:r>
            <a:r>
              <a:rPr lang="uk-UA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фізичної розправи </a:t>
            </a: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sz="60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ВИДИ БУЛІНГУ:</a:t>
            </a:r>
            <a:endParaRPr lang="uk-UA" sz="60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uk-UA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/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          </a:t>
            </a:r>
            <a:r>
              <a:rPr lang="uk-UA" sz="4400" dirty="0">
                <a:solidFill>
                  <a:prstClr val="black"/>
                </a:solidFill>
                <a:latin typeface="Arial Black" panose="020B0A04020102020204" pitchFamily="34" charset="0"/>
              </a:rPr>
              <a:t>ШКІЛЬНИЙ БУЛІНГ</a:t>
            </a:r>
          </a:p>
          <a:p>
            <a:pPr lvl="0"/>
            <a:endParaRPr lang="uk-UA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/>
            <a:r>
              <a:rPr lang="uk-UA" sz="4400" dirty="0">
                <a:solidFill>
                  <a:prstClr val="black"/>
                </a:solidFill>
                <a:latin typeface="Arial Black" panose="020B0A04020102020204" pitchFamily="34" charset="0"/>
              </a:rPr>
              <a:t>       </a:t>
            </a:r>
            <a:r>
              <a:rPr lang="en-US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uk-UA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БУЛІНГ </a:t>
            </a:r>
            <a:r>
              <a:rPr lang="uk-UA" sz="4400" dirty="0">
                <a:solidFill>
                  <a:prstClr val="black"/>
                </a:solidFill>
                <a:latin typeface="Arial Black" panose="020B0A04020102020204" pitchFamily="34" charset="0"/>
              </a:rPr>
              <a:t>НА РОБОТІ</a:t>
            </a:r>
          </a:p>
          <a:p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4853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uk-UA" sz="48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ВИДИ ШКІЛЬНОГО БУЛІНГУ</a:t>
            </a:r>
            <a:endParaRPr lang="uk-UA" sz="4800" dirty="0"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3690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3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uk-UA" sz="48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СКЛАДОВІ ШКІЛЬНОГО БУЛІНГУ</a:t>
            </a:r>
            <a:endParaRPr lang="uk-UA" sz="48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</a:rPr>
              <a:t> </a:t>
            </a:r>
            <a:endParaRPr lang="en-US" dirty="0" smtClean="0">
              <a:solidFill>
                <a:prstClr val="black"/>
              </a:solidFill>
            </a:endParaRPr>
          </a:p>
          <a:p>
            <a:pPr lvl="4"/>
            <a:r>
              <a:rPr lang="uk-UA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АГРЕСІЯ</a:t>
            </a:r>
            <a:endParaRPr lang="uk-UA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АКТИВНІ ДІЇ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РЕГУЛЯРНІСТЬ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НАВМИСНІСТЬ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ЛАТЕНТНІСТЬ (ПРИХОВАНІСТЬ) ДЛЯ СУСПІЛЬСТВА  І В</a:t>
            </a:r>
            <a:r>
              <a:rPr lang="uk-UA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ОДНОЧАС </a:t>
            </a: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ПУБЛІЧНІСТЬ У ВУЗЬКОМУ КОЛІ (ТАМ, ДЕ І ВІДБУВАЄТЬСЯ)</a:t>
            </a:r>
          </a:p>
          <a:p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uk-UA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ПРИЧИНИ ШКІЛЬНОГО БУЛІНГУ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47355" y="1593283"/>
            <a:ext cx="8219256" cy="5004069"/>
          </a:xfrm>
        </p:spPr>
        <p:txBody>
          <a:bodyPr>
            <a:normAutofit/>
          </a:bodyPr>
          <a:lstStyle/>
          <a:p>
            <a:pPr marL="1828800" lvl="4" indent="0">
              <a:buNone/>
            </a:pPr>
            <a:endParaRPr lang="uk-UA" sz="240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1828800" lvl="4" indent="0">
              <a:buNone/>
            </a:pPr>
            <a:r>
              <a:rPr lang="uk-UA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ЗАЗДРІСТЬ</a:t>
            </a:r>
            <a:endParaRPr lang="uk-UA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1828800" lvl="4" indent="0">
              <a:buNone/>
            </a:pPr>
            <a:r>
              <a:rPr lang="uk-UA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ПОМСТА</a:t>
            </a:r>
            <a:endParaRPr lang="uk-UA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1828800" lvl="4" indent="0">
              <a:buNone/>
            </a:pP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НЕПРИЯЗНЬ</a:t>
            </a:r>
          </a:p>
          <a:p>
            <a:pPr marL="1828800" lvl="4" indent="0">
              <a:buNone/>
            </a:pP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САМОСТВЕРДЖЕННЯ</a:t>
            </a:r>
          </a:p>
          <a:p>
            <a:pPr marL="1828800" lvl="4" indent="0">
              <a:buNone/>
            </a:pP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ПРАГНЕННЯ ВІДНОВИТИ «СПРАВЕДЛИВІСТЬ»</a:t>
            </a:r>
          </a:p>
          <a:p>
            <a:pPr marL="1828800" lvl="4" indent="0">
              <a:buNone/>
            </a:pPr>
            <a:r>
              <a:rPr lang="uk-UA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«</a:t>
            </a: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НЕЙТРАЛІЗАЦІЯ СУПЕРНИКА»</a:t>
            </a:r>
          </a:p>
          <a:p>
            <a:pPr marL="1828800" lvl="4" indent="0">
              <a:buNone/>
            </a:pP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ЗАДОВОЛЕННЯ САДИСТСЬКИХ ПОТРЕБ</a:t>
            </a:r>
          </a:p>
          <a:p>
            <a:endParaRPr lang="uk-UA" dirty="0"/>
          </a:p>
        </p:txBody>
      </p:sp>
      <p:sp>
        <p:nvSpPr>
          <p:cNvPr id="11" name="Пляма 1 10"/>
          <p:cNvSpPr/>
          <p:nvPr/>
        </p:nvSpPr>
        <p:spPr>
          <a:xfrm>
            <a:off x="811919" y="2132856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яма 1 11"/>
          <p:cNvSpPr/>
          <p:nvPr/>
        </p:nvSpPr>
        <p:spPr>
          <a:xfrm>
            <a:off x="759357" y="2996952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ляма 1 12"/>
          <p:cNvSpPr/>
          <p:nvPr/>
        </p:nvSpPr>
        <p:spPr>
          <a:xfrm>
            <a:off x="739347" y="3501008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ляма 1 13"/>
          <p:cNvSpPr/>
          <p:nvPr/>
        </p:nvSpPr>
        <p:spPr>
          <a:xfrm>
            <a:off x="735216" y="3933056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ляма 1 15"/>
          <p:cNvSpPr/>
          <p:nvPr/>
        </p:nvSpPr>
        <p:spPr>
          <a:xfrm>
            <a:off x="759357" y="4723972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ляма 1 16"/>
          <p:cNvSpPr/>
          <p:nvPr/>
        </p:nvSpPr>
        <p:spPr>
          <a:xfrm>
            <a:off x="735216" y="5183131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ляма 1 17"/>
          <p:cNvSpPr/>
          <p:nvPr/>
        </p:nvSpPr>
        <p:spPr>
          <a:xfrm>
            <a:off x="782045" y="2564904"/>
            <a:ext cx="1728192" cy="179352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98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uk-UA" sz="40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ЧИННИКИ, ЩО ПРИЗВОДЯТЬ ДО БУЛІНГУ</a:t>
            </a:r>
            <a:endParaRPr lang="uk-UA" sz="40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uk-UA" dirty="0" smtClean="0">
              <a:solidFill>
                <a:prstClr val="black"/>
              </a:solidFill>
            </a:endParaRPr>
          </a:p>
          <a:p>
            <a:pPr lvl="4"/>
            <a:r>
              <a:rPr lang="uk-UA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КУЛЬТ НАСИЛЬСТВА В СУСПІЛЬСТВІ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НЕГАТИВНИЙ ВПЛИВ ЗМІ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НИЗЬКИЙ РІВЕНЬ </a:t>
            </a:r>
            <a:r>
              <a:rPr lang="uk-UA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КУЛЬТУРИ І ВИХОВАННЯ</a:t>
            </a:r>
            <a:endParaRPr lang="uk-UA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ГІПЕРОПІКА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БАЙДУЖІСТЬ З БОКУ БАТЬКІВ</a:t>
            </a:r>
          </a:p>
          <a:p>
            <a:pPr lvl="4"/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КОМП</a:t>
            </a:r>
            <a:r>
              <a:rPr lang="en-US" sz="2400" dirty="0">
                <a:solidFill>
                  <a:prstClr val="black"/>
                </a:solidFill>
                <a:latin typeface="Arial Black" panose="020B0A04020102020204" pitchFamily="34" charset="0"/>
              </a:rPr>
              <a:t>’</a:t>
            </a:r>
            <a:r>
              <a:rPr lang="uk-UA" sz="2400" dirty="0">
                <a:solidFill>
                  <a:prstClr val="black"/>
                </a:solidFill>
                <a:latin typeface="Arial Black" panose="020B0A04020102020204" pitchFamily="34" charset="0"/>
              </a:rPr>
              <a:t>ЮТЕРНІ ІГРИ З ЕЛЕМЕНТАМИ ЖОРСТОКОСТІ, ПРИНИЖЕННЯ ТОЩО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0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СОЦІАЛЬНА СТРУКТРА БУЛІНГУ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4000" dirty="0" smtClean="0">
                <a:latin typeface="Arial Black" panose="020B0A04020102020204" pitchFamily="34" charset="0"/>
              </a:rPr>
              <a:t>ПЕРЕСЛІДУВАЧ (БУЛЕР)</a:t>
            </a:r>
          </a:p>
          <a:p>
            <a:r>
              <a:rPr lang="uk-UA" sz="4000" dirty="0" smtClean="0">
                <a:latin typeface="Arial Black" panose="020B0A04020102020204" pitchFamily="34" charset="0"/>
              </a:rPr>
              <a:t>ЖЕРТВА</a:t>
            </a:r>
          </a:p>
          <a:p>
            <a:r>
              <a:rPr lang="uk-UA" sz="4000" dirty="0" smtClean="0">
                <a:latin typeface="Arial Black" panose="020B0A04020102020204" pitchFamily="34" charset="0"/>
              </a:rPr>
              <a:t>СПОСТЕРІГАЧ</a:t>
            </a:r>
            <a:endParaRPr lang="uk-UA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sz="5400" b="1" dirty="0">
                <a:ln w="1778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ПРОТИДІЯ БУЛІНГУ:</a:t>
            </a:r>
            <a:endParaRPr lang="uk-UA" sz="54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uk-UA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ЖЕРТВІ:</a:t>
            </a:r>
            <a:r>
              <a:rPr lang="uk-UA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1) НЕ ЗАМОВЧУВАТИ ФАКТ(РОЗПОВІСТИ БАТЬКАМ, </a:t>
            </a:r>
            <a:r>
              <a:rPr lang="uk-UA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ВЧИТЕЛЯМ ТОЩО)</a:t>
            </a:r>
          </a:p>
          <a:p>
            <a:pPr marL="1828800" lvl="4" indent="0">
              <a:buNone/>
            </a:pPr>
            <a:r>
              <a:rPr lang="uk-UA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2) ОСОБИСТО ПРОТИСТОЯТИ БУЛЕРУ, НЕ ПІДДАВАТИСЯ НА ПРОВОКАЦІЇ </a:t>
            </a:r>
            <a:endParaRPr lang="uk-UA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4"/>
            <a:r>
              <a:rPr lang="uk-UA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СПОСТЕРІГАЧУ:</a:t>
            </a:r>
          </a:p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1) УСВІДОМИТИ, ЩО БУЛІНГ-ЦЕ ЗЛО</a:t>
            </a:r>
          </a:p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2) НЕ ПІДДАВАТИСЯ ВПЛИВУ БУЛЕРА</a:t>
            </a:r>
          </a:p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3) НЕ ПІДТРИМУВАТИ </a:t>
            </a:r>
            <a:r>
              <a:rPr lang="uk-UA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БУЛЕРА, В ТОМУ ЧИСЛІ І МОВЧАЗНИМ СПОСТЕРІГАННЯМ ЗА ЙОГО ДІЯМИ</a:t>
            </a:r>
            <a:endParaRPr lang="uk-UA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4) КРИТИКУВАТИ БУЛЕРА</a:t>
            </a:r>
          </a:p>
          <a:p>
            <a:pPr marL="1828800" lvl="4" indent="0">
              <a:buNone/>
            </a:pP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5) НЕ ЗАМОВЧУВАТИ ФАКТ (РОЗПОВІСТИ БАТЬКАМ, </a:t>
            </a:r>
            <a:r>
              <a:rPr lang="uk-UA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ВЧИТЕЛЯМ ТОЩО </a:t>
            </a:r>
            <a:r>
              <a:rPr lang="uk-UA" dirty="0">
                <a:solidFill>
                  <a:prstClr val="black"/>
                </a:solidFill>
                <a:latin typeface="Arial Black" panose="020B0A04020102020204" pitchFamily="34" charset="0"/>
              </a:rPr>
              <a:t>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69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227</Words>
  <Application>Microsoft Office PowerPoint</Application>
  <PresentationFormat>Екран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ШКІЛЬНИЙ БУЛІНГ</vt:lpstr>
      <vt:lpstr>БУЛІНГ -</vt:lpstr>
      <vt:lpstr>ВИДИ БУЛІНГУ:</vt:lpstr>
      <vt:lpstr>ВИДИ ШКІЛЬНОГО БУЛІНГУ</vt:lpstr>
      <vt:lpstr>СКЛАДОВІ ШКІЛЬНОГО БУЛІНГУ</vt:lpstr>
      <vt:lpstr>ПРИЧИНИ ШКІЛЬНОГО БУЛІНГУ</vt:lpstr>
      <vt:lpstr>ЧИННИКИ, ЩО ПРИЗВОДЯТЬ ДО БУЛІНГУ</vt:lpstr>
      <vt:lpstr>СОЦІАЛЬНА СТРУКТРА БУЛІНГУ</vt:lpstr>
      <vt:lpstr>ПРОТИДІЯ БУЛІНГУ:</vt:lpstr>
      <vt:lpstr>ЗАПАМ’ЯТАЙ!!!</vt:lpstr>
    </vt:vector>
  </TitlesOfParts>
  <Company>Регіональний центр НБВПД у Херсонській області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ШКІЛЬНИЙ БУЛІНГ</dc:title>
  <dc:creator>ІПАТЕНКО</dc:creator>
  <cp:lastModifiedBy>ІПАТЕНКО</cp:lastModifiedBy>
  <cp:revision>9</cp:revision>
  <dcterms:created xsi:type="dcterms:W3CDTF">2017-12-11T15:44:07Z</dcterms:created>
  <dcterms:modified xsi:type="dcterms:W3CDTF">2017-12-12T06:56:40Z</dcterms:modified>
</cp:coreProperties>
</file>