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946C-D813-4A92-91C0-5DAE6FB52E95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E9B27-ADC2-4831-A597-868B96CD7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4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40768"/>
            <a:ext cx="633670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047" y="260648"/>
            <a:ext cx="7488832" cy="635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7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Доповідь </a:t>
            </a:r>
            <a:r>
              <a:rPr lang="uk-UA" b="1" dirty="0">
                <a:latin typeface="Times New Roman"/>
                <a:ea typeface="Times New Roman"/>
              </a:rPr>
              <a:t>начальника відділення поліції в порту Херсон капітана поліції </a:t>
            </a:r>
            <a:r>
              <a:rPr lang="uk-UA" b="1" dirty="0" err="1">
                <a:latin typeface="Times New Roman"/>
                <a:ea typeface="Times New Roman"/>
              </a:rPr>
              <a:t>Жаркова</a:t>
            </a:r>
            <a:r>
              <a:rPr lang="uk-UA" b="1" dirty="0">
                <a:latin typeface="Times New Roman"/>
                <a:ea typeface="Times New Roman"/>
              </a:rPr>
              <a:t> М.В.</a:t>
            </a:r>
            <a:r>
              <a:rPr lang="uk-UA" dirty="0">
                <a:latin typeface="Times New Roman"/>
                <a:ea typeface="Times New Roman"/>
              </a:rPr>
              <a:t> на засіданні колегії Херсонської обласної державної адміністрації </a:t>
            </a:r>
            <a:endParaRPr lang="ru-RU" sz="1400" dirty="0">
              <a:latin typeface="Times New Roman"/>
              <a:ea typeface="Times New Roman"/>
            </a:endParaRPr>
          </a:p>
          <a:p>
            <a:pPr marL="3060700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12 червня 2018 року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0000FF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Про підсумки проведення </a:t>
            </a:r>
            <a:r>
              <a:rPr lang="uk-UA" b="1" dirty="0">
                <a:latin typeface="Times New Roman"/>
                <a:ea typeface="Calibri"/>
              </a:rPr>
              <a:t>заходів у сфері забезпечення протидії незаконному вилову водних біоресурсів на території області в період нерестової заборони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Шановний Андрію Анатолійовичу!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Шановні члени колегії!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Шановні присутні!</a:t>
            </a:r>
            <a:endParaRPr lang="ru-RU" sz="14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На сьогодні незаконне зайняття рибним промислом на території області набуло тривожної розповсюдженості, організованості та кримінального професіоналізму, завдаючи громаді та державі в цілому значної економічної та екологічної шкоди. Тому завдання поліції області полягає в ефективній протидії таким проявам.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5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1"/>
            <a:ext cx="2774371" cy="25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385075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6883" y="-122703"/>
            <a:ext cx="620617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/>
                <a:ea typeface="Times New Roman"/>
              </a:rPr>
              <a:t>08 </a:t>
            </a:r>
            <a:r>
              <a:rPr lang="ru-RU" b="1" dirty="0" err="1" smtClean="0">
                <a:latin typeface="Times New Roman"/>
                <a:ea typeface="Times New Roman"/>
              </a:rPr>
              <a:t>травня</a:t>
            </a:r>
            <a:r>
              <a:rPr lang="ru-RU" b="1" dirty="0" smtClean="0">
                <a:latin typeface="Times New Roman"/>
                <a:ea typeface="Times New Roman"/>
              </a:rPr>
              <a:t> 2018 року </a:t>
            </a:r>
            <a:r>
              <a:rPr lang="ru-RU" dirty="0" err="1">
                <a:latin typeface="Times New Roman"/>
                <a:ea typeface="Times New Roman"/>
              </a:rPr>
              <a:t>п</a:t>
            </a:r>
            <a:r>
              <a:rPr lang="ru-RU" dirty="0" err="1" smtClean="0">
                <a:latin typeface="Times New Roman"/>
                <a:ea typeface="Times New Roman"/>
              </a:rPr>
              <a:t>ід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час </a:t>
            </a:r>
            <a:r>
              <a:rPr lang="ru-RU" dirty="0" err="1">
                <a:latin typeface="Times New Roman"/>
                <a:ea typeface="Times New Roman"/>
              </a:rPr>
              <a:t>відпрацювання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акваторії</a:t>
            </a:r>
            <a:r>
              <a:rPr lang="ru-RU" dirty="0" smtClean="0">
                <a:latin typeface="Times New Roman"/>
                <a:ea typeface="Times New Roman"/>
              </a:rPr>
              <a:t>                         р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Дніпро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працівники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відділення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поліції</a:t>
            </a:r>
            <a:r>
              <a:rPr lang="ru-RU" dirty="0">
                <a:latin typeface="Times New Roman"/>
                <a:ea typeface="Times New Roman"/>
              </a:rPr>
              <a:t> в порту «Херсон» в </a:t>
            </a:r>
            <a:r>
              <a:rPr lang="ru-RU" dirty="0" err="1">
                <a:latin typeface="Times New Roman"/>
                <a:ea typeface="Times New Roman"/>
              </a:rPr>
              <a:t>районі</a:t>
            </a:r>
            <a:r>
              <a:rPr lang="ru-RU" dirty="0">
                <a:latin typeface="Times New Roman"/>
                <a:ea typeface="Times New Roman"/>
              </a:rPr>
              <a:t> сел. </a:t>
            </a:r>
            <a:r>
              <a:rPr lang="ru-RU" dirty="0" err="1">
                <a:latin typeface="Times New Roman"/>
                <a:ea typeface="Times New Roman"/>
              </a:rPr>
              <a:t>Антонівка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помітили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березі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двох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громадян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які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завантажували</a:t>
            </a:r>
            <a:r>
              <a:rPr lang="ru-RU" dirty="0">
                <a:latin typeface="Times New Roman"/>
                <a:ea typeface="Times New Roman"/>
              </a:rPr>
              <a:t> в </a:t>
            </a:r>
            <a:r>
              <a:rPr lang="ru-RU" dirty="0" err="1">
                <a:latin typeface="Times New Roman"/>
                <a:ea typeface="Times New Roman"/>
              </a:rPr>
              <a:t>автомобіль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мішки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Поліцейські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вирішили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перевірити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чоловіків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</a:rPr>
              <a:t>їх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вантаж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Однак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громадяни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побачивши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правоохоронців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швидко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вирушили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автомобілі</a:t>
            </a:r>
            <a:r>
              <a:rPr lang="ru-RU" dirty="0">
                <a:latin typeface="Times New Roman"/>
                <a:ea typeface="Times New Roman"/>
              </a:rPr>
              <a:t> в </a:t>
            </a:r>
            <a:r>
              <a:rPr lang="ru-RU" dirty="0" err="1">
                <a:latin typeface="Times New Roman"/>
                <a:ea typeface="Times New Roman"/>
              </a:rPr>
              <a:t>напрямку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міста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637" y="4272677"/>
            <a:ext cx="47233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У </a:t>
            </a:r>
            <a:r>
              <a:rPr lang="ru-RU" dirty="0" err="1">
                <a:latin typeface="Times New Roman"/>
                <a:ea typeface="Times New Roman"/>
              </a:rPr>
              <a:t>правопорушників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вилучено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транспортний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засіб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dirty="0" err="1" smtClean="0">
                <a:latin typeface="Times New Roman"/>
                <a:ea typeface="Times New Roman"/>
              </a:rPr>
              <a:t>живі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водні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біоресурси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</a:rPr>
              <a:t>Відкрите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кримінальне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провадження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 ч.1 ст.249 Кримінального кодексу України «Незаконне зайняття рибним, звіриним або іншим водним добувним промислом</a:t>
            </a:r>
            <a:r>
              <a:rPr lang="uk-UA" dirty="0" smtClean="0">
                <a:latin typeface="Times New Roman"/>
                <a:ea typeface="Times New Roman"/>
              </a:rPr>
              <a:t>».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551" y="2673305"/>
            <a:ext cx="8964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Поліцейські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наздогнали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втікачів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з’ясували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вони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під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час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весняно-літньої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нерестової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заборони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здійснювали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незаконний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вилов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живих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водних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біоресурсів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60" y="3444189"/>
            <a:ext cx="896431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автомобілі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правопорушників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поліцейські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виявили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мішки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в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яких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знаходились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436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раків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Завдана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природньому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середовищу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шкода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оцінюється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в суму 11100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гривень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0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7"/>
            <a:ext cx="4248473" cy="44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9504" y="175874"/>
            <a:ext cx="3996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/>
                <a:ea typeface="Times New Roman"/>
              </a:rPr>
              <a:t>22 травня 2018 року </a:t>
            </a:r>
            <a:r>
              <a:rPr lang="uk-UA" dirty="0" smtClean="0">
                <a:latin typeface="Times New Roman"/>
                <a:ea typeface="Times New Roman"/>
              </a:rPr>
              <a:t>під </a:t>
            </a:r>
            <a:r>
              <a:rPr lang="uk-UA" dirty="0">
                <a:latin typeface="Times New Roman"/>
                <a:ea typeface="Times New Roman"/>
              </a:rPr>
              <a:t>час </a:t>
            </a:r>
            <a:r>
              <a:rPr lang="uk-UA" dirty="0" smtClean="0">
                <a:latin typeface="Times New Roman"/>
                <a:ea typeface="Times New Roman"/>
              </a:rPr>
              <a:t>відпрацювання акваторії </a:t>
            </a:r>
            <a:r>
              <a:rPr lang="uk-UA" dirty="0" err="1">
                <a:latin typeface="Times New Roman"/>
                <a:ea typeface="Times New Roman"/>
              </a:rPr>
              <a:t>Голопристанського</a:t>
            </a:r>
            <a:r>
              <a:rPr lang="uk-UA" dirty="0">
                <a:latin typeface="Times New Roman"/>
                <a:ea typeface="Times New Roman"/>
              </a:rPr>
              <a:t> району працівники водної поліції помітили чоловіка, який знаходився на дерев’яному човні на річці Конка в межах території Національного </a:t>
            </a:r>
            <a:r>
              <a:rPr lang="uk-UA" dirty="0" smtClean="0">
                <a:latin typeface="Times New Roman"/>
                <a:ea typeface="Times New Roman"/>
              </a:rPr>
              <a:t>Природнього парку </a:t>
            </a:r>
            <a:r>
              <a:rPr lang="uk-UA" dirty="0">
                <a:latin typeface="Times New Roman"/>
                <a:ea typeface="Times New Roman"/>
              </a:rPr>
              <a:t>«Нижньодніпровський». Правопорушник  виловив 284 одиниці риби пузанок забороненим знаряддям лову – </a:t>
            </a:r>
            <a:r>
              <a:rPr lang="uk-UA" dirty="0" err="1">
                <a:latin typeface="Times New Roman"/>
                <a:ea typeface="Times New Roman"/>
              </a:rPr>
              <a:t>місиновою</a:t>
            </a:r>
            <a:r>
              <a:rPr lang="uk-UA" dirty="0">
                <a:latin typeface="Times New Roman"/>
                <a:ea typeface="Times New Roman"/>
              </a:rPr>
              <a:t> сіткою довжиною 90 метрів.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996" y="5085184"/>
            <a:ext cx="89850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Заподіяна природньому середовищу шкода складає 42586 гривень.</a:t>
            </a:r>
            <a:r>
              <a:rPr lang="uk-UA" sz="1600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Відкрите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кримінальне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провадження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 ч.1 ст.249 Кримінального кодексу України «Незаконне зайняття рибним, звіриним або іншим водним добувним промислом».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34563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33505"/>
            <a:ext cx="54360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/>
                <a:ea typeface="Times New Roman"/>
              </a:rPr>
              <a:t>22 травня 2018 року </a:t>
            </a:r>
            <a:r>
              <a:rPr lang="uk-UA" dirty="0" smtClean="0">
                <a:latin typeface="Times New Roman"/>
                <a:ea typeface="Times New Roman"/>
              </a:rPr>
              <a:t>під </a:t>
            </a:r>
            <a:r>
              <a:rPr lang="uk-UA" dirty="0">
                <a:latin typeface="Times New Roman"/>
                <a:ea typeface="Times New Roman"/>
              </a:rPr>
              <a:t>час відпрацювання акваторії Дніпро-Бузького лиману працівники відділення поліції в порту «Херсон» </a:t>
            </a:r>
            <a:r>
              <a:rPr lang="uk-UA" dirty="0">
                <a:latin typeface="Times New Roman"/>
                <a:ea typeface="Calibri"/>
              </a:rPr>
              <a:t>на узбережжі Дніпро-Бузького лиману поблизу с. Софіївка </a:t>
            </a:r>
            <a:r>
              <a:rPr lang="uk-UA" dirty="0" err="1">
                <a:latin typeface="Times New Roman"/>
                <a:ea typeface="Calibri"/>
              </a:rPr>
              <a:t>Білозерського</a:t>
            </a:r>
            <a:r>
              <a:rPr lang="uk-UA" dirty="0">
                <a:latin typeface="Times New Roman"/>
                <a:ea typeface="Calibri"/>
              </a:rPr>
              <a:t> району було виявлено двох громадян, які під час нерестової заборони здійснювали вилов живих водних біоресурсів незаконними знаряддями лову. У </a:t>
            </a:r>
            <a:r>
              <a:rPr lang="uk-UA" dirty="0">
                <a:latin typeface="Times New Roman"/>
                <a:ea typeface="Times New Roman"/>
              </a:rPr>
              <a:t>правопорушників поліцейські виявили 2 </a:t>
            </a:r>
            <a:r>
              <a:rPr lang="uk-UA" dirty="0" err="1">
                <a:latin typeface="Times New Roman"/>
                <a:ea typeface="Times New Roman"/>
              </a:rPr>
              <a:t>місинові</a:t>
            </a:r>
            <a:r>
              <a:rPr lang="uk-UA" dirty="0">
                <a:latin typeface="Times New Roman"/>
                <a:ea typeface="Times New Roman"/>
              </a:rPr>
              <a:t> сітки загальною довжиною 200 метрів, 7 коропів, 61 карася, 13 окунів, 9 оселедців та одного молодого сома.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724" y="4539472"/>
            <a:ext cx="895027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Заподіяна природньому середовищу шкода оцінюється в суму 10261 гривня.</a:t>
            </a:r>
            <a:r>
              <a:rPr lang="uk-UA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Відкрите</a:t>
            </a:r>
            <a:r>
              <a:rPr lang="ru-RU" dirty="0">
                <a:latin typeface="Times New Roman"/>
                <a:ea typeface="Calibri"/>
              </a:rPr>
              <a:t>  </a:t>
            </a:r>
            <a:r>
              <a:rPr lang="ru-RU" dirty="0" err="1">
                <a:latin typeface="Times New Roman"/>
                <a:ea typeface="Calibri"/>
              </a:rPr>
              <a:t>кримінальне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провадження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 ч.1 ст.249 Кримінального кодексу України «Незаконне зайняття рибним, звіриним або іншим водним добувним промислом».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9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950"/>
            <a:ext cx="3375548" cy="296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6" y="3429000"/>
            <a:ext cx="3375548" cy="26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0510" y="103950"/>
            <a:ext cx="5503490" cy="630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31 травня 2018 року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працівники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відділення поліції в порту «Херсон» під час відпрацювання акваторії </a:t>
            </a:r>
            <a:r>
              <a:rPr lang="uk-UA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Білозерського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району виявили 3 факти незаконного вилову живих водних біоресурсів під час весняно-літньої заборони.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відпрацюванні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задіяні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оперативні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кожна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поліцейських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виявила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 одному факту незаконного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видобутку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водних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біоресурсів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Один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правопорушник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здійснював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вилов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риби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поблизу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с.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Велетенське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в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акваторії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Дніпро-Бузького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лиману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біля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насосної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станції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с.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Софіївка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двоє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затримані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неподалік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с.Олександрівка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/>
                <a:ea typeface="Calibri"/>
              </a:rPr>
              <a:t>У </a:t>
            </a:r>
            <a:r>
              <a:rPr lang="ru-RU" dirty="0" err="1">
                <a:latin typeface="Times New Roman"/>
                <a:ea typeface="Calibri"/>
              </a:rPr>
              <a:t>правопорушників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були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вилучені</a:t>
            </a:r>
            <a:r>
              <a:rPr lang="ru-RU" dirty="0">
                <a:latin typeface="Times New Roman"/>
                <a:ea typeface="Calibri"/>
              </a:rPr>
              <a:t> 12 </a:t>
            </a:r>
            <a:r>
              <a:rPr lang="ru-RU" dirty="0" err="1">
                <a:latin typeface="Times New Roman"/>
                <a:ea typeface="Calibri"/>
              </a:rPr>
              <a:t>місинових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сіток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загальною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довжиною</a:t>
            </a:r>
            <a:r>
              <a:rPr lang="ru-RU" dirty="0">
                <a:latin typeface="Times New Roman"/>
                <a:ea typeface="Calibri"/>
              </a:rPr>
              <a:t> 1230 </a:t>
            </a:r>
            <a:r>
              <a:rPr lang="ru-RU" dirty="0" err="1">
                <a:latin typeface="Times New Roman"/>
                <a:ea typeface="Calibri"/>
              </a:rPr>
              <a:t>метрів</a:t>
            </a:r>
            <a:r>
              <a:rPr lang="ru-RU" dirty="0">
                <a:latin typeface="Times New Roman"/>
                <a:ea typeface="Calibri"/>
              </a:rPr>
              <a:t> та незаконно </a:t>
            </a:r>
            <a:r>
              <a:rPr lang="ru-RU" dirty="0" err="1">
                <a:latin typeface="Times New Roman"/>
                <a:ea typeface="Calibri"/>
              </a:rPr>
              <a:t>виловлені</a:t>
            </a:r>
            <a:r>
              <a:rPr lang="ru-RU" dirty="0">
                <a:latin typeface="Times New Roman"/>
                <a:ea typeface="Calibri"/>
              </a:rPr>
              <a:t> 429 штук </a:t>
            </a:r>
            <a:r>
              <a:rPr lang="ru-RU" dirty="0" err="1">
                <a:latin typeface="Times New Roman"/>
                <a:ea typeface="Calibri"/>
              </a:rPr>
              <a:t>карасів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лящів</a:t>
            </a:r>
            <a:r>
              <a:rPr lang="ru-RU" dirty="0">
                <a:latin typeface="Times New Roman"/>
                <a:ea typeface="Calibri"/>
              </a:rPr>
              <a:t> та </a:t>
            </a:r>
            <a:r>
              <a:rPr lang="ru-RU" dirty="0" err="1">
                <a:latin typeface="Times New Roman"/>
                <a:ea typeface="Calibri"/>
              </a:rPr>
              <a:t>інших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видів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риб</a:t>
            </a:r>
            <a:r>
              <a:rPr lang="ru-RU" dirty="0">
                <a:latin typeface="Times New Roman"/>
                <a:ea typeface="Calibri"/>
              </a:rPr>
              <a:t>. </a:t>
            </a:r>
            <a:r>
              <a:rPr lang="ru-RU" dirty="0" err="1">
                <a:latin typeface="Times New Roman"/>
                <a:ea typeface="Calibri"/>
              </a:rPr>
              <a:t>Завданий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природньому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середовищу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збиток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оцінюється</a:t>
            </a:r>
            <a:r>
              <a:rPr lang="ru-RU" dirty="0">
                <a:latin typeface="Times New Roman"/>
                <a:ea typeface="Calibri"/>
              </a:rPr>
              <a:t> в 42800 </a:t>
            </a:r>
            <a:r>
              <a:rPr lang="ru-RU" dirty="0" err="1">
                <a:latin typeface="Times New Roman"/>
                <a:ea typeface="Calibri"/>
              </a:rPr>
              <a:t>гривень</a:t>
            </a:r>
            <a:r>
              <a:rPr lang="ru-RU" dirty="0">
                <a:latin typeface="Times New Roman"/>
                <a:ea typeface="Calibri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За </a:t>
            </a:r>
            <a:r>
              <a:rPr lang="ru-RU" dirty="0" err="1">
                <a:latin typeface="Times New Roman"/>
                <a:ea typeface="Times New Roman"/>
              </a:rPr>
              <a:t>трьома</a:t>
            </a:r>
            <a:r>
              <a:rPr lang="ru-RU" dirty="0">
                <a:latin typeface="Times New Roman"/>
                <a:ea typeface="Times New Roman"/>
              </a:rPr>
              <a:t> фактами </a:t>
            </a:r>
            <a:r>
              <a:rPr lang="ru-RU" dirty="0" err="1">
                <a:latin typeface="Times New Roman"/>
                <a:ea typeface="Times New Roman"/>
              </a:rPr>
              <a:t>відкриті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кримінальні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провадження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 ч.1 ст.249 Кримінального кодексу України «Незаконне зайняття рибним, звіриним або іншим водним добувним промислом».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68352" cy="30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28" y="4258582"/>
            <a:ext cx="2736631" cy="238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4987" y="-15311"/>
            <a:ext cx="55345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/>
                <a:ea typeface="Times New Roman"/>
              </a:rPr>
              <a:t>02 червня 2018 року </a:t>
            </a:r>
            <a:r>
              <a:rPr lang="uk-UA" dirty="0" smtClean="0">
                <a:latin typeface="Times New Roman"/>
                <a:ea typeface="Times New Roman"/>
              </a:rPr>
              <a:t>поліцейські </a:t>
            </a:r>
            <a:r>
              <a:rPr lang="uk-UA" dirty="0">
                <a:latin typeface="Times New Roman"/>
                <a:ea typeface="Times New Roman"/>
              </a:rPr>
              <a:t>відпрацьовували територію </a:t>
            </a:r>
            <a:r>
              <a:rPr lang="uk-UA" dirty="0" err="1">
                <a:latin typeface="Times New Roman"/>
                <a:ea typeface="Times New Roman"/>
              </a:rPr>
              <a:t>Голопристанського</a:t>
            </a:r>
            <a:r>
              <a:rPr lang="uk-UA" dirty="0">
                <a:latin typeface="Times New Roman"/>
                <a:ea typeface="Times New Roman"/>
              </a:rPr>
              <a:t> району. Поблизу с. </a:t>
            </a:r>
            <a:r>
              <a:rPr lang="uk-UA" dirty="0" err="1">
                <a:latin typeface="Times New Roman"/>
                <a:ea typeface="Times New Roman"/>
              </a:rPr>
              <a:t>Рибальче</a:t>
            </a:r>
            <a:r>
              <a:rPr lang="uk-UA" dirty="0">
                <a:latin typeface="Times New Roman"/>
                <a:ea typeface="Times New Roman"/>
              </a:rPr>
              <a:t> працівники поліції зупинили вантажний мікроавтобус «Фольксваген» під керуванням мешканця с. Геройське. Як з’ясувалося чоловік закуповував у місцевих браконьєрів рибу та вивозив її для продажу на ринок в м. Гола Пристань</a:t>
            </a:r>
            <a:r>
              <a:rPr lang="uk-UA" dirty="0" smtClean="0">
                <a:latin typeface="Times New Roman"/>
                <a:ea typeface="Times New Roman"/>
              </a:rPr>
              <a:t>.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В ході огляду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автомобіля     правопорушника    поліцейські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22" y="3951194"/>
            <a:ext cx="607290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Times New Roman"/>
                <a:ea typeface="Times New Roman"/>
              </a:rPr>
              <a:t>За скоєне правопорушення у відношенні громадянина складений адміністративний протокол за ст. 88-1 </a:t>
            </a:r>
            <a:r>
              <a:rPr lang="uk-UA" dirty="0" err="1">
                <a:latin typeface="Times New Roman"/>
                <a:ea typeface="Times New Roman"/>
              </a:rPr>
              <a:t>КУпАП</a:t>
            </a:r>
            <a:r>
              <a:rPr lang="uk-UA" dirty="0">
                <a:latin typeface="Times New Roman"/>
                <a:ea typeface="Times New Roman"/>
              </a:rPr>
              <a:t> «Порушення порядку придбання чи збуту об'єктів тваринного або рослинного світу» (тягне за собою накладення штрафу від тридцяти до ста неоподатковуваних мінімумів доходів громадян з конфіскацією об’єктів тваринного або рослинного світу).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22" y="3221251"/>
            <a:ext cx="8845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виявили та вилучили 56 кг </a:t>
            </a:r>
            <a:r>
              <a:rPr lang="uk-UA" dirty="0" err="1">
                <a:solidFill>
                  <a:prstClr val="black"/>
                </a:solidFill>
                <a:latin typeface="Times New Roman"/>
                <a:ea typeface="Times New Roman"/>
              </a:rPr>
              <a:t>товстолоба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, 5,5 кг тарані, 39 кг </a:t>
            </a:r>
            <a:r>
              <a:rPr lang="uk-UA" dirty="0" err="1">
                <a:solidFill>
                  <a:prstClr val="black"/>
                </a:solidFill>
                <a:latin typeface="Times New Roman"/>
                <a:ea typeface="Times New Roman"/>
              </a:rPr>
              <a:t>густирі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, 48 кг карасів, 13 кг лящів та 31 кг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коропа.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" y="353587"/>
            <a:ext cx="33123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61078"/>
            <a:ext cx="56166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/>
                <a:ea typeface="Times New Roman"/>
              </a:rPr>
              <a:t>03 червня 2018 року </a:t>
            </a:r>
            <a:r>
              <a:rPr lang="uk-UA" dirty="0" smtClean="0">
                <a:latin typeface="Times New Roman"/>
                <a:ea typeface="Times New Roman"/>
              </a:rPr>
              <a:t>під </a:t>
            </a:r>
            <a:r>
              <a:rPr lang="uk-UA" dirty="0">
                <a:latin typeface="Times New Roman"/>
                <a:ea typeface="Times New Roman"/>
              </a:rPr>
              <a:t>час відпрацювання </a:t>
            </a:r>
            <a:r>
              <a:rPr lang="uk-UA" dirty="0" err="1">
                <a:latin typeface="Times New Roman"/>
                <a:ea typeface="Times New Roman"/>
              </a:rPr>
              <a:t>Голопристанського</a:t>
            </a:r>
            <a:r>
              <a:rPr lang="uk-UA" dirty="0">
                <a:latin typeface="Times New Roman"/>
                <a:ea typeface="Times New Roman"/>
              </a:rPr>
              <a:t> району </a:t>
            </a:r>
            <a:r>
              <a:rPr lang="uk-UA" dirty="0" smtClean="0">
                <a:latin typeface="Times New Roman"/>
                <a:ea typeface="Times New Roman"/>
              </a:rPr>
              <a:t>поблизу с</a:t>
            </a:r>
            <a:r>
              <a:rPr lang="uk-UA" dirty="0">
                <a:latin typeface="Times New Roman"/>
                <a:ea typeface="Times New Roman"/>
              </a:rPr>
              <a:t>. </a:t>
            </a:r>
            <a:r>
              <a:rPr lang="uk-UA" dirty="0" err="1">
                <a:latin typeface="Times New Roman"/>
                <a:ea typeface="Times New Roman"/>
              </a:rPr>
              <a:t>Забарино</a:t>
            </a:r>
            <a:r>
              <a:rPr lang="uk-UA" dirty="0">
                <a:latin typeface="Times New Roman"/>
                <a:ea typeface="Times New Roman"/>
              </a:rPr>
              <a:t> на території Національного природного парку «Нижньодніпровський» працівники відділення поліції в порту «Херсон» </a:t>
            </a: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uk-UA" dirty="0">
                <a:latin typeface="Times New Roman"/>
                <a:ea typeface="Times New Roman"/>
              </a:rPr>
              <a:t> виявили чоловіка, який на маломірному човні здійснював вилов живих водних біоресурсів в період весняно–літньої заборони.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25" y="4221088"/>
            <a:ext cx="9036496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250"/>
              </a:spcAft>
            </a:pPr>
            <a:r>
              <a:rPr lang="uk-UA" dirty="0">
                <a:latin typeface="Times New Roman"/>
                <a:ea typeface="Times New Roman"/>
              </a:rPr>
              <a:t>Завданий природному середовищу збиток оцінюється в суму 402278 гривень.  За даним фактом відкрите кримінальне провадження за ч.1 ст.249 Кримінального кодексу України «Незаконне зайняття рибним, звіриним або іншим водним добувним промислом». Правопорушнику може загрожувати покарання у вигляді обмеження волі на строк до 3 років.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049" y="2996952"/>
            <a:ext cx="89377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У громадянина були виявлені 6415 од. раків, 14 од. </a:t>
            </a:r>
            <a:r>
              <a:rPr lang="uk-UA" dirty="0" err="1">
                <a:solidFill>
                  <a:prstClr val="black"/>
                </a:solidFill>
                <a:latin typeface="Times New Roman"/>
                <a:ea typeface="Times New Roman"/>
              </a:rPr>
              <a:t>червононопірок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, 10 од. молодих сомів, 733 од. бичка, 3 од. </a:t>
            </a:r>
            <a:r>
              <a:rPr lang="uk-UA" dirty="0" err="1">
                <a:solidFill>
                  <a:prstClr val="black"/>
                </a:solidFill>
                <a:latin typeface="Times New Roman"/>
                <a:ea typeface="Times New Roman"/>
              </a:rPr>
              <a:t>линя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У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правопорушника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вилучені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17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місинових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сіток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загальною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довжиною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3,5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кілометри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та 40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ятерів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25202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721099" cy="28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5" y="116632"/>
            <a:ext cx="610547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/>
                <a:ea typeface="Calibri"/>
              </a:rPr>
              <a:t>05 червня 2018 року </a:t>
            </a:r>
            <a:r>
              <a:rPr lang="uk-UA" dirty="0" smtClean="0">
                <a:latin typeface="Times New Roman"/>
                <a:ea typeface="Calibri"/>
              </a:rPr>
              <a:t>під </a:t>
            </a:r>
            <a:r>
              <a:rPr lang="uk-UA" dirty="0">
                <a:latin typeface="Times New Roman"/>
                <a:ea typeface="Calibri"/>
              </a:rPr>
              <a:t>час відпрацювання по незаконному вилову живих біоресурсів працівниками відділення поліції в порту «Херсон було відпрацьовано низов’я річки Дніпро. В черговий раз на території Національного Природнього парку «Нижньодніпровський» біля охоронного пункту </a:t>
            </a:r>
            <a:r>
              <a:rPr lang="uk-UA" dirty="0" err="1">
                <a:latin typeface="Times New Roman"/>
                <a:ea typeface="Calibri"/>
              </a:rPr>
              <a:t>Держрибохорони</a:t>
            </a:r>
            <a:r>
              <a:rPr lang="uk-UA" dirty="0">
                <a:latin typeface="Times New Roman"/>
                <a:ea typeface="Calibri"/>
              </a:rPr>
              <a:t> «Червона хата» в акваторії річки Бакай було виявлено 52 одиниці ятерів бочкових загальною довжиною 443 м та сітка </a:t>
            </a:r>
            <a:r>
              <a:rPr lang="uk-UA" dirty="0" err="1">
                <a:latin typeface="Times New Roman"/>
                <a:ea typeface="Calibri"/>
              </a:rPr>
              <a:t>мисинова</a:t>
            </a:r>
            <a:r>
              <a:rPr lang="uk-UA" dirty="0">
                <a:latin typeface="Times New Roman"/>
                <a:ea typeface="Calibri"/>
              </a:rPr>
              <a:t> довжиною 250 м.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552" y="3948450"/>
            <a:ext cx="6120679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kern="1800" dirty="0">
                <a:latin typeface="Times New Roman"/>
                <a:ea typeface="Times New Roman"/>
              </a:rPr>
              <a:t>Живі водні біоресурси, раки близько 5000 од., молодь </a:t>
            </a:r>
            <a:r>
              <a:rPr lang="uk-UA" kern="1800" dirty="0" err="1">
                <a:latin typeface="Times New Roman"/>
                <a:ea typeface="Times New Roman"/>
              </a:rPr>
              <a:t>товстолоба</a:t>
            </a:r>
            <a:r>
              <a:rPr lang="uk-UA" kern="1800" dirty="0">
                <a:latin typeface="Times New Roman"/>
                <a:ea typeface="Times New Roman"/>
              </a:rPr>
              <a:t>, бичок, краснопірка були випущені в живому вигляді в природне середовище.</a:t>
            </a:r>
            <a:r>
              <a:rPr lang="uk-UA" dirty="0">
                <a:latin typeface="Times New Roman"/>
                <a:ea typeface="Times New Roman"/>
              </a:rPr>
              <a:t> Поліція запобігла завданню збитків водним ресурсам країни на суму понад 225000 тисяч гривень.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4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7573"/>
            <a:ext cx="88924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З наведених вище прикладів можна дійти невтішному висновку – сучасна ситуація в області у сфері використання тваринного світу характеризується очевидним процесом криміналізації, що особливо яскраво проявляється у рибному промислі. Тому </a:t>
            </a:r>
            <a:r>
              <a:rPr lang="uk-UA" b="1" dirty="0">
                <a:latin typeface="Times New Roman"/>
                <a:ea typeface="Times New Roman"/>
              </a:rPr>
              <a:t>особливу увагу і акцентовані зусилля правоохоронні органи Херсонщини вживатимуть саме на цьому напрямку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Вжитими заходами з початку 2018 року в</a:t>
            </a:r>
            <a:r>
              <a:rPr lang="uk-UA" spc="-30" dirty="0">
                <a:latin typeface="Times New Roman"/>
                <a:ea typeface="Times New Roman"/>
              </a:rPr>
              <a:t>иявлено та зареєстровано </a:t>
            </a:r>
            <a:r>
              <a:rPr lang="uk-UA" b="1" spc="-30" dirty="0">
                <a:latin typeface="Times New Roman"/>
                <a:ea typeface="Times New Roman"/>
              </a:rPr>
              <a:t>50 кримінальних проваджень за фактами незаконного вилову риби та інших водних ресурсів </a:t>
            </a:r>
            <a:r>
              <a:rPr lang="uk-UA" spc="-30" dirty="0">
                <a:latin typeface="Times New Roman"/>
                <a:ea typeface="Times New Roman"/>
              </a:rPr>
              <a:t>(ст. 249 КК України), інформацію про які внесено до ЄРДР у тому числі </a:t>
            </a:r>
            <a:r>
              <a:rPr lang="uk-UA" b="1" spc="-30" dirty="0">
                <a:latin typeface="Times New Roman"/>
                <a:ea typeface="Times New Roman"/>
              </a:rPr>
              <a:t>18 – за інформацією відділення поліції в порту Херсон</a:t>
            </a:r>
            <a:r>
              <a:rPr lang="uk-UA" spc="-30" dirty="0">
                <a:latin typeface="Times New Roman"/>
                <a:ea typeface="Times New Roman"/>
              </a:rPr>
              <a:t>, за якими: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- 6 – </a:t>
            </a:r>
            <a:r>
              <a:rPr lang="uk-UA" b="1" u="sng" dirty="0">
                <a:latin typeface="Times New Roman"/>
                <a:ea typeface="Times New Roman"/>
              </a:rPr>
              <a:t>надіслано до суду </a:t>
            </a:r>
            <a:r>
              <a:rPr lang="uk-UA" b="1" i="1" dirty="0">
                <a:latin typeface="Times New Roman"/>
                <a:ea typeface="Times New Roman"/>
              </a:rPr>
              <a:t>(</a:t>
            </a:r>
            <a:r>
              <a:rPr lang="uk-UA" i="1" dirty="0" err="1">
                <a:latin typeface="Times New Roman"/>
                <a:ea typeface="Times New Roman"/>
              </a:rPr>
              <a:t>Голопристанське</a:t>
            </a:r>
            <a:r>
              <a:rPr lang="uk-UA" i="1" dirty="0">
                <a:latin typeface="Times New Roman"/>
                <a:ea typeface="Times New Roman"/>
              </a:rPr>
              <a:t> – 3, Н.Каховський – 2, Н.</a:t>
            </a:r>
            <a:r>
              <a:rPr lang="uk-UA" i="1" dirty="0" err="1">
                <a:latin typeface="Times New Roman"/>
                <a:ea typeface="Times New Roman"/>
              </a:rPr>
              <a:t>Воронцовське</a:t>
            </a:r>
            <a:r>
              <a:rPr lang="uk-UA" i="1" dirty="0">
                <a:latin typeface="Times New Roman"/>
                <a:ea typeface="Times New Roman"/>
              </a:rPr>
              <a:t> – 1),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- 13 – </a:t>
            </a:r>
            <a:r>
              <a:rPr lang="uk-UA" b="1" u="sng" dirty="0">
                <a:latin typeface="Times New Roman"/>
                <a:ea typeface="Times New Roman"/>
              </a:rPr>
              <a:t>закрито</a:t>
            </a:r>
            <a:r>
              <a:rPr lang="uk-UA" b="1" dirty="0">
                <a:latin typeface="Times New Roman"/>
                <a:ea typeface="Times New Roman"/>
              </a:rPr>
              <a:t> (п. 2 ч. 1 ст. 284 КПК) у зв'язку з відсутністю складу злочину </a:t>
            </a:r>
            <a:r>
              <a:rPr lang="uk-UA" b="1" i="1" dirty="0">
                <a:latin typeface="Times New Roman"/>
                <a:ea typeface="Times New Roman"/>
              </a:rPr>
              <a:t>(</a:t>
            </a:r>
            <a:r>
              <a:rPr lang="uk-UA" i="1" dirty="0">
                <a:latin typeface="Times New Roman"/>
                <a:ea typeface="Times New Roman"/>
              </a:rPr>
              <a:t>Генічеський – 3, </a:t>
            </a:r>
            <a:r>
              <a:rPr lang="uk-UA" i="1" dirty="0" err="1">
                <a:latin typeface="Times New Roman"/>
                <a:ea typeface="Times New Roman"/>
              </a:rPr>
              <a:t>Білозерське</a:t>
            </a:r>
            <a:r>
              <a:rPr lang="uk-UA" i="1" dirty="0">
                <a:latin typeface="Times New Roman"/>
                <a:ea typeface="Times New Roman"/>
              </a:rPr>
              <a:t>, </a:t>
            </a:r>
            <a:r>
              <a:rPr lang="uk-UA" i="1" dirty="0" err="1">
                <a:latin typeface="Times New Roman"/>
                <a:ea typeface="Times New Roman"/>
              </a:rPr>
              <a:t>Голопристанське</a:t>
            </a:r>
            <a:r>
              <a:rPr lang="uk-UA" i="1" dirty="0">
                <a:latin typeface="Times New Roman"/>
                <a:ea typeface="Times New Roman"/>
              </a:rPr>
              <a:t>, </a:t>
            </a:r>
            <a:r>
              <a:rPr lang="uk-UA" i="1" dirty="0" err="1">
                <a:latin typeface="Times New Roman"/>
                <a:ea typeface="Times New Roman"/>
              </a:rPr>
              <a:t>Каланчацьке</a:t>
            </a:r>
            <a:r>
              <a:rPr lang="uk-UA" i="1" dirty="0">
                <a:latin typeface="Times New Roman"/>
                <a:ea typeface="Times New Roman"/>
              </a:rPr>
              <a:t> та </a:t>
            </a:r>
            <a:r>
              <a:rPr lang="uk-UA" i="1" dirty="0" err="1">
                <a:latin typeface="Times New Roman"/>
                <a:ea typeface="Times New Roman"/>
              </a:rPr>
              <a:t>Скадовське</a:t>
            </a:r>
            <a:r>
              <a:rPr lang="uk-UA" i="1" dirty="0">
                <a:latin typeface="Times New Roman"/>
                <a:ea typeface="Times New Roman"/>
              </a:rPr>
              <a:t> – по 2, </a:t>
            </a:r>
            <a:r>
              <a:rPr lang="uk-UA" i="1" dirty="0" err="1">
                <a:latin typeface="Times New Roman"/>
                <a:ea typeface="Times New Roman"/>
              </a:rPr>
              <a:t>Бериславський</a:t>
            </a:r>
            <a:r>
              <a:rPr lang="uk-UA" i="1" dirty="0">
                <a:latin typeface="Times New Roman"/>
                <a:ea typeface="Times New Roman"/>
              </a:rPr>
              <a:t> та </a:t>
            </a:r>
            <a:r>
              <a:rPr lang="uk-UA" i="1" dirty="0" err="1">
                <a:latin typeface="Times New Roman"/>
                <a:ea typeface="Times New Roman"/>
              </a:rPr>
              <a:t>Олешківське</a:t>
            </a:r>
            <a:r>
              <a:rPr lang="uk-UA" i="1" dirty="0">
                <a:latin typeface="Times New Roman"/>
                <a:ea typeface="Times New Roman"/>
              </a:rPr>
              <a:t> – по 1)</a:t>
            </a:r>
            <a:r>
              <a:rPr lang="uk-UA" dirty="0">
                <a:latin typeface="Times New Roman"/>
                <a:ea typeface="Times New Roman"/>
              </a:rPr>
              <a:t>,</a:t>
            </a:r>
            <a:endParaRPr lang="ru-RU" sz="14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- 31 – </a:t>
            </a:r>
            <a:r>
              <a:rPr lang="uk-UA" b="1" u="sng" dirty="0">
                <a:latin typeface="Times New Roman"/>
                <a:ea typeface="Times New Roman"/>
              </a:rPr>
              <a:t>слідство наразі триває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(Генічеський – 10, </a:t>
            </a:r>
            <a:r>
              <a:rPr lang="uk-UA" i="1" dirty="0" err="1">
                <a:latin typeface="Times New Roman"/>
                <a:ea typeface="Times New Roman"/>
              </a:rPr>
              <a:t>Білозерське</a:t>
            </a:r>
            <a:r>
              <a:rPr lang="uk-UA" i="1" dirty="0">
                <a:latin typeface="Times New Roman"/>
                <a:ea typeface="Times New Roman"/>
              </a:rPr>
              <a:t>, </a:t>
            </a:r>
            <a:r>
              <a:rPr lang="uk-UA" i="1" dirty="0" err="1">
                <a:latin typeface="Times New Roman"/>
                <a:ea typeface="Times New Roman"/>
              </a:rPr>
              <a:t>Голопристанське</a:t>
            </a:r>
            <a:r>
              <a:rPr lang="uk-UA" i="1" dirty="0">
                <a:latin typeface="Times New Roman"/>
                <a:ea typeface="Times New Roman"/>
              </a:rPr>
              <a:t> та Дніпровське – по 4, В.</a:t>
            </a:r>
            <a:r>
              <a:rPr lang="uk-UA" i="1" dirty="0" err="1">
                <a:latin typeface="Times New Roman"/>
                <a:ea typeface="Times New Roman"/>
              </a:rPr>
              <a:t>Лепетиське</a:t>
            </a:r>
            <a:r>
              <a:rPr lang="uk-UA" i="1" dirty="0">
                <a:latin typeface="Times New Roman"/>
                <a:ea typeface="Times New Roman"/>
              </a:rPr>
              <a:t>, </a:t>
            </a:r>
            <a:r>
              <a:rPr lang="uk-UA" i="1" dirty="0" err="1">
                <a:latin typeface="Times New Roman"/>
                <a:ea typeface="Times New Roman"/>
              </a:rPr>
              <a:t>Олешківське</a:t>
            </a:r>
            <a:r>
              <a:rPr lang="uk-UA" i="1" dirty="0">
                <a:latin typeface="Times New Roman"/>
                <a:ea typeface="Times New Roman"/>
              </a:rPr>
              <a:t> та </a:t>
            </a:r>
            <a:r>
              <a:rPr lang="uk-UA" i="1" dirty="0" err="1">
                <a:latin typeface="Times New Roman"/>
                <a:ea typeface="Times New Roman"/>
              </a:rPr>
              <a:t>Скадовське</a:t>
            </a:r>
            <a:r>
              <a:rPr lang="uk-UA" i="1" dirty="0">
                <a:latin typeface="Times New Roman"/>
                <a:ea typeface="Times New Roman"/>
              </a:rPr>
              <a:t> – по 2, СУ, Каховський та Н.Каховський – по 1)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Хочу запевнити всіх присутніх, що поліція Херсонщини й надалі </a:t>
            </a:r>
            <a:r>
              <a:rPr lang="uk-UA" b="1" dirty="0">
                <a:latin typeface="Times New Roman"/>
                <a:ea typeface="Times New Roman"/>
              </a:rPr>
              <a:t>вживатиме всіх необхідних </a:t>
            </a:r>
            <a:r>
              <a:rPr lang="uk-UA" b="1" dirty="0">
                <a:latin typeface="Times New Roman"/>
                <a:ea typeface="Calibri"/>
              </a:rPr>
              <a:t>заходів у сфері забезпечення протидії незаконному вилову водних біоресурсів на території області, насамперед в період нерестової заборони.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0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28112" cy="6164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uk-UA" sz="1600" dirty="0">
                <a:latin typeface="Times New Roman"/>
                <a:ea typeface="Times New Roman"/>
              </a:rPr>
              <a:t>З метою більш ефективної роботи відділення поліції в порту Херсон, оперативного реагування на ситуацію, що складається на водоймах Херсонської області </a:t>
            </a:r>
            <a:r>
              <a:rPr lang="uk-UA" sz="1600" b="1" dirty="0">
                <a:latin typeface="Times New Roman"/>
                <a:ea typeface="Times New Roman"/>
              </a:rPr>
              <a:t>пропонуємо</a:t>
            </a:r>
            <a:r>
              <a:rPr lang="uk-UA" sz="1600" dirty="0">
                <a:latin typeface="Times New Roman"/>
                <a:ea typeface="Times New Roman"/>
              </a:rPr>
              <a:t>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Вирішити питання щодо виділення підрозділу водної поліції причальні ділянки для відстою службових катерів в м. Херсоні,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Скадовському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В.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Лепетиському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Генічеському,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Голопристанському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Каховському  районах, а також в с. Залізний Порт.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Організувати належні штраф майданчики для човнів в 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м. Херсоні,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Скадовському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В.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Лепетиському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Генічеському районах.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Обмежити повноваженнями Херсонської обласної державної адміністрації рух маломірних човнів в зонах відпочинку громадян, встановивши необхідні знаки, з чітким зазначенням відповідальності за порушення заборони.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На період масового відпочинку громадян припинити повністю рух маломірних човнів через пляж «Гідропарк» у зв'язку з небезпекою для життя відпочиваючих.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Створити комісію з представників компетентних органів для перевірки усіх причальних споруд на наявність належних дозвільних документів та безпечність їх використання для пасажирів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Клопотати перед уповноваженими органами про внесення законопроекту, щодо підвищення санкцій за адміністративні правопорушення на водному транспорті та розширення повноважень, щодо складання матеріалів про адміністративні  правопорушення працівниками водної поліції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latin typeface="Times New Roman"/>
                <a:ea typeface="Times New Roman"/>
              </a:rPr>
              <a:t>Також для виконання поставлених завдань на акваторіях річки Дніпро та малих річок в Херсонській області по охороні громадського порядку відділення поліції в порту «Херсон» має потребу в радіолокаційних приладах, моторних човнах </a:t>
            </a:r>
            <a:r>
              <a:rPr lang="en-US" sz="1600" dirty="0" smtClean="0">
                <a:latin typeface="Times New Roman"/>
                <a:ea typeface="Times New Roman"/>
              </a:rPr>
              <a:t>T</a:t>
            </a:r>
            <a:r>
              <a:rPr lang="uk-UA" sz="1600" dirty="0" smtClean="0">
                <a:latin typeface="Times New Roman"/>
                <a:ea typeface="Times New Roman"/>
              </a:rPr>
              <a:t>UNA 460 TT та UMC TUNA 600, двох </a:t>
            </a:r>
            <a:r>
              <a:rPr lang="uk-UA" sz="1600" dirty="0" err="1" smtClean="0">
                <a:latin typeface="Times New Roman"/>
                <a:ea typeface="Times New Roman"/>
              </a:rPr>
              <a:t>квадрокоптерах</a:t>
            </a:r>
            <a:r>
              <a:rPr lang="uk-UA" sz="1600" dirty="0" smtClean="0">
                <a:latin typeface="Times New Roman"/>
                <a:ea typeface="Times New Roman"/>
              </a:rPr>
              <a:t> і двох </a:t>
            </a:r>
            <a:r>
              <a:rPr lang="uk-UA" sz="1600" dirty="0" err="1" smtClean="0">
                <a:latin typeface="Times New Roman"/>
                <a:ea typeface="Times New Roman"/>
              </a:rPr>
              <a:t>тепловізорах</a:t>
            </a:r>
            <a:r>
              <a:rPr lang="uk-UA" sz="1600" smtClean="0">
                <a:latin typeface="Times New Roman"/>
                <a:ea typeface="Times New Roman"/>
              </a:rPr>
              <a:t>.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96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671" y="2564904"/>
            <a:ext cx="6244658" cy="10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err="1">
                <a:latin typeface="Times New Roman"/>
                <a:ea typeface="Times New Roman"/>
              </a:rPr>
              <a:t>Дякую</a:t>
            </a:r>
            <a:r>
              <a:rPr lang="ru-RU" sz="6000" b="1" dirty="0">
                <a:latin typeface="Times New Roman"/>
                <a:ea typeface="Times New Roman"/>
              </a:rPr>
              <a:t> за </a:t>
            </a:r>
            <a:r>
              <a:rPr lang="ru-RU" sz="6000" b="1" dirty="0" err="1">
                <a:latin typeface="Times New Roman"/>
                <a:ea typeface="Times New Roman"/>
              </a:rPr>
              <a:t>увагу</a:t>
            </a:r>
            <a:r>
              <a:rPr lang="ru-RU" sz="6000" b="1" dirty="0">
                <a:latin typeface="Times New Roman"/>
                <a:ea typeface="Times New Roman"/>
              </a:rPr>
              <a:t>!</a:t>
            </a:r>
            <a:endParaRPr lang="ru-RU" sz="6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2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0" y="188640"/>
            <a:ext cx="29346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1776" y="17373"/>
            <a:ext cx="5832648" cy="45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Times New Roman"/>
              </a:rPr>
              <a:t>Враховуючи це в рамках проведення операції «Нерест» на Херсонщині поліцейські проводять </a:t>
            </a:r>
            <a:r>
              <a:rPr lang="uk-UA" b="1" dirty="0">
                <a:latin typeface="Times New Roman"/>
                <a:ea typeface="Times New Roman"/>
              </a:rPr>
              <a:t>заходи із запобігання правопорушенням на водних об'єктах у період нерестової заборони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Відповідно до доручення ГУНП від 07.04.2018 № 1048/01/36.4-2018 з квітня по червень цього року в області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проводиться профілактичне відпрацювання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з метою виявлення та документування таких фактів.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Проведено 179 спільних рейдів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з працівниками територіальних органів Державного Агентства рибного господарства, Державної служби морського та річкового транспорту та Державної екологічної інспекції.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 результаті вжитих заходів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виявлено 174 факти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незаконної торгівлі водними ресурсами та браконьєрськими знаряддями лову риби.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300" y="4550598"/>
            <a:ext cx="8849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У тому числі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виявлено 153 факти браконьєрства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затримано 51 правопорушника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за незаконний вилов риби, браконьєрство.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Загалом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до відповідальності притягнуто 323 правопорушників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з яких: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111 – за ст. 85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КУпАП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(порушення правил рибальства)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4 – за ст. 85-1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(виготовлення, збут, зберігання заборонених знарядь лову)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15 – за ст. 88-1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КУпАП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(порушення порядку придбання чи збуту об'єктів тваринного або рослинного світу, правил утримання диких тварин у неволі в напіввільних умовах)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2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157192"/>
            <a:ext cx="849694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5152" y="0"/>
            <a:ext cx="9144000" cy="703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11 – за ст. 91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(порушення правил охорони та використання територій та об'єктів природно-заповідного світу)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2 – за ст.116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КУпАП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(порушення правил руху на річковому транспорті)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23 – за ст.152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КУпАП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(порушення правил благоустрою)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100 – за ст. 159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КУпАП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(порушення правил торгівлі на ринках)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36 – за ст. 160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КУпАП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(торгівля з рук в невстановлених місцях)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У правопорушників було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вилучено 9984,65 кг водних ресурсів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з яких: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- 6716,35 кг незаконно виловленої риби,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- 2517,3 кг – інших водних ресурсів,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- 603,8 кг – виловленої риби під час продажу,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- 22,2 кг – виловлених інших водних ресурсів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Вилучено 731 одиницю знарядь вилову риби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з них: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- 466 рибальських сіток,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- 238 – інших знарядь вилову риби,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- 18 одиниць – плавзасобів,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- 10 одиниць автомототранспорту.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uk-UA" b="1" i="1" dirty="0">
                <a:latin typeface="Times New Roman"/>
                <a:ea typeface="Calibri"/>
              </a:rPr>
              <a:t>Наведу окремі приклади роботи.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Times New Roman"/>
              </a:rPr>
              <a:t>14 квітня 2018 року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Calibri"/>
              </a:rPr>
              <a:t>під час рейду співробітниками ВП в порту «Херсон» були затримані браконьєри, які незаконно виловили 52 рибини маточного поголів'я білого амуру. Підозрюваних затримали.</a:t>
            </a:r>
            <a:r>
              <a:rPr lang="uk-UA" dirty="0">
                <a:latin typeface="Times New Roman"/>
                <a:ea typeface="Times New Roman"/>
              </a:rPr>
              <a:t> У них вилучили 5 сіток загальною довжиною 500 метрів, живі водні біоресурси, транспортний засіб та човен.</a:t>
            </a:r>
            <a:r>
              <a:rPr lang="uk-UA" sz="160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Calibri"/>
              </a:rPr>
              <a:t>Сума збитків складає близько 15000 гривень. Відкрито кримінальне провадження за </a:t>
            </a:r>
            <a:r>
              <a:rPr lang="uk-UA" dirty="0">
                <a:latin typeface="Times New Roman"/>
                <a:ea typeface="Times New Roman"/>
              </a:rPr>
              <a:t>ч.1 ст.249 Кримінального кодексу України «Незаконне зайняття рибним, звіриним або іншим водним добувним промислом»</a:t>
            </a:r>
            <a:r>
              <a:rPr lang="uk-UA" dirty="0">
                <a:latin typeface="Times New Roman"/>
                <a:ea typeface="Calibri"/>
              </a:rPr>
              <a:t>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9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4029"/>
            <a:ext cx="3456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82343"/>
            <a:ext cx="51125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14 </a:t>
            </a:r>
            <a:r>
              <a:rPr lang="ru-RU" b="1" dirty="0" err="1" smtClean="0">
                <a:latin typeface="Times New Roman"/>
                <a:ea typeface="Times New Roman"/>
              </a:rPr>
              <a:t>квітня</a:t>
            </a:r>
            <a:r>
              <a:rPr lang="ru-RU" b="1" dirty="0" smtClean="0">
                <a:latin typeface="Times New Roman"/>
                <a:ea typeface="Times New Roman"/>
              </a:rPr>
              <a:t> 2018 року </a:t>
            </a:r>
            <a:r>
              <a:rPr lang="ru-RU" dirty="0" err="1" smtClean="0">
                <a:latin typeface="Times New Roman"/>
                <a:ea typeface="Times New Roman"/>
              </a:rPr>
              <a:t>працівник</a:t>
            </a:r>
            <a:r>
              <a:rPr lang="uk-UA" dirty="0" err="1" smtClean="0">
                <a:latin typeface="Times New Roman"/>
                <a:ea typeface="Times New Roman"/>
              </a:rPr>
              <a:t>ами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відділення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поліції</a:t>
            </a:r>
            <a:r>
              <a:rPr lang="ru-RU" dirty="0">
                <a:latin typeface="Times New Roman"/>
                <a:ea typeface="Times New Roman"/>
              </a:rPr>
              <a:t> в порту «Херсон» </a:t>
            </a:r>
            <a:r>
              <a:rPr lang="ru-RU" dirty="0" err="1" smtClean="0">
                <a:latin typeface="Times New Roman"/>
                <a:ea typeface="Times New Roman"/>
              </a:rPr>
              <a:t>було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затримано</a:t>
            </a:r>
            <a:r>
              <a:rPr lang="ru-RU" dirty="0" smtClean="0">
                <a:latin typeface="Times New Roman"/>
                <a:ea typeface="Times New Roman"/>
              </a:rPr>
              <a:t>  </a:t>
            </a:r>
            <a:r>
              <a:rPr lang="ru-RU" dirty="0" err="1" smtClean="0">
                <a:latin typeface="Times New Roman"/>
                <a:ea typeface="Times New Roman"/>
              </a:rPr>
              <a:t>браконьєрів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які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здійснювали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незаконний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вилов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риби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поблизу</a:t>
            </a:r>
            <a:r>
              <a:rPr lang="ru-RU" dirty="0" smtClean="0">
                <a:latin typeface="Times New Roman"/>
                <a:ea typeface="Times New Roman"/>
              </a:rPr>
              <a:t> с. Стара </a:t>
            </a:r>
            <a:r>
              <a:rPr lang="ru-RU" dirty="0" err="1" smtClean="0">
                <a:latin typeface="Times New Roman"/>
                <a:ea typeface="Times New Roman"/>
              </a:rPr>
              <a:t>Збур</a:t>
            </a:r>
            <a:r>
              <a:rPr lang="en-US" dirty="0" smtClean="0">
                <a:latin typeface="Times New Roman"/>
                <a:ea typeface="Times New Roman"/>
              </a:rPr>
              <a:t>’</a:t>
            </a:r>
            <a:r>
              <a:rPr lang="uk-UA" dirty="0" err="1" smtClean="0">
                <a:latin typeface="Times New Roman"/>
                <a:ea typeface="Times New Roman"/>
              </a:rPr>
              <a:t>ївка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Голопристанського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району. Сума </a:t>
            </a:r>
            <a:r>
              <a:rPr lang="ru-RU" dirty="0" err="1">
                <a:latin typeface="Times New Roman"/>
                <a:ea typeface="Times New Roman"/>
              </a:rPr>
              <a:t>завданих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збитків</a:t>
            </a:r>
            <a:r>
              <a:rPr lang="ru-RU" dirty="0">
                <a:latin typeface="Times New Roman"/>
                <a:ea typeface="Times New Roman"/>
              </a:rPr>
              <a:t> становить </a:t>
            </a:r>
            <a:r>
              <a:rPr lang="ru-RU" dirty="0" err="1">
                <a:latin typeface="Times New Roman"/>
                <a:ea typeface="Times New Roman"/>
              </a:rPr>
              <a:t>близько</a:t>
            </a:r>
            <a:r>
              <a:rPr lang="ru-RU" dirty="0">
                <a:latin typeface="Times New Roman"/>
                <a:ea typeface="Times New Roman"/>
              </a:rPr>
              <a:t> 72000 </a:t>
            </a:r>
            <a:r>
              <a:rPr lang="ru-RU" dirty="0" err="1">
                <a:latin typeface="Times New Roman"/>
                <a:ea typeface="Times New Roman"/>
              </a:rPr>
              <a:t>тисяч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гривень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>
                <a:latin typeface="Times New Roman"/>
                <a:ea typeface="Calibri"/>
              </a:rPr>
              <a:t>У </a:t>
            </a:r>
            <a:r>
              <a:rPr lang="ru-RU" dirty="0" err="1">
                <a:latin typeface="Times New Roman"/>
                <a:ea typeface="Calibri"/>
              </a:rPr>
              <a:t>трьох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правопорушників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були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вилучені</a:t>
            </a:r>
            <a:r>
              <a:rPr lang="ru-RU" dirty="0">
                <a:latin typeface="Times New Roman"/>
                <a:ea typeface="Calibri"/>
              </a:rPr>
              <a:t> 7 </a:t>
            </a:r>
            <a:r>
              <a:rPr lang="ru-RU" dirty="0" err="1">
                <a:latin typeface="Times New Roman"/>
                <a:ea typeface="Calibri"/>
              </a:rPr>
              <a:t>сіток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довжиною</a:t>
            </a:r>
            <a:r>
              <a:rPr lang="ru-RU" dirty="0">
                <a:latin typeface="Times New Roman"/>
                <a:ea typeface="Calibri"/>
              </a:rPr>
              <a:t> 500 </a:t>
            </a:r>
            <a:r>
              <a:rPr lang="ru-RU" dirty="0" err="1">
                <a:latin typeface="Times New Roman"/>
                <a:ea typeface="Calibri"/>
              </a:rPr>
              <a:t>метрів</a:t>
            </a:r>
            <a:r>
              <a:rPr lang="ru-RU" dirty="0">
                <a:latin typeface="Times New Roman"/>
                <a:ea typeface="Calibri"/>
              </a:rPr>
              <a:t>. В </a:t>
            </a:r>
            <a:r>
              <a:rPr lang="ru-RU" dirty="0" err="1">
                <a:latin typeface="Times New Roman"/>
                <a:ea typeface="Calibri"/>
              </a:rPr>
              <a:t>сітках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знаходилися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лящі</a:t>
            </a:r>
            <a:r>
              <a:rPr lang="ru-RU" dirty="0">
                <a:latin typeface="Times New Roman"/>
                <a:ea typeface="Calibri"/>
              </a:rPr>
              <a:t>, судаки та </a:t>
            </a:r>
            <a:r>
              <a:rPr lang="ru-RU" dirty="0" err="1">
                <a:latin typeface="Times New Roman"/>
                <a:ea typeface="Calibri"/>
              </a:rPr>
              <a:t>коропи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загальною</a:t>
            </a:r>
            <a:r>
              <a:rPr lang="ru-RU" dirty="0">
                <a:latin typeface="Times New Roman"/>
                <a:ea typeface="Calibri"/>
              </a:rPr>
              <a:t> вагою </a:t>
            </a:r>
            <a:r>
              <a:rPr lang="ru-RU" dirty="0" err="1">
                <a:latin typeface="Times New Roman"/>
                <a:ea typeface="Calibri"/>
              </a:rPr>
              <a:t>понад</a:t>
            </a:r>
            <a:r>
              <a:rPr lang="ru-RU" dirty="0">
                <a:latin typeface="Times New Roman"/>
                <a:ea typeface="Calibri"/>
              </a:rPr>
              <a:t> 200 кг. 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304" y="4522646"/>
            <a:ext cx="8552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Сума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завданих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збитків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становить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близько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72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тисяч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гривень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Знаряддя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лову та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човен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з мотором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Calibri"/>
              </a:rPr>
              <a:t>вилучен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</a:rPr>
              <a:t>Відкрито кримінальне провадження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за ч.1 ст.249 Кримінального кодексу України «Незаконне зайняття рибним, звіриним або іншим водним добувним промислом».</a:t>
            </a: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</a:rPr>
              <a:t> України.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0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4563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59291"/>
            <a:ext cx="51845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ru-RU" b="1" dirty="0">
                <a:latin typeface="Times New Roman"/>
                <a:ea typeface="Times New Roman"/>
              </a:rPr>
              <a:t>18 </a:t>
            </a:r>
            <a:r>
              <a:rPr lang="ru-RU" b="1" dirty="0" err="1">
                <a:latin typeface="Times New Roman"/>
                <a:ea typeface="Times New Roman"/>
              </a:rPr>
              <a:t>квітня</a:t>
            </a:r>
            <a:r>
              <a:rPr lang="ru-RU" b="1" dirty="0">
                <a:latin typeface="Times New Roman"/>
                <a:ea typeface="Times New Roman"/>
              </a:rPr>
              <a:t> 2018 року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 err="1">
                <a:latin typeface="Times New Roman"/>
                <a:ea typeface="Times New Roman"/>
              </a:rPr>
              <a:t>ході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профілактичних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заходів</a:t>
            </a:r>
            <a:r>
              <a:rPr lang="ru-RU" dirty="0">
                <a:latin typeface="Times New Roman"/>
                <a:ea typeface="Times New Roman"/>
              </a:rPr>
              <a:t> «Нерест» </a:t>
            </a:r>
            <a:r>
              <a:rPr lang="ru-RU" dirty="0" err="1" smtClean="0">
                <a:latin typeface="Times New Roman"/>
                <a:ea typeface="Times New Roman"/>
              </a:rPr>
              <a:t>працівники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відділення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поліції</a:t>
            </a:r>
            <a:r>
              <a:rPr lang="ru-RU" dirty="0">
                <a:latin typeface="Times New Roman"/>
                <a:ea typeface="Times New Roman"/>
              </a:rPr>
              <a:t> в порту «Херсон» </a:t>
            </a:r>
            <a:r>
              <a:rPr lang="ru-RU" dirty="0" err="1">
                <a:latin typeface="Times New Roman"/>
                <a:ea typeface="Times New Roman"/>
              </a:rPr>
              <a:t>спільно</a:t>
            </a:r>
            <a:r>
              <a:rPr lang="ru-RU" dirty="0">
                <a:latin typeface="Times New Roman"/>
                <a:ea typeface="Times New Roman"/>
              </a:rPr>
              <a:t> з оперативною </a:t>
            </a:r>
            <a:r>
              <a:rPr lang="ru-RU" dirty="0" err="1">
                <a:latin typeface="Times New Roman"/>
                <a:ea typeface="Times New Roman"/>
              </a:rPr>
              <a:t>групою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Держрибохорони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припинили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черговий</a:t>
            </a:r>
            <a:r>
              <a:rPr lang="ru-RU" dirty="0">
                <a:latin typeface="Times New Roman"/>
                <a:ea typeface="Times New Roman"/>
              </a:rPr>
              <a:t> факт </a:t>
            </a:r>
            <a:r>
              <a:rPr lang="ru-RU" dirty="0" err="1">
                <a:latin typeface="Times New Roman"/>
                <a:ea typeface="Times New Roman"/>
              </a:rPr>
              <a:t>браконьєрства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Під</a:t>
            </a:r>
            <a:r>
              <a:rPr lang="ru-RU" dirty="0">
                <a:latin typeface="Times New Roman"/>
                <a:ea typeface="Times New Roman"/>
              </a:rPr>
              <a:t> час </a:t>
            </a:r>
            <a:r>
              <a:rPr lang="ru-RU" dirty="0" err="1">
                <a:latin typeface="Times New Roman"/>
                <a:ea typeface="Times New Roman"/>
              </a:rPr>
              <a:t>відпрацювання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акваторії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Каховського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водосховища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території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Болгарської</a:t>
            </a:r>
            <a:r>
              <a:rPr lang="ru-RU" dirty="0">
                <a:latin typeface="Times New Roman"/>
                <a:ea typeface="Times New Roman"/>
              </a:rPr>
              <a:t> затоки </a:t>
            </a:r>
            <a:r>
              <a:rPr lang="ru-RU" dirty="0" err="1">
                <a:latin typeface="Times New Roman"/>
                <a:ea typeface="Times New Roman"/>
              </a:rPr>
              <a:t>помітили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двох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чоловіків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гумовому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човні</a:t>
            </a:r>
            <a:r>
              <a:rPr lang="uk-UA" dirty="0">
                <a:latin typeface="Times New Roman"/>
                <a:ea typeface="Times New Roman"/>
              </a:rPr>
              <a:t>, які </a:t>
            </a:r>
            <a:r>
              <a:rPr lang="ru-RU" dirty="0" err="1">
                <a:latin typeface="Times New Roman"/>
                <a:ea typeface="Times New Roman"/>
              </a:rPr>
              <a:t>здійснюють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вилов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водних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біоресурсів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uk-UA" dirty="0" smtClean="0">
                <a:latin typeface="Times New Roman"/>
                <a:ea typeface="Times New Roman"/>
              </a:rPr>
              <a:t>У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громадян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були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вилучені</a:t>
            </a:r>
            <a:r>
              <a:rPr lang="ru-RU" dirty="0">
                <a:latin typeface="Times New Roman"/>
                <a:ea typeface="Times New Roman"/>
              </a:rPr>
              <a:t> 2 </a:t>
            </a:r>
            <a:r>
              <a:rPr lang="ru-RU" dirty="0" err="1">
                <a:latin typeface="Times New Roman"/>
                <a:ea typeface="Times New Roman"/>
              </a:rPr>
              <a:t>місинові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сітки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загальною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довжиною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150 м</a:t>
            </a:r>
            <a:r>
              <a:rPr lang="uk-UA" dirty="0">
                <a:latin typeface="Times New Roman"/>
                <a:ea typeface="Times New Roman"/>
              </a:rPr>
              <a:t>, 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карасів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сріблястих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45 </a:t>
            </a:r>
            <a:r>
              <a:rPr lang="uk-UA" dirty="0" smtClean="0">
                <a:latin typeface="Times New Roman"/>
                <a:ea typeface="Times New Roman"/>
              </a:rPr>
              <a:t>од. </a:t>
            </a:r>
            <a:r>
              <a:rPr lang="ru-RU" dirty="0" smtClean="0">
                <a:latin typeface="Times New Roman"/>
                <a:ea typeface="Times New Roman"/>
              </a:rPr>
              <a:t>та </a:t>
            </a:r>
            <a:r>
              <a:rPr lang="ru-RU" dirty="0">
                <a:latin typeface="Times New Roman"/>
                <a:ea typeface="Times New Roman"/>
              </a:rPr>
              <a:t>175 тараней.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69160"/>
            <a:ext cx="864096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450"/>
              </a:spcAft>
            </a:pP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Загальний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збиток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державі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складає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понад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18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тисяч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гривень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Відкрите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кримінальне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провадження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за ч.1 ст.249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Кримінального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кодексу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України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Незаконне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зайняття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рибним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звіриним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або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іншим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водним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добувним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промислом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».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36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7" y="680131"/>
            <a:ext cx="3647347" cy="35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537588"/>
            <a:ext cx="47160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uk-UA" b="1" dirty="0" smtClean="0">
                <a:latin typeface="Times New Roman"/>
                <a:ea typeface="Times New Roman"/>
              </a:rPr>
              <a:t>19 квітня 2018 року </a:t>
            </a:r>
            <a:r>
              <a:rPr lang="uk-UA" dirty="0" smtClean="0">
                <a:latin typeface="Times New Roman"/>
                <a:ea typeface="Times New Roman"/>
              </a:rPr>
              <a:t>в </a:t>
            </a:r>
            <a:r>
              <a:rPr lang="uk-UA" dirty="0">
                <a:latin typeface="Times New Roman"/>
                <a:ea typeface="Times New Roman"/>
              </a:rPr>
              <a:t>ході відпрацювання акваторії Каховського водосховища працівники відділення поліції в порту «Х</a:t>
            </a:r>
            <a:r>
              <a:rPr lang="ru-RU" dirty="0" err="1">
                <a:latin typeface="Times New Roman"/>
                <a:ea typeface="Times New Roman"/>
              </a:rPr>
              <a:t>ерсон</a:t>
            </a:r>
            <a:r>
              <a:rPr lang="ru-RU" dirty="0">
                <a:latin typeface="Times New Roman"/>
                <a:ea typeface="Times New Roman"/>
              </a:rPr>
              <a:t>» </a:t>
            </a:r>
            <a:r>
              <a:rPr lang="ru-RU" dirty="0" err="1">
                <a:latin typeface="Times New Roman"/>
                <a:ea typeface="Times New Roman"/>
              </a:rPr>
              <a:t>помітили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двох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чоловіків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 човні </a:t>
            </a:r>
            <a:r>
              <a:rPr lang="ru-RU" dirty="0" err="1">
                <a:latin typeface="Times New Roman"/>
                <a:ea typeface="Times New Roman"/>
              </a:rPr>
              <a:t>біля</a:t>
            </a:r>
            <a:r>
              <a:rPr lang="uk-UA" dirty="0">
                <a:latin typeface="Times New Roman"/>
                <a:ea typeface="Times New Roman"/>
              </a:rPr>
              <a:t> берегу Болгарської затоки. </a:t>
            </a:r>
            <a:r>
              <a:rPr lang="uk-UA" dirty="0">
                <a:latin typeface="Times New Roman"/>
                <a:ea typeface="Calibri"/>
              </a:rPr>
              <a:t>У правопорушників були вилучені 2 </a:t>
            </a:r>
            <a:r>
              <a:rPr lang="uk-UA" dirty="0" err="1">
                <a:latin typeface="Times New Roman"/>
                <a:ea typeface="Calibri"/>
              </a:rPr>
              <a:t>місинові</a:t>
            </a:r>
            <a:r>
              <a:rPr lang="uk-UA" dirty="0">
                <a:latin typeface="Times New Roman"/>
                <a:ea typeface="Calibri"/>
              </a:rPr>
              <a:t> сітки загальною довжиною 170 м та карасі сріблясті, тарань та лящі загальною кількістю 277 штук.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572" y="4149080"/>
            <a:ext cx="850738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450"/>
              </a:spcAft>
            </a:pP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</a:rPr>
              <a:t>Сума заподіяної шкоди складає 11,5 тисяч гривень. Також у правопорушників в якості речових доказів були вилучені дерев’яний човен і автомобіль «ВАЗ 2106».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 Відкрите кримінальне провадження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за ч.1 ст.249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Кримінального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кодексу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України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Незаконне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зайняття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рибним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звіриним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або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іншим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водним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добувним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промислом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».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5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3" y="321060"/>
            <a:ext cx="3456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05" y="3456854"/>
            <a:ext cx="3384376" cy="31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40535"/>
            <a:ext cx="507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/>
                <a:ea typeface="Times New Roman"/>
              </a:rPr>
              <a:t>І серед контролюючих органів бувають браконьєри</a:t>
            </a:r>
            <a:r>
              <a:rPr lang="uk-UA" b="1" dirty="0" smtClean="0">
                <a:latin typeface="Times New Roman"/>
                <a:ea typeface="Times New Roman"/>
              </a:rPr>
              <a:t>.</a:t>
            </a:r>
            <a:r>
              <a:rPr lang="uk-UA" dirty="0" smtClean="0">
                <a:latin typeface="Times New Roman"/>
                <a:ea typeface="Times New Roman"/>
              </a:rPr>
              <a:t>                                                                               </a:t>
            </a:r>
            <a:r>
              <a:rPr lang="uk-UA" b="1" dirty="0" smtClean="0">
                <a:latin typeface="Times New Roman"/>
                <a:ea typeface="Times New Roman"/>
              </a:rPr>
              <a:t>24 квітня 2018 року </a:t>
            </a:r>
            <a:r>
              <a:rPr lang="uk-UA" dirty="0" smtClean="0">
                <a:latin typeface="Times New Roman"/>
                <a:ea typeface="Times New Roman"/>
              </a:rPr>
              <a:t>працівники </a:t>
            </a:r>
            <a:r>
              <a:rPr lang="uk-UA" dirty="0">
                <a:latin typeface="Times New Roman"/>
                <a:ea typeface="Times New Roman"/>
              </a:rPr>
              <a:t>відділення поліції в порту Херсон під час патрулювання території річки Дніпро у Дніпровському районі виявили двох браконьєрів, один з яких, на момент затримання був діючим працівником одного з відділів місцевого рибоохоронного підприємства.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18958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У </a:t>
            </a:r>
            <a:r>
              <a:rPr lang="ru-RU" dirty="0" err="1">
                <a:latin typeface="Times New Roman"/>
                <a:ea typeface="Times New Roman"/>
              </a:rPr>
              <a:t>браконьєрських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сітках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знаходилося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майже</a:t>
            </a:r>
            <a:r>
              <a:rPr lang="ru-RU" dirty="0">
                <a:latin typeface="Times New Roman"/>
                <a:ea typeface="Times New Roman"/>
              </a:rPr>
              <a:t> 100 штук </a:t>
            </a:r>
            <a:r>
              <a:rPr lang="ru-RU" dirty="0" err="1">
                <a:latin typeface="Times New Roman"/>
                <a:ea typeface="Times New Roman"/>
              </a:rPr>
              <a:t>риби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лящ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</a:rPr>
              <a:t>короп</a:t>
            </a:r>
            <a:r>
              <a:rPr lang="ru-RU" dirty="0">
                <a:latin typeface="Times New Roman"/>
                <a:ea typeface="Times New Roman"/>
              </a:rPr>
              <a:t>), </a:t>
            </a:r>
            <a:r>
              <a:rPr lang="ru-RU" dirty="0" err="1">
                <a:latin typeface="Times New Roman"/>
                <a:ea typeface="Calibri"/>
              </a:rPr>
              <a:t>збитки</a:t>
            </a:r>
            <a:r>
              <a:rPr lang="ru-RU" dirty="0">
                <a:latin typeface="Times New Roman"/>
                <a:ea typeface="Calibri"/>
              </a:rPr>
              <a:t> природному </a:t>
            </a:r>
            <a:r>
              <a:rPr lang="ru-RU" dirty="0" err="1">
                <a:latin typeface="Times New Roman"/>
                <a:ea typeface="Calibri"/>
              </a:rPr>
              <a:t>середовищу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складають</a:t>
            </a:r>
            <a:r>
              <a:rPr lang="ru-RU" dirty="0">
                <a:latin typeface="Times New Roman"/>
                <a:ea typeface="Calibri"/>
              </a:rPr>
              <a:t> 16626 </a:t>
            </a:r>
            <a:r>
              <a:rPr lang="ru-RU" dirty="0" err="1">
                <a:latin typeface="Times New Roman"/>
                <a:ea typeface="Calibri"/>
              </a:rPr>
              <a:t>тисяч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гривень</a:t>
            </a:r>
            <a:r>
              <a:rPr lang="ru-RU" dirty="0">
                <a:latin typeface="Times New Roman"/>
                <a:ea typeface="Calibri"/>
              </a:rPr>
              <a:t>. У </a:t>
            </a:r>
            <a:r>
              <a:rPr lang="ru-RU" dirty="0" err="1">
                <a:latin typeface="Times New Roman"/>
                <a:ea typeface="Calibri"/>
              </a:rPr>
              <a:t>првопорушників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вилучили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моторний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човен</a:t>
            </a:r>
            <a:r>
              <a:rPr lang="ru-RU" dirty="0">
                <a:latin typeface="Times New Roman"/>
                <a:ea typeface="Calibri"/>
              </a:rPr>
              <a:t> та </a:t>
            </a:r>
            <a:r>
              <a:rPr lang="ru-RU" dirty="0" err="1">
                <a:latin typeface="Times New Roman"/>
                <a:ea typeface="Calibri"/>
              </a:rPr>
              <a:t>сітки</a:t>
            </a:r>
            <a:r>
              <a:rPr lang="ru-RU" dirty="0">
                <a:latin typeface="Times New Roman"/>
                <a:ea typeface="Calibri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Відкрите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кримінальне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провадження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 ч.1 ст.249 Кримінального кодексу України «Незаконне зайняття рибним, звіриним або іншим водним добувним промислом».</a:t>
            </a:r>
            <a:r>
              <a:rPr lang="uk-UA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45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5664"/>
            <a:ext cx="3528392" cy="294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56" y="4128486"/>
            <a:ext cx="3240360" cy="26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6363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u="sng" dirty="0">
                <a:latin typeface="Times New Roman"/>
                <a:ea typeface="Calibri"/>
              </a:rPr>
              <a:t>Працівниками ВП в порту «Херсон» систематично проводились заходи щодо забезпечення збереження запасів </a:t>
            </a:r>
            <a:r>
              <a:rPr lang="uk-UA" b="1" u="sng" dirty="0" err="1">
                <a:latin typeface="Times New Roman"/>
                <a:ea typeface="Calibri"/>
              </a:rPr>
              <a:t>анадромних</a:t>
            </a:r>
            <a:r>
              <a:rPr lang="uk-UA" b="1" u="sng" dirty="0">
                <a:latin typeface="Times New Roman"/>
                <a:ea typeface="Calibri"/>
              </a:rPr>
              <a:t> видів риб. </a:t>
            </a:r>
            <a:endParaRPr lang="ru-RU" b="1" u="sng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712166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/>
                <a:ea typeface="Times New Roman"/>
              </a:rPr>
              <a:t>02 травня 2018 року </a:t>
            </a:r>
            <a:r>
              <a:rPr lang="uk-UA" dirty="0" smtClean="0">
                <a:latin typeface="Times New Roman"/>
                <a:ea typeface="Times New Roman"/>
              </a:rPr>
              <a:t>на </a:t>
            </a:r>
            <a:r>
              <a:rPr lang="uk-UA" dirty="0">
                <a:latin typeface="Times New Roman"/>
                <a:ea typeface="Times New Roman"/>
              </a:rPr>
              <a:t>території Чорноморського біосферного заповіднику </a:t>
            </a:r>
            <a:r>
              <a:rPr lang="uk-UA" dirty="0" smtClean="0">
                <a:latin typeface="Times New Roman"/>
                <a:ea typeface="Times New Roman"/>
              </a:rPr>
              <a:t>працівник ВП в порту «Херсон» виявили </a:t>
            </a:r>
            <a:r>
              <a:rPr lang="uk-UA" dirty="0">
                <a:latin typeface="Times New Roman"/>
                <a:ea typeface="Times New Roman"/>
              </a:rPr>
              <a:t>браконьєрські сітки та </a:t>
            </a:r>
            <a:r>
              <a:rPr lang="uk-UA" dirty="0" err="1">
                <a:latin typeface="Times New Roman"/>
                <a:ea typeface="Times New Roman"/>
              </a:rPr>
              <a:t>ятеря</a:t>
            </a:r>
            <a:r>
              <a:rPr lang="uk-UA" dirty="0">
                <a:latin typeface="Times New Roman"/>
                <a:ea typeface="Times New Roman"/>
              </a:rPr>
              <a:t> з живою рибою та іншими цінними представниками фауни. У сітки зловмисників потрапили 450 скатів, понад півтори тони креветок, 200 бичків, 100 крабів, 48 калканів, дві білуги та </a:t>
            </a:r>
            <a:r>
              <a:rPr lang="uk-UA" dirty="0" smtClean="0">
                <a:latin typeface="Times New Roman"/>
                <a:ea typeface="Times New Roman"/>
              </a:rPr>
              <a:t>осетер.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623" y="4316033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Times New Roman"/>
                <a:ea typeface="Times New Roman"/>
              </a:rPr>
              <a:t>Частина виловлених видів внесені до Червоної книги України.</a:t>
            </a:r>
            <a:r>
              <a:rPr lang="uk-UA" sz="1100" dirty="0">
                <a:solidFill>
                  <a:srgbClr val="1D2129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Поліція запобігла завданню збитків водним ресурсам країни на суму понад 7,5 мільйонів </a:t>
            </a:r>
            <a:r>
              <a:rPr lang="uk-UA" dirty="0" smtClean="0">
                <a:latin typeface="Times New Roman"/>
                <a:ea typeface="Times New Roman"/>
              </a:rPr>
              <a:t>гривень.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2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0180508_022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638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341" y="1022532"/>
            <a:ext cx="3871507" cy="27797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200239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/>
                <a:ea typeface="Times New Roman"/>
              </a:rPr>
              <a:t>08 травня 2018 року </a:t>
            </a:r>
            <a:r>
              <a:rPr lang="uk-UA" dirty="0" smtClean="0">
                <a:latin typeface="Times New Roman"/>
                <a:ea typeface="Times New Roman"/>
              </a:rPr>
              <a:t>при </a:t>
            </a:r>
            <a:r>
              <a:rPr lang="uk-UA" dirty="0">
                <a:latin typeface="Times New Roman"/>
                <a:ea typeface="Times New Roman"/>
              </a:rPr>
              <a:t>черговому відпрацюванні по незаконному вилову живих біоресурсів працівниками відділення поліції в порту «Херсон в акваторії Дніпро-Бузького лиману в районі селища </a:t>
            </a:r>
            <a:r>
              <a:rPr lang="uk-UA" dirty="0" err="1">
                <a:latin typeface="Times New Roman"/>
                <a:ea typeface="Times New Roman"/>
              </a:rPr>
              <a:t>Кизомис</a:t>
            </a:r>
            <a:r>
              <a:rPr lang="uk-UA" dirty="0">
                <a:latin typeface="Times New Roman"/>
                <a:ea typeface="Times New Roman"/>
              </a:rPr>
              <a:t>  </a:t>
            </a:r>
            <a:r>
              <a:rPr lang="uk-UA" dirty="0" err="1">
                <a:latin typeface="Times New Roman"/>
                <a:ea typeface="Times New Roman"/>
              </a:rPr>
              <a:t>Білозерського</a:t>
            </a:r>
            <a:r>
              <a:rPr lang="uk-UA" dirty="0">
                <a:latin typeface="Times New Roman"/>
                <a:ea typeface="Times New Roman"/>
              </a:rPr>
              <a:t> району було виявлено трьох громадян, які під час нерестової заборони здійснювали вилов живих біоресурсів незаконними знаряддями лову. У правопорушників вилучено 7 сіток загальною довжиною 480 мерів, а також живі водні біоресурси у кількості 216 одиниць.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4860032" cy="2125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Times New Roman"/>
                <a:ea typeface="Times New Roman"/>
              </a:rPr>
              <a:t>Заподіяна шкода державі складає 9855 гривень.</a:t>
            </a:r>
            <a:r>
              <a:rPr lang="uk-UA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Відкрите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кримінальне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err="1">
                <a:latin typeface="Times New Roman"/>
                <a:ea typeface="Calibri"/>
              </a:rPr>
              <a:t>провадження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 ч.1 ст.249 Кримінального кодексу України «Незаконне зайняття рибним, звіриним або іншим водним добувним промислом»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9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2014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Oboron</cp:lastModifiedBy>
  <cp:revision>23</cp:revision>
  <dcterms:created xsi:type="dcterms:W3CDTF">2018-06-07T13:04:28Z</dcterms:created>
  <dcterms:modified xsi:type="dcterms:W3CDTF">2018-06-12T05:41:34Z</dcterms:modified>
</cp:coreProperties>
</file>