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1" r:id="rId4"/>
    <p:sldId id="269" r:id="rId5"/>
    <p:sldId id="270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1621897083898891"/>
          <c:y val="5.0275806493342443E-2"/>
          <c:w val="0.98228178819977896"/>
          <c:h val="0.5163685225358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10290160996605E-3"/>
                  <c:y val="-0.13183904223731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916417954834616E-3"/>
                  <c:y val="-0.126726647924116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926056525120397E-3"/>
                  <c:y val="-0.2632856242761458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7765,8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395522443543625E-3"/>
                  <c:y val="-0.16447501113555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892388768397715E-2"/>
                  <c:y val="-0.18975631322547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2874626932251785E-3"/>
                  <c:y val="-0.15368976450371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931181559536864E-2"/>
                  <c:y val="-0.151447403865323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uk-UA" dirty="0" smtClean="0"/>
                      <a:t>80</a:t>
                    </a:r>
                    <a:r>
                      <a:rPr lang="en-US" dirty="0" smtClean="0"/>
                      <a:t>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7395989817556502E-3"/>
                  <c:y val="-0.270365507333279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5479104488708725E-3"/>
                  <c:y val="-0.175260257767394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0957912888906064E-3"/>
                  <c:y val="-0.10200578931108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6865565661786375E-3"/>
                  <c:y val="-0.18503100112164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3931194039837853E-2"/>
                  <c:y val="-0.14829714118779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Кочубеївська</c:v>
                </c:pt>
                <c:pt idx="1">
                  <c:v>Музиківська</c:v>
                </c:pt>
                <c:pt idx="2">
                  <c:v>Каланчацька</c:v>
                </c:pt>
                <c:pt idx="3">
                  <c:v>Асканія -Нова</c:v>
                </c:pt>
                <c:pt idx="4">
                  <c:v>Хрестівська</c:v>
                </c:pt>
                <c:pt idx="5">
                  <c:v>Зеленопідська</c:v>
                </c:pt>
                <c:pt idx="6">
                  <c:v>Тавричанська</c:v>
                </c:pt>
                <c:pt idx="7">
                  <c:v>Чаплинська</c:v>
                </c:pt>
                <c:pt idx="8">
                  <c:v>Гладківська</c:v>
                </c:pt>
                <c:pt idx="9">
                  <c:v>Мирненська</c:v>
                </c:pt>
                <c:pt idx="10">
                  <c:v>Присиваська</c:v>
                </c:pt>
                <c:pt idx="11">
                  <c:v>Великокопанівська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2981.7</c:v>
                </c:pt>
                <c:pt idx="1">
                  <c:v>2549.6999999999998</c:v>
                </c:pt>
                <c:pt idx="2">
                  <c:v>7765.8</c:v>
                </c:pt>
                <c:pt idx="3">
                  <c:v>3952.3</c:v>
                </c:pt>
                <c:pt idx="4">
                  <c:v>4391.3</c:v>
                </c:pt>
                <c:pt idx="5">
                  <c:v>4063.5</c:v>
                </c:pt>
                <c:pt idx="6">
                  <c:v>3803.1</c:v>
                </c:pt>
                <c:pt idx="7">
                  <c:v>7449</c:v>
                </c:pt>
                <c:pt idx="8">
                  <c:v>3769</c:v>
                </c:pt>
                <c:pt idx="9">
                  <c:v>2340.1999999999998</c:v>
                </c:pt>
                <c:pt idx="10">
                  <c:v>5355.9</c:v>
                </c:pt>
                <c:pt idx="11">
                  <c:v>3692.3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787904"/>
        <c:axId val="67696896"/>
        <c:axId val="0"/>
      </c:bar3DChart>
      <c:catAx>
        <c:axId val="35787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67696896"/>
        <c:crosses val="autoZero"/>
        <c:auto val="1"/>
        <c:lblAlgn val="ctr"/>
        <c:lblOffset val="100"/>
        <c:noMultiLvlLbl val="0"/>
      </c:catAx>
      <c:valAx>
        <c:axId val="676968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5787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Реалізовано 78 проектів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4669736988287849"/>
          <c:y val="1.175795282005703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411936685397534E-3"/>
          <c:y val="8.7460547992227522E-2"/>
          <c:w val="0.40095856207547825"/>
          <c:h val="0.50976827113653189"/>
        </c:manualLayout>
      </c:layout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Реалізовано 78 проектів</c:v>
                </c:pt>
              </c:strCache>
            </c:strRef>
          </c:tx>
          <c:explosion val="25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Лист1!$A$2:$A$9</c:f>
              <c:strCache>
                <c:ptCount val="8"/>
                <c:pt idx="0">
                  <c:v>Освіта </c:v>
                </c:pt>
                <c:pt idx="1">
                  <c:v>Охорона здоров'я</c:v>
                </c:pt>
                <c:pt idx="2">
                  <c:v>Водопостачання</c:v>
                </c:pt>
                <c:pt idx="3">
                  <c:v>Культура</c:v>
                </c:pt>
                <c:pt idx="4">
                  <c:v>Спорт</c:v>
                </c:pt>
                <c:pt idx="5">
                  <c:v>Освітлення</c:v>
                </c:pt>
                <c:pt idx="6">
                  <c:v>Закупівля спецтехніки</c:v>
                </c:pt>
                <c:pt idx="7">
                  <c:v>Інше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12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17</c:v>
                </c:pt>
                <c:pt idx="6">
                  <c:v>16</c:v>
                </c:pt>
                <c:pt idx="7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8.3829287167326242E-3"/>
          <c:y val="0.50841987018907631"/>
          <c:w val="0.37587161368035132"/>
          <c:h val="0.491580194793171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411936685397534E-3"/>
          <c:y val="8.7460547992227522E-2"/>
          <c:w val="0.40095856207547825"/>
          <c:h val="0.509768271136531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8.3829287167326242E-3"/>
          <c:y val="0.50841987018907631"/>
          <c:w val="0.37587161368035132"/>
          <c:h val="0.491580194793171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0.16675</cdr:x>
      <cdr:y>0.25989</cdr:y>
    </cdr:from>
    <cdr:to>
      <cdr:x>0.21941</cdr:x>
      <cdr:y>0.30576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1224136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0.21941</cdr:x>
      <cdr:y>0.27518</cdr:y>
    </cdr:from>
    <cdr:to>
      <cdr:x>0.33351</cdr:x>
      <cdr:y>0.34604</cdr:y>
    </cdr:to>
    <cdr:sp macro="" textlink="">
      <cdr:nvSpPr>
        <cdr:cNvPr id="3" name="TextBox 2"/>
        <cdr:cNvSpPr txBox="1"/>
      </cdr:nvSpPr>
      <cdr:spPr>
        <a:xfrm xmlns:a="http://schemas.openxmlformats.org/drawingml/2006/main" flipV="1">
          <a:off x="1800200" y="1296144"/>
          <a:ext cx="936104" cy="333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0.60376</cdr:x>
      <cdr:y>0.10027</cdr:y>
    </cdr:from>
    <cdr:to>
      <cdr:x>0.96583</cdr:x>
      <cdr:y>0.45017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43173" y="577806"/>
          <a:ext cx="3024336" cy="20162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0.43103</cdr:x>
      <cdr:y>0.36269</cdr:y>
    </cdr:from>
    <cdr:to>
      <cdr:x>0.79112</cdr:x>
      <cdr:y>0.72278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600400" y="2089974"/>
          <a:ext cx="3007756" cy="207494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0.61207</cdr:x>
      <cdr:y>0.62511</cdr:y>
    </cdr:from>
    <cdr:to>
      <cdr:x>1</cdr:x>
      <cdr:y>1</cdr:y>
    </cdr:to>
    <cdr:pic>
      <cdr:nvPicPr>
        <cdr:cNvPr id="3" name="Рисунок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112569" y="3602142"/>
          <a:ext cx="3240359" cy="2160239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0.1125</cdr:y>
    </cdr:from>
    <cdr:to>
      <cdr:x>0.8632</cdr:x>
      <cdr:y>0.19264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-412879" y="648072"/>
          <a:ext cx="714811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ХЕРСОНСЬКА ОБЛАСНА ДЕРЖАВНА АЖМІНІСТРАЦІЯ</a:t>
          </a:r>
          <a:endParaRPr lang="ru-RU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</cdr:x>
      <cdr:y>0.2125</cdr:y>
    </cdr:from>
    <cdr:to>
      <cdr:x>0.65414</cdr:x>
      <cdr:y>0.29264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-412879" y="1224136"/>
          <a:ext cx="541686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УПРАВЛІННЯ РЕГІОНАЛЬНОЇ ПОЛІТИКИ</a:t>
          </a:r>
          <a:endParaRPr lang="ru-RU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0.00724</cdr:x>
      <cdr:y>0.475</cdr:y>
    </cdr:from>
    <cdr:to>
      <cdr:x>0.68906</cdr:x>
      <cdr:y>0.61925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9938" y="2736304"/>
          <a:ext cx="5646096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ВІДДІЛ ДЕЦЕНТРАЛІЗАЦІЇ ТА ВЗАЄМОДІЇ </a:t>
          </a:r>
        </a:p>
        <a:p xmlns:a="http://schemas.openxmlformats.org/drawingml/2006/main">
          <a:pPr algn="just"/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З ОРГАНАМИ МІСЦЕВОЇ ВЛАДИ</a:t>
          </a:r>
          <a:endParaRPr lang="ru-RU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7" name="Picture 2" descr="G:\111111111111111111\1115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4509120"/>
            <a:ext cx="7242202" cy="1470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ДЕРЖАВНА СУБВЕНЦІЯ НА РОЗВИТОК ІНФРАСТРУКТУРИ  ОТГ</a:t>
            </a:r>
          </a:p>
        </p:txBody>
      </p:sp>
      <p:pic>
        <p:nvPicPr>
          <p:cNvPr id="14340" name="Picture 2" descr="https://upload.wikimedia.org/wikipedia/commons/thumb/a/ac/Coat_of_Arms_of_Kherson_Oblast.svg/2000px-Coat_of_Arms_of_Kherson_Obla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33375"/>
            <a:ext cx="34099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G:\111111111111111111\1115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7272808" cy="64807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9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2" descr="https://upload.wikimedia.org/wikipedia/commons/thumb/a/ac/Coat_of_Arms_of_Kherson_Oblast.svg/2000px-Coat_of_Arms_of_Kherson_Obla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1150" y="188640"/>
            <a:ext cx="92432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5400000">
            <a:off x="5695182" y="3734578"/>
            <a:ext cx="5472112" cy="4318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11467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Порядок та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умови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надання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субвенції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з державного бюджету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місцевим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бюджетам на 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формування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інфраструктури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об'єднаних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територіальних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громад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81750" y="2746286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визначається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Постановою КМУ від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березня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 року №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(</a:t>
            </a:r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 змінами)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63350" y="37170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rgbClr val="002060"/>
                </a:solidFill>
              </a:rPr>
              <a:t>Субвенція надається для створення, модернізації інфраструктури ОТГ та може спрямовуватися на нове будівництво, реконструкцію, капітальний ремонт об'єктів інфраструктури, що належить до комунальної форми власності</a:t>
            </a:r>
          </a:p>
          <a:p>
            <a:pPr algn="ctr"/>
            <a:endParaRPr lang="uk-UA" dirty="0"/>
          </a:p>
          <a:p>
            <a:pPr algn="ctr"/>
            <a:r>
              <a:rPr lang="uk-UA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 тому числі на виготовлення проектної та містобудівної документації)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146">
            <a:off x="6878768" y="3083213"/>
            <a:ext cx="1649864" cy="2322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G:\111111111111111111\1115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111467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81750" y="274628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63350" y="37170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8630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160572"/>
            <a:ext cx="628447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smtClean="0">
                <a:ln w="0">
                  <a:solidFill>
                    <a:schemeClr val="tx2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РОЗПОДІЛ СУБВЕНЦІЇ У 2016 – 2018 рр. </a:t>
            </a:r>
          </a:p>
          <a:p>
            <a:pPr algn="ctr"/>
            <a:r>
              <a:rPr lang="uk-UA" sz="2800" b="1" cap="all" spc="0" dirty="0" smtClean="0">
                <a:ln w="0">
                  <a:solidFill>
                    <a:schemeClr val="tx2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для Херсонської області</a:t>
            </a:r>
            <a:endParaRPr lang="ru-RU" sz="2800" b="1" cap="all" spc="0" dirty="0">
              <a:ln w="0">
                <a:solidFill>
                  <a:schemeClr val="tx2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2205" y="1501317"/>
            <a:ext cx="3680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4,6 млн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31542" y="1639816"/>
            <a:ext cx="2452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 2016 </a:t>
            </a:r>
            <a:r>
              <a:rPr lang="ru-RU" sz="36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році</a:t>
            </a:r>
            <a:endParaRPr lang="ru-RU" sz="3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2982723"/>
            <a:ext cx="4038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52,1 млн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00017" y="3115618"/>
            <a:ext cx="2440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 2017 </a:t>
            </a:r>
            <a:r>
              <a:rPr lang="ru-RU" sz="36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році</a:t>
            </a:r>
            <a:endParaRPr lang="ru-RU" sz="3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7232" y="4941168"/>
            <a:ext cx="5333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лизько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80 млн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73862" y="4509120"/>
            <a:ext cx="28568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очікується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 </a:t>
            </a:r>
            <a:endParaRPr lang="ru-RU" sz="3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2018 </a:t>
            </a:r>
            <a:r>
              <a:rPr lang="ru-RU" sz="36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році</a:t>
            </a:r>
            <a:endParaRPr lang="ru-RU" sz="3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8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G:\111111111111111111\1115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5568" y="404664"/>
            <a:ext cx="7982570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субвенції для ОТГ Херсонської області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в 2017 році – 52,2 млн. грн.</a:t>
            </a:r>
          </a:p>
          <a:p>
            <a:pPr algn="ctr"/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181520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64848170"/>
              </p:ext>
            </p:extLst>
          </p:nvPr>
        </p:nvGraphicFramePr>
        <p:xfrm>
          <a:off x="611560" y="1340768"/>
          <a:ext cx="828092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G:\111111111111111111\1115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9717" y="188640"/>
            <a:ext cx="88724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реалізації проектів у 2017 році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85417722"/>
              </p:ext>
            </p:extLst>
          </p:nvPr>
        </p:nvGraphicFramePr>
        <p:xfrm>
          <a:off x="467544" y="834970"/>
          <a:ext cx="8352928" cy="576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G:\111111111111111111\1115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6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10569" y="188640"/>
            <a:ext cx="6390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ДЯКУЄМО ЗА УВАГУ!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15781474"/>
              </p:ext>
            </p:extLst>
          </p:nvPr>
        </p:nvGraphicFramePr>
        <p:xfrm>
          <a:off x="412879" y="836712"/>
          <a:ext cx="8280920" cy="576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4653136"/>
            <a:ext cx="53979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uk-UA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Пл</a:t>
            </a:r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. Свободи, 1,  м. Херсон</a:t>
            </a:r>
          </a:p>
          <a:p>
            <a:pPr algn="just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Ел адреса </a:t>
            </a:r>
            <a:r>
              <a:rPr lang="en-US" sz="2400" dirty="0"/>
              <a:t>decentralizaciaks@gmail.com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14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185</Words>
  <Application>Microsoft Office PowerPoint</Application>
  <PresentationFormat>Экран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СОЦІАЛЬНО-ЕКОНОМІЧНОГО ТА КУЛЬТУРНОГО РОЗВИТКУ ХЕРСОНСЬКОЇ ОБЛАСТІ НА 2018 РІК</dc:title>
  <dc:creator>DELL</dc:creator>
  <cp:lastModifiedBy>DELL</cp:lastModifiedBy>
  <cp:revision>70</cp:revision>
  <dcterms:modified xsi:type="dcterms:W3CDTF">2018-02-15T09:48:26Z</dcterms:modified>
</cp:coreProperties>
</file>