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269" r:id="rId13"/>
    <p:sldId id="366" r:id="rId14"/>
    <p:sldId id="369" r:id="rId15"/>
    <p:sldId id="370" r:id="rId16"/>
    <p:sldId id="371" r:id="rId17"/>
    <p:sldId id="372" r:id="rId18"/>
    <p:sldId id="270" r:id="rId19"/>
    <p:sldId id="271" r:id="rId20"/>
    <p:sldId id="367" r:id="rId21"/>
    <p:sldId id="368" r:id="rId22"/>
    <p:sldId id="34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6AE20-7454-42A3-BAC0-37478DB2D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6EDE25-01D6-488F-8755-0EE1C8AD1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87A2D8-EADB-4AF4-A50D-F77113F0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DED6F-337B-48E1-858B-150E48AB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1F1CE1-D90E-4840-BF39-C8CF6109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0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C1721-2333-4D6D-95D4-90FAB8E9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563C0D-38B1-4A20-BEF6-D210F17FE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58B46-9527-4285-BA0F-E125EC4F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BE922-4F9C-4C0A-AF1C-A14678EF5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FA15C-5356-43CD-B262-939AADA4A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6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335B2B-FA77-4109-AFC2-3763D7124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4E21E5-F380-4B47-97EC-B03A0911C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2BCE0-28D1-4A2F-9653-18E0D29B4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ABBB0-89B3-460D-95A8-DF2700BD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D67935-76CB-44E0-A37B-2C309016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5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3E83A-E244-444B-B120-B6E1FBE2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D13807-0A29-4D62-91E8-BFD170D34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EA63CB-B907-45A5-B89F-DDFB79BE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AFC23-9D20-47CA-9A9A-366F3FEE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67F32-C701-43BA-87BA-46F8D0A1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5826B-9C7E-4396-B2AF-2D867563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4DD648-C32B-4C1A-8998-7E78803E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3FEF-35C7-464E-9697-10672689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9C0217-E7E3-49FA-B854-28D05C2EB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B74FA2-A631-488B-B40E-C9B2691E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09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8AA1F-338A-4761-9B22-B7335CED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E0A30B-F9B4-43BF-BDC8-C73504DC0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63519E-7BEA-4607-9224-838A38FFF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B66FD6-D912-447C-A009-BCB650EF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401096-E9EE-427C-AF8D-FFC66C55E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1DE2BC-DBFE-4596-AC2B-0EFC1AC7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8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6A1DB-B443-4EDF-A61C-AF3F910A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A9C32E-F1EC-481A-BC44-123E16BED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A3B4F9-7EEB-42C6-BEB2-3ED126031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82A682-4F1C-4A85-8683-E03AA6B9D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325B45-D37A-404F-9A24-91F53A683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CE5A02-E763-4291-A0F9-B2E12FC1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E754ED-4E0F-4212-83F4-2690B0FF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4103B2-6508-4530-B466-ACF5AB37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5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9EA96-EBA5-4EAF-997D-35833B5B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037E17-E9EF-4405-9C60-524B53D6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51AA8B-5261-4A63-940B-6DE3BC7F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A668E5-2BD2-40F6-A769-EF714B18C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6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2D9665-8355-45A1-8BEE-7DCFC782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D50FDC-F760-4105-AAFC-F8D37AAA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92D09A-A75A-46A1-8CAD-E089BBE6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9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E5331-25C3-4018-8F6A-09BECF00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6A4047-3860-4530-969F-C6AD4E754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2E068B-0075-426B-8616-EBAD97E4E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3366CA-E04B-4FD6-848B-23316CBE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2D7CB-88E6-46F5-93B4-6D01D9BD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A053C7-69D3-4764-BD82-7A721158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23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E4A54-578B-4F3A-9F71-25B8F8DF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B86AFC-4D70-4A5E-AB6B-2DD0827B5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AE1438-0652-434F-9E53-2473A3743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076D41-EA00-4229-9821-D4244EA7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96A142-FEB2-4B56-83FA-A2776F3C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571511-33AA-4B8E-AF54-45DD967B8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2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2C58F-54FE-4712-9F55-A77D5198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061996-27CE-408D-8A76-2F14ED637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0B6A6B-BDFA-4C9A-B2C8-0A0779D1B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9B317-495C-4925-B127-EF0BB73DA032}" type="datetimeFigureOut">
              <a:rPr lang="ru-RU" smtClean="0"/>
              <a:t>10.02.2020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BF4B1C-6A48-45FF-8122-8D9FE9D63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B29D7-0BB8-4C8C-A3BB-0F1B35287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7D2C4-DB82-4FE8-BC75-86E97CD75B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8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FAC43614-28C8-490C-B0C5-145C79092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369FE5-9B22-4F97-8656-67ABEAC90FE9}"/>
              </a:ext>
            </a:extLst>
          </p:cNvPr>
          <p:cNvSpPr/>
          <p:nvPr/>
        </p:nvSpPr>
        <p:spPr>
          <a:xfrm>
            <a:off x="1638923" y="1364468"/>
            <a:ext cx="8914152" cy="4129064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2175473" y="2644170"/>
            <a:ext cx="784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endParaRPr lang="en-US" sz="48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  <a:p>
            <a:pPr algn="ctr"/>
            <a:r>
              <a:rPr lang="uk-UA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Херсонської області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4716" y="1489504"/>
            <a:ext cx="1688595" cy="6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3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3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63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71B18-6FDE-44FC-8259-D4DFDB8D1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7"/>
          <a:stretch/>
        </p:blipFill>
        <p:spPr>
          <a:xfrm>
            <a:off x="-4" y="0"/>
            <a:ext cx="12192004" cy="68580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89B9AD-E148-4577-B004-720A35E0FA6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56000">
                <a:schemeClr val="accent2">
                  <a:lumMod val="75000"/>
                  <a:alpha val="74000"/>
                </a:schemeClr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цілі</a:t>
            </a:r>
            <a:r>
              <a:rPr lang="en-US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2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695454" y="2130110"/>
            <a:ext cx="109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Демографічний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просторовий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розвиток</a:t>
            </a:r>
            <a:endParaRPr lang="ru-RU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3E832A4-C843-4045-B703-6A69B849C3B0}"/>
              </a:ext>
            </a:extLst>
          </p:cNvPr>
          <p:cNvGrpSpPr/>
          <p:nvPr/>
        </p:nvGrpSpPr>
        <p:grpSpPr>
          <a:xfrm>
            <a:off x="94157" y="3259723"/>
            <a:ext cx="2550900" cy="1633249"/>
            <a:chOff x="324958" y="3259723"/>
            <a:chExt cx="2550900" cy="1633249"/>
          </a:xfrm>
        </p:grpSpPr>
        <p:sp>
          <p:nvSpPr>
            <p:cNvPr id="23" name="подзаголовок">
              <a:extLst>
                <a:ext uri="{FF2B5EF4-FFF2-40B4-BE49-F238E27FC236}">
                  <a16:creationId xmlns:a16="http://schemas.microsoft.com/office/drawing/2014/main" id="{A91B230B-0A51-4BDC-869F-D6F7CBF728F4}"/>
                </a:ext>
              </a:extLst>
            </p:cNvPr>
            <p:cNvSpPr txBox="1"/>
            <p:nvPr/>
          </p:nvSpPr>
          <p:spPr>
            <a:xfrm>
              <a:off x="324958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ціль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2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.1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24" name="подзаголовок">
              <a:extLst>
                <a:ext uri="{FF2B5EF4-FFF2-40B4-BE49-F238E27FC236}">
                  <a16:creationId xmlns:a16="http://schemas.microsoft.com/office/drawing/2014/main" id="{7395E13C-63B2-4634-8875-1CB800784A53}"/>
                </a:ext>
              </a:extLst>
            </p:cNvPr>
            <p:cNvSpPr txBox="1"/>
            <p:nvPr/>
          </p:nvSpPr>
          <p:spPr>
            <a:xfrm>
              <a:off x="362046" y="3815754"/>
              <a:ext cx="25138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Херсонщина –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територія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здорового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життя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AB36CAB-6722-4118-827A-C435FA128E20}"/>
              </a:ext>
            </a:extLst>
          </p:cNvPr>
          <p:cNvGrpSpPr/>
          <p:nvPr/>
        </p:nvGrpSpPr>
        <p:grpSpPr>
          <a:xfrm>
            <a:off x="2480893" y="3259723"/>
            <a:ext cx="2550900" cy="2371913"/>
            <a:chOff x="3430467" y="3259723"/>
            <a:chExt cx="2550900" cy="2371913"/>
          </a:xfrm>
        </p:grpSpPr>
        <p:sp>
          <p:nvSpPr>
            <p:cNvPr id="26" name="подзаголовок">
              <a:extLst>
                <a:ext uri="{FF2B5EF4-FFF2-40B4-BE49-F238E27FC236}">
                  <a16:creationId xmlns:a16="http://schemas.microsoft.com/office/drawing/2014/main" id="{63E2CCC2-CB18-411B-9DE0-DE7A966507EB}"/>
                </a:ext>
              </a:extLst>
            </p:cNvPr>
            <p:cNvSpPr txBox="1"/>
            <p:nvPr/>
          </p:nvSpPr>
          <p:spPr>
            <a:xfrm>
              <a:off x="3430467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27" name="подзаголовок">
              <a:extLst>
                <a:ext uri="{FF2B5EF4-FFF2-40B4-BE49-F238E27FC236}">
                  <a16:creationId xmlns:a16="http://schemas.microsoft.com/office/drawing/2014/main" id="{3BB86599-3A7E-4121-8233-63CF6591A318}"/>
                </a:ext>
              </a:extLst>
            </p:cNvPr>
            <p:cNvSpPr txBox="1"/>
            <p:nvPr/>
          </p:nvSpPr>
          <p:spPr>
            <a:xfrm>
              <a:off x="3467555" y="3815754"/>
              <a:ext cx="25138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Розвиток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людського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капіталу для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забезпечення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продуктивної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зайнятості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населення</a:t>
              </a:r>
              <a:endParaRPr lang="ru-RU" sz="1600" dirty="0" err="1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09013B1-238A-4AD3-9071-8448DF550BA3}"/>
              </a:ext>
            </a:extLst>
          </p:cNvPr>
          <p:cNvGrpSpPr/>
          <p:nvPr/>
        </p:nvGrpSpPr>
        <p:grpSpPr>
          <a:xfrm>
            <a:off x="7254365" y="3252705"/>
            <a:ext cx="2550900" cy="1633249"/>
            <a:chOff x="6202568" y="3259723"/>
            <a:chExt cx="2550900" cy="1633249"/>
          </a:xfrm>
        </p:grpSpPr>
        <p:sp>
          <p:nvSpPr>
            <p:cNvPr id="28" name="подзаголовок">
              <a:extLst>
                <a:ext uri="{FF2B5EF4-FFF2-40B4-BE49-F238E27FC236}">
                  <a16:creationId xmlns:a16="http://schemas.microsoft.com/office/drawing/2014/main" id="{74047785-B003-40E0-8278-3895EBC131A1}"/>
                </a:ext>
              </a:extLst>
            </p:cNvPr>
            <p:cNvSpPr txBox="1"/>
            <p:nvPr/>
          </p:nvSpPr>
          <p:spPr>
            <a:xfrm>
              <a:off x="6202568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4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29" name="подзаголовок">
              <a:extLst>
                <a:ext uri="{FF2B5EF4-FFF2-40B4-BE49-F238E27FC236}">
                  <a16:creationId xmlns:a16="http://schemas.microsoft.com/office/drawing/2014/main" id="{729DABF3-EA02-4E85-922D-0D956DA4F65B}"/>
                </a:ext>
              </a:extLst>
            </p:cNvPr>
            <p:cNvSpPr txBox="1"/>
            <p:nvPr/>
          </p:nvSpPr>
          <p:spPr>
            <a:xfrm>
              <a:off x="6239656" y="3815754"/>
              <a:ext cx="25138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Збереження та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розвиток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культурного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простору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B09C389-262D-468C-A9D0-847522AA3293}"/>
              </a:ext>
            </a:extLst>
          </p:cNvPr>
          <p:cNvGrpSpPr/>
          <p:nvPr/>
        </p:nvGrpSpPr>
        <p:grpSpPr>
          <a:xfrm>
            <a:off x="9641100" y="3252705"/>
            <a:ext cx="2550900" cy="1387028"/>
            <a:chOff x="8974668" y="3259723"/>
            <a:chExt cx="2550900" cy="1387028"/>
          </a:xfrm>
        </p:grpSpPr>
        <p:sp>
          <p:nvSpPr>
            <p:cNvPr id="30" name="подзаголовок">
              <a:extLst>
                <a:ext uri="{FF2B5EF4-FFF2-40B4-BE49-F238E27FC236}">
                  <a16:creationId xmlns:a16="http://schemas.microsoft.com/office/drawing/2014/main" id="{ED0539AB-BDF5-409E-856B-716D9DAB17F4}"/>
                </a:ext>
              </a:extLst>
            </p:cNvPr>
            <p:cNvSpPr txBox="1"/>
            <p:nvPr/>
          </p:nvSpPr>
          <p:spPr>
            <a:xfrm>
              <a:off x="8974668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5</a:t>
              </a:r>
              <a:endParaRPr lang="en-US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31" name="подзаголовок">
              <a:extLst>
                <a:ext uri="{FF2B5EF4-FFF2-40B4-BE49-F238E27FC236}">
                  <a16:creationId xmlns:a16="http://schemas.microsoft.com/office/drawing/2014/main" id="{34F30462-765A-47D5-8256-B9CAE7414219}"/>
                </a:ext>
              </a:extLst>
            </p:cNvPr>
            <p:cNvSpPr txBox="1"/>
            <p:nvPr/>
          </p:nvSpPr>
          <p:spPr>
            <a:xfrm>
              <a:off x="9011756" y="3815754"/>
              <a:ext cx="2513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Кожна дитина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у щасливій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родині</a:t>
              </a:r>
              <a:endParaRPr lang="ru-RU" sz="1600" dirty="0" err="1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99196B9-2B9B-469C-89CE-D70CC7F7D682}"/>
              </a:ext>
            </a:extLst>
          </p:cNvPr>
          <p:cNvGrpSpPr/>
          <p:nvPr/>
        </p:nvGrpSpPr>
        <p:grpSpPr>
          <a:xfrm>
            <a:off x="4867629" y="3252705"/>
            <a:ext cx="2550900" cy="1879470"/>
            <a:chOff x="4797973" y="3259723"/>
            <a:chExt cx="2550900" cy="1879470"/>
          </a:xfrm>
        </p:grpSpPr>
        <p:sp>
          <p:nvSpPr>
            <p:cNvPr id="16" name="подзаголовок">
              <a:extLst>
                <a:ext uri="{FF2B5EF4-FFF2-40B4-BE49-F238E27FC236}">
                  <a16:creationId xmlns:a16="http://schemas.microsoft.com/office/drawing/2014/main" id="{25E9F353-9623-4FA3-B4D1-CA2E3C585680}"/>
                </a:ext>
              </a:extLst>
            </p:cNvPr>
            <p:cNvSpPr txBox="1"/>
            <p:nvPr/>
          </p:nvSpPr>
          <p:spPr>
            <a:xfrm>
              <a:off x="4797973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3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17" name="подзаголовок">
              <a:extLst>
                <a:ext uri="{FF2B5EF4-FFF2-40B4-BE49-F238E27FC236}">
                  <a16:creationId xmlns:a16="http://schemas.microsoft.com/office/drawing/2014/main" id="{62412C50-878E-4F0B-AADB-42E875579302}"/>
                </a:ext>
              </a:extLst>
            </p:cNvPr>
            <p:cNvSpPr txBox="1"/>
            <p:nvPr/>
          </p:nvSpPr>
          <p:spPr>
            <a:xfrm>
              <a:off x="4835061" y="3815754"/>
              <a:ext cx="25138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Створення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комфортних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умов для 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проживання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населення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638290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71B18-6FDE-44FC-8259-D4DFDB8D1D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54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89B9AD-E148-4577-B004-720A35E0FA6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56000">
                <a:schemeClr val="accent6">
                  <a:lumMod val="60000"/>
                  <a:lumOff val="40000"/>
                  <a:alpha val="88000"/>
                </a:schemeClr>
              </a:gs>
              <a:gs pos="100000">
                <a:schemeClr val="accent6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цілі</a:t>
            </a:r>
            <a:r>
              <a:rPr lang="en-US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3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695454" y="2231363"/>
            <a:ext cx="10980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e-Ukraine Head Thin" panose="00000200000000000000" pitchFamily="2" charset="-52"/>
              </a:rPr>
              <a:t>Екологічна безпека та ресурсозбереження </a:t>
            </a:r>
            <a:endParaRPr lang="ru-RU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1AA5105-5A26-45FD-8CFA-061F53B92D0F}"/>
              </a:ext>
            </a:extLst>
          </p:cNvPr>
          <p:cNvGrpSpPr/>
          <p:nvPr/>
        </p:nvGrpSpPr>
        <p:grpSpPr>
          <a:xfrm>
            <a:off x="1257973" y="3259723"/>
            <a:ext cx="2918242" cy="1633249"/>
            <a:chOff x="658366" y="3259723"/>
            <a:chExt cx="2918242" cy="1633249"/>
          </a:xfrm>
        </p:grpSpPr>
        <p:sp>
          <p:nvSpPr>
            <p:cNvPr id="23" name="подзаголовок">
              <a:extLst>
                <a:ext uri="{FF2B5EF4-FFF2-40B4-BE49-F238E27FC236}">
                  <a16:creationId xmlns:a16="http://schemas.microsoft.com/office/drawing/2014/main" id="{A91B230B-0A51-4BDC-869F-D6F7CBF728F4}"/>
                </a:ext>
              </a:extLst>
            </p:cNvPr>
            <p:cNvSpPr txBox="1"/>
            <p:nvPr/>
          </p:nvSpPr>
          <p:spPr>
            <a:xfrm>
              <a:off x="658366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3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.1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24" name="подзаголовок">
              <a:extLst>
                <a:ext uri="{FF2B5EF4-FFF2-40B4-BE49-F238E27FC236}">
                  <a16:creationId xmlns:a16="http://schemas.microsoft.com/office/drawing/2014/main" id="{7395E13C-63B2-4634-8875-1CB800784A53}"/>
                </a:ext>
              </a:extLst>
            </p:cNvPr>
            <p:cNvSpPr txBox="1"/>
            <p:nvPr/>
          </p:nvSpPr>
          <p:spPr>
            <a:xfrm>
              <a:off x="695453" y="3815754"/>
              <a:ext cx="28811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Забезпечення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загальнонаціональних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інтересів у сфері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захисту довкілля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AEA4F8B-8BE8-4502-95FB-3BB77BE08E0F}"/>
              </a:ext>
            </a:extLst>
          </p:cNvPr>
          <p:cNvGrpSpPr/>
          <p:nvPr/>
        </p:nvGrpSpPr>
        <p:grpSpPr>
          <a:xfrm>
            <a:off x="4623862" y="3259723"/>
            <a:ext cx="2550900" cy="1387028"/>
            <a:chOff x="3430467" y="3259723"/>
            <a:chExt cx="2550900" cy="1387028"/>
          </a:xfrm>
        </p:grpSpPr>
        <p:sp>
          <p:nvSpPr>
            <p:cNvPr id="26" name="подзаголовок">
              <a:extLst>
                <a:ext uri="{FF2B5EF4-FFF2-40B4-BE49-F238E27FC236}">
                  <a16:creationId xmlns:a16="http://schemas.microsoft.com/office/drawing/2014/main" id="{63E2CCC2-CB18-411B-9DE0-DE7A966507EB}"/>
                </a:ext>
              </a:extLst>
            </p:cNvPr>
            <p:cNvSpPr txBox="1"/>
            <p:nvPr/>
          </p:nvSpPr>
          <p:spPr>
            <a:xfrm>
              <a:off x="3430467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3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2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27" name="подзаголовок">
              <a:extLst>
                <a:ext uri="{FF2B5EF4-FFF2-40B4-BE49-F238E27FC236}">
                  <a16:creationId xmlns:a16="http://schemas.microsoft.com/office/drawing/2014/main" id="{3BB86599-3A7E-4121-8233-63CF6591A318}"/>
                </a:ext>
              </a:extLst>
            </p:cNvPr>
            <p:cNvSpPr txBox="1"/>
            <p:nvPr/>
          </p:nvSpPr>
          <p:spPr>
            <a:xfrm>
              <a:off x="3467555" y="3815754"/>
              <a:ext cx="25138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Покращення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управління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відходами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845E9EB-57D2-4C49-9494-82B1E49AF157}"/>
              </a:ext>
            </a:extLst>
          </p:cNvPr>
          <p:cNvGrpSpPr/>
          <p:nvPr/>
        </p:nvGrpSpPr>
        <p:grpSpPr>
          <a:xfrm>
            <a:off x="7989751" y="3259723"/>
            <a:ext cx="2550900" cy="1140806"/>
            <a:chOff x="8974668" y="3259723"/>
            <a:chExt cx="2550900" cy="1140806"/>
          </a:xfrm>
        </p:grpSpPr>
        <p:sp>
          <p:nvSpPr>
            <p:cNvPr id="30" name="подзаголовок">
              <a:extLst>
                <a:ext uri="{FF2B5EF4-FFF2-40B4-BE49-F238E27FC236}">
                  <a16:creationId xmlns:a16="http://schemas.microsoft.com/office/drawing/2014/main" id="{ED0539AB-BDF5-409E-856B-716D9DAB17F4}"/>
                </a:ext>
              </a:extLst>
            </p:cNvPr>
            <p:cNvSpPr txBox="1"/>
            <p:nvPr/>
          </p:nvSpPr>
          <p:spPr>
            <a:xfrm>
              <a:off x="8974668" y="3259723"/>
              <a:ext cx="2513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err="1">
                  <a:solidFill>
                    <a:schemeClr val="bg1"/>
                  </a:solidFill>
                  <a:latin typeface="e-Ukraine" panose="00000500000000000000" pitchFamily="2" charset="-52"/>
                </a:rPr>
                <a:t>Операційна</a:t>
              </a:r>
              <a:r>
                <a:rPr lang="ru-RU" sz="1600" dirty="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ru-RU" sz="1600" err="1">
                  <a:solidFill>
                    <a:schemeClr val="bg1"/>
                  </a:solidFill>
                  <a:latin typeface="e-Ukraine" panose="00000500000000000000" pitchFamily="2" charset="-52"/>
                </a:rPr>
                <a:t>ціль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 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3</a:t>
              </a:r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.</a:t>
              </a:r>
              <a:r>
                <a:rPr lang="en-US" sz="1600">
                  <a:solidFill>
                    <a:schemeClr val="bg1"/>
                  </a:solidFill>
                  <a:latin typeface="e-Ukraine" panose="00000500000000000000" pitchFamily="2" charset="-52"/>
                </a:rPr>
                <a:t>3</a:t>
              </a:r>
              <a:endParaRPr lang="en-US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  <p:sp>
          <p:nvSpPr>
            <p:cNvPr id="31" name="подзаголовок">
              <a:extLst>
                <a:ext uri="{FF2B5EF4-FFF2-40B4-BE49-F238E27FC236}">
                  <a16:creationId xmlns:a16="http://schemas.microsoft.com/office/drawing/2014/main" id="{34F30462-765A-47D5-8256-B9CAE7414219}"/>
                </a:ext>
              </a:extLst>
            </p:cNvPr>
            <p:cNvSpPr txBox="1"/>
            <p:nvPr/>
          </p:nvSpPr>
          <p:spPr>
            <a:xfrm>
              <a:off x="9011756" y="3815754"/>
              <a:ext cx="2513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Енергетичного</a:t>
              </a:r>
            </a:p>
            <a:p>
              <a:r>
                <a:rPr lang="ru-RU" sz="1600">
                  <a:solidFill>
                    <a:schemeClr val="bg1"/>
                  </a:solidFill>
                  <a:latin typeface="e-Ukraine" panose="00000500000000000000" pitchFamily="2" charset="-52"/>
                </a:rPr>
                <a:t>Безпечна територія</a:t>
              </a:r>
              <a:endParaRPr lang="ru-RU" sz="1600" dirty="0">
                <a:solidFill>
                  <a:schemeClr val="bg1"/>
                </a:solidFill>
                <a:latin typeface="e-Ukraine" panose="000005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705002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71B18-6FDE-44FC-8259-D4DFDB8D1D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7800" b="7962"/>
          <a:stretch>
            <a:fillRect/>
          </a:stretch>
        </p:blipFill>
        <p:spPr>
          <a:xfrm>
            <a:off x="-19906" y="0"/>
            <a:ext cx="12211906" cy="68580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89B9AD-E148-4577-B004-720A35E0FA6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1">
                  <a:lumMod val="40000"/>
                  <a:lumOff val="60000"/>
                  <a:alpha val="87000"/>
                </a:schemeClr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цілі</a:t>
            </a:r>
            <a:r>
              <a:rPr lang="en-US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4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695454" y="2000548"/>
            <a:ext cx="10980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Операційна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ціль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4.1.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Збільшення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доданої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вартості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агровиробництва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розвиток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сільських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територій</a:t>
            </a:r>
            <a:endParaRPr lang="ru-RU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Завдання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:</a:t>
            </a:r>
          </a:p>
        </p:txBody>
      </p:sp>
      <p:sp>
        <p:nvSpPr>
          <p:cNvPr id="26" name="подзаголовок">
            <a:extLst>
              <a:ext uri="{FF2B5EF4-FFF2-40B4-BE49-F238E27FC236}">
                <a16:creationId xmlns:a16="http://schemas.microsoft.com/office/drawing/2014/main" id="{63E2CCC2-CB18-411B-9DE0-DE7A966507EB}"/>
              </a:ext>
            </a:extLst>
          </p:cNvPr>
          <p:cNvSpPr txBox="1"/>
          <p:nvPr/>
        </p:nvSpPr>
        <p:spPr>
          <a:xfrm>
            <a:off x="671605" y="3259723"/>
            <a:ext cx="2713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4.1.1. Підтримка інновацій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у сфері агропромислового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та крафтового виробництва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8" name="подзаголовок">
            <a:extLst>
              <a:ext uri="{FF2B5EF4-FFF2-40B4-BE49-F238E27FC236}">
                <a16:creationId xmlns:a16="http://schemas.microsoft.com/office/drawing/2014/main" id="{74047785-B003-40E0-8278-3895EBC131A1}"/>
              </a:ext>
            </a:extLst>
          </p:cNvPr>
          <p:cNvSpPr txBox="1"/>
          <p:nvPr/>
        </p:nvSpPr>
        <p:spPr>
          <a:xfrm>
            <a:off x="4759412" y="3259723"/>
            <a:ext cx="28041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4.1.2. Створення умов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для підвищення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конкурентоспроможності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місцевих виробників,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диверсифікації виробництва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та розвитку агротуризму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на сільських територіях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12" name="подзаголовок">
            <a:extLst>
              <a:ext uri="{FF2B5EF4-FFF2-40B4-BE49-F238E27FC236}">
                <a16:creationId xmlns:a16="http://schemas.microsoft.com/office/drawing/2014/main" id="{74047785-B003-40E0-8278-3895EBC131A1}"/>
              </a:ext>
            </a:extLst>
          </p:cNvPr>
          <p:cNvSpPr txBox="1"/>
          <p:nvPr/>
        </p:nvSpPr>
        <p:spPr>
          <a:xfrm>
            <a:off x="8938362" y="3259723"/>
            <a:ext cx="28041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4.1.3. Впровадження системи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якості та безпечності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сільгосппродукціі,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інноваційних технологій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її виробництва та преробки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94229456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71B18-6FDE-44FC-8259-D4DFDB8D1D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7816" b="78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89B9AD-E148-4577-B004-720A35E0FA6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6000">
                <a:schemeClr val="accent1">
                  <a:lumMod val="40000"/>
                  <a:lumOff val="60000"/>
                  <a:alpha val="87000"/>
                </a:schemeClr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цілі</a:t>
            </a:r>
            <a:r>
              <a:rPr lang="en-US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4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671230" y="2163329"/>
            <a:ext cx="1098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Операційна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ціль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4.2.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Розвиток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медичного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туризму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Завдання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:</a:t>
            </a:r>
          </a:p>
        </p:txBody>
      </p:sp>
      <p:sp>
        <p:nvSpPr>
          <p:cNvPr id="26" name="подзаголовок">
            <a:extLst>
              <a:ext uri="{FF2B5EF4-FFF2-40B4-BE49-F238E27FC236}">
                <a16:creationId xmlns:a16="http://schemas.microsoft.com/office/drawing/2014/main" id="{63E2CCC2-CB18-411B-9DE0-DE7A966507EB}"/>
              </a:ext>
            </a:extLst>
          </p:cNvPr>
          <p:cNvSpPr txBox="1"/>
          <p:nvPr/>
        </p:nvSpPr>
        <p:spPr>
          <a:xfrm>
            <a:off x="671605" y="3259723"/>
            <a:ext cx="27130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4.2.1. Збереження та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раціонального використання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природних лікувальних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ресурсів Херсонської області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8" name="подзаголовок">
            <a:extLst>
              <a:ext uri="{FF2B5EF4-FFF2-40B4-BE49-F238E27FC236}">
                <a16:creationId xmlns:a16="http://schemas.microsoft.com/office/drawing/2014/main" id="{74047785-B003-40E0-8278-3895EBC131A1}"/>
              </a:ext>
            </a:extLst>
          </p:cNvPr>
          <p:cNvSpPr txBox="1"/>
          <p:nvPr/>
        </p:nvSpPr>
        <p:spPr>
          <a:xfrm>
            <a:off x="4759412" y="3259723"/>
            <a:ext cx="28041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4.2.2. Розширення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асортименту туристичних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послуг та задоволення попиту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на лікувально - оздоровчий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туризм, промоція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технологічних можливостей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лікувальної галузі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12" name="подзаголовок">
            <a:extLst>
              <a:ext uri="{FF2B5EF4-FFF2-40B4-BE49-F238E27FC236}">
                <a16:creationId xmlns:a16="http://schemas.microsoft.com/office/drawing/2014/main" id="{74047785-B003-40E0-8278-3895EBC131A1}"/>
              </a:ext>
            </a:extLst>
          </p:cNvPr>
          <p:cNvSpPr txBox="1"/>
          <p:nvPr/>
        </p:nvSpPr>
        <p:spPr>
          <a:xfrm>
            <a:off x="8938362" y="3259723"/>
            <a:ext cx="2804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4.2.3. Формування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інвестиційного продукту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в галузі медичного та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оздоровчого туризму,</a:t>
            </a:r>
          </a:p>
          <a:p>
            <a:r>
              <a:rPr lang="ru-RU" sz="1600">
                <a:solidFill>
                  <a:schemeClr val="bg1"/>
                </a:solidFill>
                <a:latin typeface="e-Ukraine" panose="00000500000000000000" pitchFamily="2" charset="-52"/>
              </a:rPr>
              <a:t>залучення інвестицій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39606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01E801-FD1D-4D87-B2F6-039BFC50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6619" b="14836"/>
          <a:stretch/>
        </p:blipFill>
        <p:spPr>
          <a:xfrm>
            <a:off x="0" y="0"/>
            <a:ext cx="12233466" cy="68580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DE776B-7885-4498-BDCF-8945A6D27E9B}"/>
              </a:ext>
            </a:extLst>
          </p:cNvPr>
          <p:cNvSpPr/>
          <p:nvPr/>
        </p:nvSpPr>
        <p:spPr>
          <a:xfrm>
            <a:off x="0" y="1"/>
            <a:ext cx="12233466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1100" y="2844800"/>
            <a:ext cx="3797300" cy="850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136023" y="2844800"/>
            <a:ext cx="3797300" cy="8509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6773056" y="2736501"/>
            <a:ext cx="4523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>
                <a:solidFill>
                  <a:srgbClr val="7030A0"/>
                </a:solidFill>
                <a:latin typeface="e-Ukraine Head Thin" panose="00000200000000000000" pitchFamily="2" charset="-52"/>
              </a:rPr>
              <a:t>150 </a:t>
            </a:r>
            <a:r>
              <a:rPr lang="en-US" sz="6000">
                <a:solidFill>
                  <a:srgbClr val="7030A0"/>
                </a:solidFill>
                <a:latin typeface="e-Ukraine Head Thin" panose="00000200000000000000" pitchFamily="2" charset="-52"/>
              </a:rPr>
              <a:t>000</a:t>
            </a:r>
          </a:p>
          <a:p>
            <a:pPr algn="ctr"/>
            <a:r>
              <a:rPr lang="ru-RU" sz="2400">
                <a:solidFill>
                  <a:schemeClr val="bg1"/>
                </a:solidFill>
                <a:latin typeface="e-Ukraine Head Thin" panose="00000200000000000000" pitchFamily="2" charset="-52"/>
              </a:rPr>
              <a:t>гектарах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10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3190240" y="4695955"/>
            <a:ext cx="5811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e-Ukraine Head Thin" panose="00000200000000000000" pitchFamily="2" charset="-52"/>
              </a:rPr>
              <a:t>планується висадити на території Херсонщини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13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845511" y="2736502"/>
            <a:ext cx="4523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>
                <a:solidFill>
                  <a:srgbClr val="7030A0"/>
                </a:solidFill>
                <a:latin typeface="e-Ukraine Head Thin" panose="00000200000000000000" pitchFamily="2" charset="-52"/>
              </a:rPr>
              <a:t>200 </a:t>
            </a:r>
            <a:r>
              <a:rPr lang="en-US" sz="6000">
                <a:solidFill>
                  <a:srgbClr val="7030A0"/>
                </a:solidFill>
                <a:latin typeface="e-Ukraine Head Thin" panose="00000200000000000000" pitchFamily="2" charset="-52"/>
              </a:rPr>
              <a:t>000</a:t>
            </a:r>
          </a:p>
          <a:p>
            <a:pPr algn="ctr"/>
            <a:r>
              <a:rPr lang="ru-RU" sz="2400">
                <a:solidFill>
                  <a:schemeClr val="bg1"/>
                </a:solidFill>
                <a:latin typeface="e-Ukraine Head Thin" panose="00000200000000000000" pitchFamily="2" charset="-52"/>
              </a:rPr>
              <a:t>дерев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p\ODA\Gooce_Prezz\презз\gif\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8321">
            <a:off x="8983740" y="134210"/>
            <a:ext cx="1033593" cy="103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up\ODA\Gooce_Prezz\презз\gif\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014">
            <a:off x="9500537" y="4528199"/>
            <a:ext cx="3684306" cy="36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p\ODA\Gooce_Prezz\презз\gif\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0741">
            <a:off x="1779605" y="789684"/>
            <a:ext cx="2925734" cy="29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p\ODA\Gooce_Prezz\презз\gif\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910">
            <a:off x="-560832" y="-64171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up\ODA\Gooce_Prezz\презз\gif\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671">
            <a:off x="3371929" y="4496590"/>
            <a:ext cx="2684484" cy="268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up\ODA\Gooce_Prezz\презз\gif\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3458">
            <a:off x="7746721" y="3120928"/>
            <a:ext cx="2814542" cy="281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up\ODA\Gooce_Prezz\презз\gif\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8029">
            <a:off x="6949662" y="1271598"/>
            <a:ext cx="1315644" cy="131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up\ODA\Gooce_Prezz\презз\gif\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36133">
            <a:off x="-996776" y="4528199"/>
            <a:ext cx="3684306" cy="36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369FE5-9B22-4F97-8656-67ABEAC90FE9}"/>
              </a:ext>
            </a:extLst>
          </p:cNvPr>
          <p:cNvSpPr/>
          <p:nvPr/>
        </p:nvSpPr>
        <p:spPr>
          <a:xfrm>
            <a:off x="1638923" y="2017059"/>
            <a:ext cx="8914152" cy="2823882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2175473" y="2207725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e-Ukraine Head Bold" panose="00000800000000000000" pitchFamily="2" charset="-52"/>
              </a:rPr>
              <a:t>У 2019 році затверджено методологію вимірювання індексу щастя.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8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9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0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2175473" y="3327870"/>
            <a:ext cx="7841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e-Ukraine Head Bold" panose="00000800000000000000" pitchFamily="2" charset="-52"/>
              </a:rPr>
              <a:t>У 2020 буде проведено перше соціологічне дослідження та виміряно </a:t>
            </a:r>
            <a:r>
              <a:rPr lang="ru-RU" sz="2400">
                <a:solidFill>
                  <a:srgbClr val="7030A0"/>
                </a:solidFill>
                <a:latin typeface="e-Ukraine Head Bold" panose="00000800000000000000" pitchFamily="2" charset="-52"/>
              </a:rPr>
              <a:t>індекс щастя </a:t>
            </a:r>
            <a:r>
              <a:rPr lang="ru-RU" sz="2400">
                <a:solidFill>
                  <a:schemeClr val="bg1"/>
                </a:solidFill>
                <a:latin typeface="e-Ukraine Head Bold" panose="00000800000000000000" pitchFamily="2" charset="-52"/>
              </a:rPr>
              <a:t>жителів Херсонщини</a:t>
            </a:r>
            <a:endParaRPr lang="ru-RU" sz="24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pic>
        <p:nvPicPr>
          <p:cNvPr id="21" name="Picture 3" descr="D:\up\ODA\Gooce_Prezz\презз\gif\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0457">
            <a:off x="11549931" y="764788"/>
            <a:ext cx="909116" cy="90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81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12" name="COUNTER"/>
          <p:cNvSpPr/>
          <p:nvPr/>
        </p:nvSpPr>
        <p:spPr>
          <a:xfrm>
            <a:off x="2396641" y="2091951"/>
            <a:ext cx="2238670" cy="2238670"/>
          </a:xfrm>
          <a:prstGeom prst="ellipse">
            <a:avLst/>
          </a:prstGeom>
          <a:noFill/>
          <a:ln w="1905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>
                <a:solidFill>
                  <a:srgbClr val="7030A0"/>
                </a:solidFill>
                <a:latin typeface="Arial Black" pitchFamily="34" charset="0"/>
              </a:rPr>
              <a:t>4,2 млн</a:t>
            </a:r>
            <a:endParaRPr lang="ru-RU" sz="4800">
              <a:solidFill>
                <a:srgbClr val="7030A0"/>
              </a:solidFill>
            </a:endParaRP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22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1717909" y="4758339"/>
            <a:ext cx="3596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e-Ukraine Head Bold" panose="00000800000000000000" pitchFamily="2" charset="-52"/>
              </a:rPr>
              <a:t>туристів</a:t>
            </a:r>
          </a:p>
          <a:p>
            <a:pPr algn="ctr"/>
            <a:r>
              <a:rPr lang="ru-RU" sz="2400">
                <a:solidFill>
                  <a:srgbClr val="7030A0"/>
                </a:solidFill>
                <a:latin typeface="e-Ukraine Head Bold" panose="00000800000000000000" pitchFamily="2" charset="-52"/>
              </a:rPr>
              <a:t>за 2019 рік </a:t>
            </a:r>
            <a:r>
              <a:rPr lang="ru-RU" sz="2400">
                <a:latin typeface="e-Ukraine Head Bold" panose="00000800000000000000" pitchFamily="2" charset="-52"/>
              </a:rPr>
              <a:t>відвідали Херсонщину</a:t>
            </a:r>
            <a:endParaRPr lang="uk-UA" sz="2400">
              <a:latin typeface="e-Ukraine Head Bold" panose="00000800000000000000" pitchFamily="2" charset="-52"/>
            </a:endParaRPr>
          </a:p>
        </p:txBody>
      </p:sp>
      <p:sp>
        <p:nvSpPr>
          <p:cNvPr id="15" name="COUNTER"/>
          <p:cNvSpPr/>
          <p:nvPr/>
        </p:nvSpPr>
        <p:spPr>
          <a:xfrm>
            <a:off x="7080197" y="2091951"/>
            <a:ext cx="2238670" cy="2238670"/>
          </a:xfrm>
          <a:prstGeom prst="ellipse">
            <a:avLst/>
          </a:prstGeom>
          <a:noFill/>
          <a:ln w="1905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spc="-150">
                <a:solidFill>
                  <a:srgbClr val="7030A0"/>
                </a:solidFill>
                <a:latin typeface="Arial Black" pitchFamily="34" charset="0"/>
              </a:rPr>
              <a:t>25%</a:t>
            </a:r>
            <a:endParaRPr lang="ru-RU" sz="4800" spc="-150">
              <a:solidFill>
                <a:srgbClr val="7030A0"/>
              </a:solidFill>
            </a:endParaRP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093921" y="4758339"/>
            <a:ext cx="4211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rgbClr val="7030A0"/>
                </a:solidFill>
                <a:latin typeface="e-Ukraine Head Bold" panose="00000800000000000000" pitchFamily="2" charset="-52"/>
              </a:rPr>
              <a:t>У 2020 роц</a:t>
            </a:r>
          </a:p>
          <a:p>
            <a:pPr algn="ctr"/>
            <a:r>
              <a:rPr lang="ru-RU" sz="2400">
                <a:latin typeface="e-Ukraine Head Bold" panose="00000800000000000000" pitchFamily="2" charset="-52"/>
              </a:rPr>
              <a:t>очікується збільшення туристичного потоку на 25% </a:t>
            </a:r>
            <a:endParaRPr lang="uk-UA" sz="2400">
              <a:latin typeface="e-Ukraine Head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6396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9" b="9324"/>
          <a:stretch/>
        </p:blipFill>
        <p:spPr>
          <a:xfrm>
            <a:off x="-1" y="1"/>
            <a:ext cx="12256203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369FE5-9B22-4F97-8656-67ABEAC90FE9}"/>
              </a:ext>
            </a:extLst>
          </p:cNvPr>
          <p:cNvSpPr/>
          <p:nvPr/>
        </p:nvSpPr>
        <p:spPr>
          <a:xfrm>
            <a:off x="0" y="0"/>
            <a:ext cx="12256201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2175473" y="1751096"/>
            <a:ext cx="7841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e-Ukraine" pitchFamily="50" charset="-52"/>
              </a:rPr>
              <a:t>Проведення в області міжнародних фестивалів </a:t>
            </a:r>
          </a:p>
        </p:txBody>
      </p:sp>
      <p:sp>
        <p:nvSpPr>
          <p:cNvPr id="8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9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0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4079215" y="4436792"/>
            <a:ext cx="409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e-Ukraine Head Bold" panose="00000800000000000000" pitchFamily="2" charset="-52"/>
              </a:rPr>
              <a:t>Гоголь</a:t>
            </a:r>
            <a:r>
              <a:rPr lang="en-US" sz="3600">
                <a:solidFill>
                  <a:schemeClr val="bg1"/>
                </a:solidFill>
                <a:latin typeface="e-Ukraine Head Bold" panose="00000800000000000000" pitchFamily="2" charset="-52"/>
              </a:rPr>
              <a:t>Fest</a:t>
            </a:r>
            <a:endParaRPr lang="ru-RU" sz="36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12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6" y="3267665"/>
            <a:ext cx="409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e-Ukraine Head Bold" panose="00000800000000000000" pitchFamily="2" charset="-52"/>
              </a:rPr>
              <a:t>Koktebel Jazz Festival</a:t>
            </a:r>
            <a:endParaRPr lang="ru-RU" sz="36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13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7578230" y="3268393"/>
            <a:ext cx="409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e-Ukraine Head Bold" panose="00000800000000000000" pitchFamily="2" charset="-52"/>
              </a:rPr>
              <a:t>Чорноморські ігри</a:t>
            </a:r>
            <a:endParaRPr lang="ru-RU" sz="36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14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4079215" y="5332994"/>
            <a:ext cx="4097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>
                <a:solidFill>
                  <a:schemeClr val="bg1"/>
                </a:solidFill>
                <a:latin typeface="e-Ukraine Head Bold" panose="00000800000000000000" pitchFamily="2" charset="-52"/>
              </a:rPr>
              <a:t>та багато інших</a:t>
            </a:r>
            <a:endParaRPr lang="ru-RU" sz="3600" dirty="0">
              <a:solidFill>
                <a:schemeClr val="bg1"/>
              </a:solidFill>
              <a:latin typeface="e-Ukraine Head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66492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10" grpId="0" build="allAtOnce"/>
      <p:bldP spid="12" grpId="0" build="allAtOnce"/>
      <p:bldP spid="13" grpId="0" build="allAtOnce"/>
      <p:bldP spid="1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77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7030A0"/>
                </a:solidFill>
                <a:latin typeface="e-Ukraine Head Bold" panose="00000800000000000000" pitchFamily="2" charset="-52"/>
              </a:rPr>
              <a:t>Економічне зростання: ключові цілі</a:t>
            </a:r>
            <a:endParaRPr lang="ru-RU" sz="2400" dirty="0">
              <a:solidFill>
                <a:srgbClr val="7030A0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12" name="COUNTER"/>
          <p:cNvSpPr/>
          <p:nvPr/>
        </p:nvSpPr>
        <p:spPr>
          <a:xfrm>
            <a:off x="6541825" y="2933131"/>
            <a:ext cx="991738" cy="991738"/>
          </a:xfrm>
          <a:prstGeom prst="ellipse">
            <a:avLst/>
          </a:prstGeom>
          <a:noFill/>
          <a:ln w="762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>
                <a:solidFill>
                  <a:schemeClr val="accent1"/>
                </a:solidFill>
                <a:latin typeface="Arial Black" pitchFamily="34" charset="0"/>
              </a:rPr>
              <a:t>40%</a:t>
            </a:r>
            <a:endParaRPr lang="ru-RU" sz="1600"/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22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3198168"/>
            <a:ext cx="217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Індекс ВРП</a:t>
            </a:r>
          </a:p>
        </p:txBody>
      </p:sp>
      <p:sp>
        <p:nvSpPr>
          <p:cNvPr id="23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4133580"/>
            <a:ext cx="3596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Іноземні інвестиції</a:t>
            </a:r>
          </a:p>
          <a:p>
            <a:r>
              <a:rPr lang="uk-UA" sz="1200">
                <a:latin typeface="e-Ukraine Head Bold" panose="00000800000000000000" pitchFamily="2" charset="-52"/>
              </a:rPr>
              <a:t>(обсяг прямих іноземних інвестицій)</a:t>
            </a:r>
          </a:p>
        </p:txBody>
      </p:sp>
      <p:sp>
        <p:nvSpPr>
          <p:cNvPr id="2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5235732"/>
            <a:ext cx="39009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Капітальні інвестиції</a:t>
            </a:r>
            <a:endParaRPr lang="uk-UA" sz="4400">
              <a:latin typeface="e-Ukraine Head Bold" panose="00000800000000000000" pitchFamily="2" charset="-52"/>
            </a:endParaRPr>
          </a:p>
          <a:p>
            <a:r>
              <a:rPr lang="uk-UA" sz="1200">
                <a:latin typeface="e-Ukraine Head Bold" panose="00000800000000000000" pitchFamily="2" charset="-52"/>
              </a:rPr>
              <a:t>щорічний приріст – 10%</a:t>
            </a:r>
          </a:p>
          <a:p>
            <a:endParaRPr lang="uk-UA" sz="2400">
              <a:latin typeface="e-Ukraine Head Bold" panose="00000800000000000000" pitchFamily="2" charset="-52"/>
            </a:endParaRPr>
          </a:p>
        </p:txBody>
      </p:sp>
      <p:sp>
        <p:nvSpPr>
          <p:cNvPr id="36" name="COUNTER"/>
          <p:cNvSpPr/>
          <p:nvPr/>
        </p:nvSpPr>
        <p:spPr>
          <a:xfrm>
            <a:off x="8971127" y="2933131"/>
            <a:ext cx="991738" cy="991738"/>
          </a:xfrm>
          <a:prstGeom prst="ellipse">
            <a:avLst/>
          </a:prstGeom>
          <a:noFill/>
          <a:ln w="762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>
                <a:solidFill>
                  <a:srgbClr val="7030A0"/>
                </a:solidFill>
                <a:latin typeface="Arial Black" pitchFamily="34" charset="0"/>
              </a:rPr>
              <a:t>60%</a:t>
            </a:r>
            <a:endParaRPr lang="ru-RU"/>
          </a:p>
        </p:txBody>
      </p:sp>
      <p:sp>
        <p:nvSpPr>
          <p:cNvPr id="37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09981" y="2034385"/>
            <a:ext cx="105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Arial Black" pitchFamily="34" charset="0"/>
              </a:rPr>
              <a:t>2025</a:t>
            </a:r>
          </a:p>
        </p:txBody>
      </p:sp>
      <p:sp>
        <p:nvSpPr>
          <p:cNvPr id="38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8939283" y="2034385"/>
            <a:ext cx="105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Arial Black" pitchFamily="34" charset="0"/>
              </a:rPr>
              <a:t>2027</a:t>
            </a:r>
          </a:p>
        </p:txBody>
      </p:sp>
      <p:sp>
        <p:nvSpPr>
          <p:cNvPr id="39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077802" y="4225913"/>
            <a:ext cx="1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257 млн </a:t>
            </a:r>
            <a:r>
              <a:rPr lang="en-US" sz="2400">
                <a:solidFill>
                  <a:srgbClr val="7030A0"/>
                </a:solidFill>
                <a:latin typeface="e-Ukraine" pitchFamily="50" charset="-52"/>
              </a:rPr>
              <a:t>$</a:t>
            </a:r>
            <a:endParaRPr lang="uk-UA" sz="2400">
              <a:solidFill>
                <a:srgbClr val="7030A0"/>
              </a:solidFill>
              <a:latin typeface="e-Ukraine" pitchFamily="50" charset="-52"/>
            </a:endParaRPr>
          </a:p>
        </p:txBody>
      </p:sp>
      <p:sp>
        <p:nvSpPr>
          <p:cNvPr id="41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8507104" y="4225913"/>
            <a:ext cx="1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415 млн </a:t>
            </a:r>
            <a:r>
              <a:rPr lang="en-US" sz="2400">
                <a:solidFill>
                  <a:srgbClr val="7030A0"/>
                </a:solidFill>
                <a:latin typeface="e-Ukraine" pitchFamily="50" charset="-52"/>
              </a:rPr>
              <a:t>$</a:t>
            </a:r>
            <a:endParaRPr lang="uk-UA" sz="2400">
              <a:solidFill>
                <a:srgbClr val="7030A0"/>
              </a:solidFill>
              <a:latin typeface="e-Ukraine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074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/>
      <p:bldP spid="37" grpId="0"/>
      <p:bldP spid="38" grpId="0"/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77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7030A0"/>
                </a:solidFill>
                <a:latin typeface="e-Ukraine Head Bold" panose="00000800000000000000" pitchFamily="2" charset="-52"/>
              </a:rPr>
              <a:t>Економічне зростання</a:t>
            </a:r>
            <a:endParaRPr lang="ru-RU" sz="2400" dirty="0">
              <a:solidFill>
                <a:srgbClr val="7030A0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12" name="COUNTER"/>
          <p:cNvSpPr/>
          <p:nvPr/>
        </p:nvSpPr>
        <p:spPr>
          <a:xfrm>
            <a:off x="6541825" y="3881373"/>
            <a:ext cx="991738" cy="991738"/>
          </a:xfrm>
          <a:prstGeom prst="ellipse">
            <a:avLst/>
          </a:prstGeom>
          <a:noFill/>
          <a:ln w="762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>
              <a:solidFill>
                <a:schemeClr val="accent1"/>
              </a:solidFill>
              <a:latin typeface="Arial Black" pitchFamily="34" charset="0"/>
            </a:endParaRPr>
          </a:p>
          <a:p>
            <a:pPr algn="ctr"/>
            <a:r>
              <a:rPr lang="uk-UA" b="1">
                <a:solidFill>
                  <a:schemeClr val="accent1"/>
                </a:solidFill>
                <a:latin typeface="Arial Black" pitchFamily="34" charset="0"/>
              </a:rPr>
              <a:t>2,2</a:t>
            </a:r>
          </a:p>
          <a:p>
            <a:pPr algn="ctr"/>
            <a:endParaRPr lang="ru-RU"/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22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2596823"/>
            <a:ext cx="4336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Середньомісячна</a:t>
            </a:r>
          </a:p>
          <a:p>
            <a:r>
              <a:rPr lang="uk-UA" sz="2400">
                <a:latin typeface="e-Ukraine Head Bold" panose="00000800000000000000" pitchFamily="2" charset="-52"/>
              </a:rPr>
              <a:t>номінальна заробітня плата</a:t>
            </a:r>
          </a:p>
        </p:txBody>
      </p:sp>
      <p:sp>
        <p:nvSpPr>
          <p:cNvPr id="23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3961744"/>
            <a:ext cx="4377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Сумарний коефіціент народжуваності</a:t>
            </a:r>
            <a:endParaRPr lang="uk-UA" sz="1200">
              <a:latin typeface="e-Ukraine Head Bold" panose="00000800000000000000" pitchFamily="2" charset="-52"/>
            </a:endParaRPr>
          </a:p>
        </p:txBody>
      </p:sp>
      <p:sp>
        <p:nvSpPr>
          <p:cNvPr id="2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5219164"/>
            <a:ext cx="390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Bold" panose="00000800000000000000" pitchFamily="2" charset="-52"/>
              </a:rPr>
              <a:t>Середня очікувана</a:t>
            </a:r>
          </a:p>
          <a:p>
            <a:r>
              <a:rPr lang="uk-UA" sz="2400">
                <a:latin typeface="e-Ukraine Head Bold" panose="00000800000000000000" pitchFamily="2" charset="-52"/>
              </a:rPr>
              <a:t>тривалість життя</a:t>
            </a:r>
          </a:p>
        </p:txBody>
      </p:sp>
      <p:sp>
        <p:nvSpPr>
          <p:cNvPr id="36" name="COUNTER"/>
          <p:cNvSpPr/>
          <p:nvPr/>
        </p:nvSpPr>
        <p:spPr>
          <a:xfrm>
            <a:off x="9237258" y="3881373"/>
            <a:ext cx="991738" cy="991738"/>
          </a:xfrm>
          <a:prstGeom prst="ellipse">
            <a:avLst/>
          </a:prstGeom>
          <a:noFill/>
          <a:ln w="76200">
            <a:gradFill>
              <a:gsLst>
                <a:gs pos="0">
                  <a:srgbClr val="7030A0"/>
                </a:gs>
                <a:gs pos="50000">
                  <a:schemeClr val="accent5"/>
                </a:gs>
                <a:gs pos="100000">
                  <a:srgbClr val="0070C0"/>
                </a:gs>
              </a:gsLst>
              <a:lin ang="8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r>
              <a:rPr lang="uk-UA" b="1">
                <a:solidFill>
                  <a:schemeClr val="accent1"/>
                </a:solidFill>
                <a:latin typeface="Arial Black" pitchFamily="34" charset="0"/>
              </a:rPr>
              <a:t>2,7</a:t>
            </a:r>
          </a:p>
          <a:p>
            <a:pPr algn="ctr"/>
            <a:endParaRPr lang="ru-RU"/>
          </a:p>
        </p:txBody>
      </p:sp>
      <p:sp>
        <p:nvSpPr>
          <p:cNvPr id="37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09981" y="2034385"/>
            <a:ext cx="105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Arial Black" pitchFamily="34" charset="0"/>
              </a:rPr>
              <a:t>2025</a:t>
            </a:r>
          </a:p>
        </p:txBody>
      </p:sp>
      <p:sp>
        <p:nvSpPr>
          <p:cNvPr id="38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9205414" y="2034385"/>
            <a:ext cx="105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Arial Black" pitchFamily="34" charset="0"/>
              </a:rPr>
              <a:t>2027</a:t>
            </a:r>
          </a:p>
        </p:txBody>
      </p:sp>
      <p:sp>
        <p:nvSpPr>
          <p:cNvPr id="39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077802" y="2966155"/>
            <a:ext cx="1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16150 грн</a:t>
            </a:r>
          </a:p>
        </p:txBody>
      </p:sp>
      <p:sp>
        <p:nvSpPr>
          <p:cNvPr id="41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8773235" y="2966155"/>
            <a:ext cx="191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20000 грн</a:t>
            </a:r>
          </a:p>
        </p:txBody>
      </p:sp>
      <p:sp>
        <p:nvSpPr>
          <p:cNvPr id="15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077802" y="5096053"/>
            <a:ext cx="1919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>
                <a:solidFill>
                  <a:srgbClr val="7030A0"/>
                </a:solidFill>
                <a:latin typeface="e-Ukraine" pitchFamily="50" charset="-52"/>
              </a:rPr>
              <a:t>74</a:t>
            </a:r>
          </a:p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роки</a:t>
            </a:r>
          </a:p>
        </p:txBody>
      </p:sp>
      <p:sp>
        <p:nvSpPr>
          <p:cNvPr id="17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8773235" y="5096053"/>
            <a:ext cx="19197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>
                <a:solidFill>
                  <a:srgbClr val="7030A0"/>
                </a:solidFill>
                <a:latin typeface="e-Ukraine" pitchFamily="50" charset="-52"/>
              </a:rPr>
              <a:t>75</a:t>
            </a:r>
          </a:p>
          <a:p>
            <a:pPr algn="ctr"/>
            <a:r>
              <a:rPr lang="uk-UA" sz="2400">
                <a:solidFill>
                  <a:srgbClr val="7030A0"/>
                </a:solidFill>
                <a:latin typeface="e-Ukraine" pitchFamily="50" charset="-52"/>
              </a:rPr>
              <a:t>роки</a:t>
            </a:r>
          </a:p>
        </p:txBody>
      </p:sp>
    </p:spTree>
    <p:extLst>
      <p:ext uri="{BB962C8B-B14F-4D97-AF65-F5344CB8AC3E}">
        <p14:creationId xmlns:p14="http://schemas.microsoft.com/office/powerpoint/2010/main" val="2902710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  <p:bldP spid="23" grpId="0"/>
      <p:bldP spid="24" grpId="0"/>
      <p:bldP spid="36" grpId="0" animBg="1"/>
      <p:bldP spid="39" grpId="0"/>
      <p:bldP spid="41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01E801-FD1D-4D87-B2F6-039BFC50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9" b="33615"/>
          <a:stretch/>
        </p:blipFill>
        <p:spPr>
          <a:xfrm>
            <a:off x="-1" y="0"/>
            <a:ext cx="12192002" cy="264265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DE776B-7885-4498-BDCF-8945A6D27E9B}"/>
              </a:ext>
            </a:extLst>
          </p:cNvPr>
          <p:cNvSpPr/>
          <p:nvPr/>
        </p:nvSpPr>
        <p:spPr>
          <a:xfrm>
            <a:off x="-2" y="0"/>
            <a:ext cx="12192001" cy="2642653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D2719-B71F-4320-ADF0-6FC62D82AB3E}"/>
              </a:ext>
            </a:extLst>
          </p:cNvPr>
          <p:cNvSpPr txBox="1"/>
          <p:nvPr/>
        </p:nvSpPr>
        <p:spPr>
          <a:xfrm>
            <a:off x="7364270" y="5267827"/>
            <a:ext cx="4311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Розвиток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туристично-рекреаційного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>
                <a:latin typeface="e-Ukraine Head Thin" panose="00000200000000000000" pitchFamily="2" charset="-52"/>
              </a:rPr>
              <a:t>комплексу</a:t>
            </a:r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Пріоритети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DCA4A1-379D-45BB-ABC7-88A145D9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364" y="2936146"/>
            <a:ext cx="2051524" cy="20515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FDC2D98-02F1-4AB0-8798-D67650463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97" y="2953369"/>
            <a:ext cx="2301276" cy="21109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021FFB-4D16-4E3B-8915-3205C2007565}"/>
              </a:ext>
            </a:extLst>
          </p:cNvPr>
          <p:cNvSpPr txBox="1"/>
          <p:nvPr/>
        </p:nvSpPr>
        <p:spPr>
          <a:xfrm>
            <a:off x="516000" y="5267827"/>
            <a:ext cx="364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Розвиток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  <a:r>
              <a:rPr lang="ru-RU" sz="2000" dirty="0" err="1">
                <a:latin typeface="e-Ukraine Head Thin" panose="00000200000000000000" pitchFamily="2" charset="-52"/>
              </a:rPr>
              <a:t>зрошення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переробки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сільськогосподарської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продукції</a:t>
            </a:r>
            <a:endParaRPr lang="ru-RU" sz="2000" dirty="0">
              <a:latin typeface="e-Ukraine Head Thin" panose="000002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CA730A-18F3-4DD1-9EA8-D51004C3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305" y="3070892"/>
            <a:ext cx="2057471" cy="17879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2BAD59-25E9-4CFA-B2C4-B1AE4B9FD785}"/>
              </a:ext>
            </a:extLst>
          </p:cNvPr>
          <p:cNvSpPr txBox="1"/>
          <p:nvPr/>
        </p:nvSpPr>
        <p:spPr>
          <a:xfrm>
            <a:off x="4619026" y="5267827"/>
            <a:ext cx="287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Розвиток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  <a:r>
              <a:rPr lang="ru-RU" sz="2000" dirty="0" err="1">
                <a:latin typeface="e-Ukraine Head Thin" panose="00000200000000000000" pitchFamily="2" charset="-52"/>
              </a:rPr>
              <a:t>рибного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господарства</a:t>
            </a:r>
            <a:endParaRPr lang="ru-RU" sz="2000" dirty="0">
              <a:latin typeface="e-Ukraine Head Thin" panose="000002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337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build="p"/>
      <p:bldP spid="14" grpId="0"/>
      <p:bldP spid="6" grpId="0"/>
      <p:bldP spid="23" grpId="0" build="p"/>
      <p:bldP spid="2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369FE5-9B22-4F97-8656-67ABEAC90FE9}"/>
              </a:ext>
            </a:extLst>
          </p:cNvPr>
          <p:cNvSpPr/>
          <p:nvPr/>
        </p:nvSpPr>
        <p:spPr>
          <a:xfrm>
            <a:off x="2634018" y="2402006"/>
            <a:ext cx="6923962" cy="2053988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2175473" y="2644170"/>
            <a:ext cx="784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>
                <a:solidFill>
                  <a:schemeClr val="bg1"/>
                </a:solidFill>
                <a:latin typeface="e-Ukraine Head Bold" panose="00000800000000000000" pitchFamily="2" charset="-52"/>
              </a:rPr>
              <a:t>2021 – 2023 роки</a:t>
            </a:r>
          </a:p>
          <a:p>
            <a:pPr algn="ctr"/>
            <a:r>
              <a:rPr lang="uk-UA" sz="4800">
                <a:solidFill>
                  <a:schemeClr val="bg1"/>
                </a:solidFill>
                <a:latin typeface="e-Ukraine Head Bold" panose="00000800000000000000" pitchFamily="2" charset="-52"/>
              </a:rPr>
              <a:t>2024 – 2027 роки</a:t>
            </a:r>
          </a:p>
        </p:txBody>
      </p:sp>
      <p:sp>
        <p:nvSpPr>
          <p:cNvPr id="7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8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9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778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solidFill>
                  <a:srgbClr val="7030A0"/>
                </a:solidFill>
                <a:latin typeface="e-Ukraine Head Bold" panose="00000800000000000000" pitchFamily="2" charset="-52"/>
              </a:rPr>
              <a:t>Етапи реалізації</a:t>
            </a:r>
            <a:endParaRPr lang="ru-RU" sz="2400" dirty="0">
              <a:solidFill>
                <a:srgbClr val="7030A0"/>
              </a:solidFill>
              <a:latin typeface="e-Ukraine Head Bold" panose="000008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451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solidFill>
                  <a:srgbClr val="7030A0"/>
                </a:solidFill>
                <a:latin typeface="e-Ukraine Head Bold" panose="00000800000000000000" pitchFamily="2" charset="-52"/>
              </a:rPr>
              <a:t>Джерела фінансування</a:t>
            </a:r>
            <a:endParaRPr lang="ru-RU" sz="2400" dirty="0">
              <a:solidFill>
                <a:srgbClr val="7030A0"/>
              </a:solidFill>
              <a:latin typeface="e-Ukraine Head Bold" panose="000008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5D26884-0FD1-4C4D-B470-DA9F31E3B0F0}"/>
              </a:ext>
            </a:extLst>
          </p:cNvPr>
          <p:cNvSpPr/>
          <p:nvPr/>
        </p:nvSpPr>
        <p:spPr>
          <a:xfrm>
            <a:off x="1273176" y="2199806"/>
            <a:ext cx="749508" cy="74950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110838" y="3174946"/>
            <a:ext cx="3074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e-Ukraine" pitchFamily="50" charset="-52"/>
              </a:rPr>
              <a:t>Державний бюджет України, зокрема ДФРР, галузеві державні цільові програми, субвенції та інші трансфери</a:t>
            </a:r>
            <a:endParaRPr lang="ru-RU" sz="2400" dirty="0">
              <a:latin typeface="e-Ukraine" pitchFamily="50" charset="-52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8F6CDEE-E89E-481F-ACA9-6B3372827E9B}"/>
              </a:ext>
            </a:extLst>
          </p:cNvPr>
          <p:cNvSpPr/>
          <p:nvPr/>
        </p:nvSpPr>
        <p:spPr>
          <a:xfrm>
            <a:off x="4143413" y="2199806"/>
            <a:ext cx="749508" cy="74950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одзаголовок">
            <a:extLst>
              <a:ext uri="{FF2B5EF4-FFF2-40B4-BE49-F238E27FC236}">
                <a16:creationId xmlns:a16="http://schemas.microsoft.com/office/drawing/2014/main" id="{1D999CDB-EA36-47BF-ACF1-0C44243CB7AD}"/>
              </a:ext>
            </a:extLst>
          </p:cNvPr>
          <p:cNvSpPr txBox="1"/>
          <p:nvPr/>
        </p:nvSpPr>
        <p:spPr>
          <a:xfrm>
            <a:off x="2981075" y="3174946"/>
            <a:ext cx="307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e-Ukraine" pitchFamily="50" charset="-52"/>
              </a:rPr>
              <a:t>Міжнародна технічна допомога організацій, зокрема ЄС</a:t>
            </a:r>
            <a:endParaRPr lang="ru-RU" sz="2400" dirty="0">
              <a:latin typeface="e-Ukraine" pitchFamily="50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22391E-847B-4FC0-B8B0-290777C8A6E7}"/>
              </a:ext>
            </a:extLst>
          </p:cNvPr>
          <p:cNvSpPr/>
          <p:nvPr/>
        </p:nvSpPr>
        <p:spPr>
          <a:xfrm>
            <a:off x="7013650" y="2199806"/>
            <a:ext cx="749508" cy="74950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одзаголовок">
            <a:extLst>
              <a:ext uri="{FF2B5EF4-FFF2-40B4-BE49-F238E27FC236}">
                <a16:creationId xmlns:a16="http://schemas.microsoft.com/office/drawing/2014/main" id="{328B9D91-0261-4A5A-B6D6-665344A903D2}"/>
              </a:ext>
            </a:extLst>
          </p:cNvPr>
          <p:cNvSpPr txBox="1"/>
          <p:nvPr/>
        </p:nvSpPr>
        <p:spPr>
          <a:xfrm>
            <a:off x="5851312" y="3174946"/>
            <a:ext cx="3074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e-Ukraine" pitchFamily="50" charset="-52"/>
              </a:rPr>
              <a:t>Інвестиції, власні кошти підприємства</a:t>
            </a:r>
            <a:endParaRPr lang="ru-RU" sz="2400" dirty="0">
              <a:latin typeface="e-Ukraine" pitchFamily="50" charset="-52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A5D1AE7-9F8E-4945-AC8C-280DB24CD84B}"/>
              </a:ext>
            </a:extLst>
          </p:cNvPr>
          <p:cNvSpPr/>
          <p:nvPr/>
        </p:nvSpPr>
        <p:spPr>
          <a:xfrm>
            <a:off x="9883888" y="2304737"/>
            <a:ext cx="749508" cy="749508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одзаголовок">
            <a:extLst>
              <a:ext uri="{FF2B5EF4-FFF2-40B4-BE49-F238E27FC236}">
                <a16:creationId xmlns:a16="http://schemas.microsoft.com/office/drawing/2014/main" id="{03462666-C17D-440C-AE46-8EEBA03A4929}"/>
              </a:ext>
            </a:extLst>
          </p:cNvPr>
          <p:cNvSpPr txBox="1"/>
          <p:nvPr/>
        </p:nvSpPr>
        <p:spPr>
          <a:xfrm>
            <a:off x="8721550" y="3180398"/>
            <a:ext cx="3074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latin typeface="e-Ukraine" pitchFamily="50" charset="-52"/>
              </a:rPr>
              <a:t>Місцеві бюджети</a:t>
            </a:r>
            <a:endParaRPr lang="ru-RU" sz="2400" dirty="0">
              <a:latin typeface="e-Ukraine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574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9" grpId="0"/>
      <p:bldP spid="12" grpId="0" animBg="1"/>
      <p:bldP spid="21" grpId="0"/>
      <p:bldP spid="13" grpId="0" animBg="1"/>
      <p:bldP spid="22" grpId="0"/>
      <p:bldP spid="15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96785-4627-4D1E-B15B-606E63B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C5096-9083-4383-954F-2AB80E6F3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01E801-FD1D-4D87-B2F6-039BFC50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9" b="33615"/>
          <a:stretch/>
        </p:blipFill>
        <p:spPr>
          <a:xfrm>
            <a:off x="-1" y="0"/>
            <a:ext cx="12192002" cy="264265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DE776B-7885-4498-BDCF-8945A6D27E9B}"/>
              </a:ext>
            </a:extLst>
          </p:cNvPr>
          <p:cNvSpPr/>
          <p:nvPr/>
        </p:nvSpPr>
        <p:spPr>
          <a:xfrm>
            <a:off x="-2" y="0"/>
            <a:ext cx="12192001" cy="2642653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Пріоритети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DCA4A1-379D-45BB-ABC7-88A145D9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0300" y="2936146"/>
            <a:ext cx="2051524" cy="2051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021FFB-4D16-4E3B-8915-3205C2007565}"/>
              </a:ext>
            </a:extLst>
          </p:cNvPr>
          <p:cNvSpPr txBox="1"/>
          <p:nvPr/>
        </p:nvSpPr>
        <p:spPr>
          <a:xfrm>
            <a:off x="1139936" y="5267827"/>
            <a:ext cx="3642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Розбудова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транспортної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інфраструктури</a:t>
            </a:r>
            <a:endParaRPr lang="ru-RU" sz="2000" dirty="0">
              <a:latin typeface="e-Ukraine Head Thin" panose="00000200000000000000" pitchFamily="2" charset="-52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CA730A-18F3-4DD1-9EA8-D51004C3E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8537" y="2675640"/>
            <a:ext cx="3100020" cy="31000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2BAD59-25E9-4CFA-B2C4-B1AE4B9FD785}"/>
              </a:ext>
            </a:extLst>
          </p:cNvPr>
          <p:cNvSpPr txBox="1"/>
          <p:nvPr/>
        </p:nvSpPr>
        <p:spPr>
          <a:xfrm>
            <a:off x="6096000" y="5267827"/>
            <a:ext cx="4075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Впровадження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інноваційних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  <a:r>
              <a:rPr lang="ru-RU" sz="2000" dirty="0" err="1">
                <a:latin typeface="e-Ukraine Head Thin" panose="00000200000000000000" pitchFamily="2" charset="-52"/>
              </a:rPr>
              <a:t>процесів</a:t>
            </a:r>
            <a:r>
              <a:rPr lang="ru-RU" sz="2000" dirty="0">
                <a:latin typeface="e-Ukraine Head Thin" panose="00000200000000000000" pitchFamily="2" charset="-52"/>
              </a:rPr>
              <a:t> та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діджиталізації</a:t>
            </a:r>
            <a:r>
              <a:rPr lang="ru-RU" sz="2000" dirty="0">
                <a:latin typeface="e-Ukraine Head Thin" panose="00000200000000000000" pitchFamily="2" charset="-52"/>
              </a:rPr>
              <a:t> в </a:t>
            </a:r>
            <a:r>
              <a:rPr lang="ru-RU" sz="2000" dirty="0" err="1">
                <a:latin typeface="e-Ukraine Head Thin" panose="00000200000000000000" pitchFamily="2" charset="-52"/>
              </a:rPr>
              <a:t>усі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  <a:r>
              <a:rPr lang="ru-RU" sz="2000" dirty="0" err="1">
                <a:latin typeface="e-Ukraine Head Thin" panose="00000200000000000000" pitchFamily="2" charset="-52"/>
              </a:rPr>
              <a:t>сфери</a:t>
            </a:r>
            <a:endParaRPr lang="en-US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економіки</a:t>
            </a:r>
            <a:endParaRPr lang="ru-RU" sz="2000" dirty="0">
              <a:latin typeface="e-Ukraine Head Thin" panose="000002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083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01E801-FD1D-4D87-B2F6-039BFC5031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9" b="33615"/>
          <a:stretch/>
        </p:blipFill>
        <p:spPr>
          <a:xfrm>
            <a:off x="-1" y="0"/>
            <a:ext cx="12192002" cy="264265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DE776B-7885-4498-BDCF-8945A6D27E9B}"/>
              </a:ext>
            </a:extLst>
          </p:cNvPr>
          <p:cNvSpPr/>
          <p:nvPr/>
        </p:nvSpPr>
        <p:spPr>
          <a:xfrm>
            <a:off x="-2" y="0"/>
            <a:ext cx="12192001" cy="2642653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69000"/>
                </a:srgbClr>
              </a:gs>
              <a:gs pos="56000">
                <a:schemeClr val="accent1">
                  <a:alpha val="62000"/>
                </a:schemeClr>
              </a:gs>
              <a:gs pos="100000">
                <a:schemeClr val="accent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Пріоритети</a:t>
            </a:r>
            <a:endParaRPr lang="ru-RU" sz="2400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DCA4A1-379D-45BB-ABC7-88A145D98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0300" y="2936146"/>
            <a:ext cx="2051524" cy="20515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021FFB-4D16-4E3B-8915-3205C2007565}"/>
              </a:ext>
            </a:extLst>
          </p:cNvPr>
          <p:cNvSpPr txBox="1"/>
          <p:nvPr/>
        </p:nvSpPr>
        <p:spPr>
          <a:xfrm>
            <a:off x="1139936" y="5267827"/>
            <a:ext cx="3642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Покращення</a:t>
            </a:r>
            <a:endParaRPr lang="ru-RU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демографічної</a:t>
            </a:r>
            <a:endParaRPr lang="ru-RU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ситуації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CA730A-18F3-4DD1-9EA8-D51004C3E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9755" y="2975443"/>
            <a:ext cx="2290550" cy="22905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52BAD59-25E9-4CFA-B2C4-B1AE4B9FD785}"/>
              </a:ext>
            </a:extLst>
          </p:cNvPr>
          <p:cNvSpPr txBox="1"/>
          <p:nvPr/>
        </p:nvSpPr>
        <p:spPr>
          <a:xfrm>
            <a:off x="6517394" y="5267827"/>
            <a:ext cx="407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Забезпечення</a:t>
            </a:r>
            <a:endParaRPr lang="ru-RU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екологічної</a:t>
            </a:r>
            <a:endParaRPr lang="ru-RU" sz="2000" dirty="0">
              <a:latin typeface="e-Ukraine Head Thin" panose="00000200000000000000" pitchFamily="2" charset="-52"/>
            </a:endParaRPr>
          </a:p>
          <a:p>
            <a:pPr algn="ctr"/>
            <a:r>
              <a:rPr lang="ru-RU" sz="2000" dirty="0" err="1">
                <a:latin typeface="e-Ukraine Head Thin" panose="00000200000000000000" pitchFamily="2" charset="-52"/>
              </a:rPr>
              <a:t>безпеки</a:t>
            </a:r>
            <a:r>
              <a:rPr lang="ru-RU" sz="2000" dirty="0">
                <a:latin typeface="e-Ukraine Head Thin" panose="000002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115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3FCD8E2-E4FA-4650-865A-7858E146C0B5}"/>
              </a:ext>
            </a:extLst>
          </p:cNvPr>
          <p:cNvGrpSpPr/>
          <p:nvPr/>
        </p:nvGrpSpPr>
        <p:grpSpPr>
          <a:xfrm>
            <a:off x="7575826" y="1353871"/>
            <a:ext cx="4100175" cy="5138888"/>
            <a:chOff x="7575826" y="1353871"/>
            <a:chExt cx="4100175" cy="5138888"/>
          </a:xfrm>
          <a:effectLst>
            <a:outerShdw blurRad="698500" dir="5400000" sx="107000" sy="107000" algn="t" rotWithShape="0">
              <a:srgbClr val="002060">
                <a:alpha val="40000"/>
              </a:srgbClr>
            </a:outerShd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A01E801-FD1D-4D87-B2F6-039BFC503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9" t="3707" r="36116" b="2700"/>
            <a:stretch/>
          </p:blipFill>
          <p:spPr>
            <a:xfrm>
              <a:off x="7575826" y="1353872"/>
              <a:ext cx="4100174" cy="5138887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3DE776B-7885-4498-BDCF-8945A6D27E9B}"/>
                </a:ext>
              </a:extLst>
            </p:cNvPr>
            <p:cNvSpPr/>
            <p:nvPr/>
          </p:nvSpPr>
          <p:spPr>
            <a:xfrm>
              <a:off x="7575827" y="1353871"/>
              <a:ext cx="4100174" cy="5138887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alpha val="69000"/>
                  </a:srgbClr>
                </a:gs>
                <a:gs pos="56000">
                  <a:schemeClr val="accent1">
                    <a:alpha val="62000"/>
                  </a:schemeClr>
                </a:gs>
                <a:gs pos="100000">
                  <a:schemeClr val="accent1">
                    <a:alpha val="52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e-Ukraine Head Thin" panose="00000200000000000000" pitchFamily="2" charset="-52"/>
              </a:rPr>
              <a:t>Пріоритети</a:t>
            </a:r>
            <a:endParaRPr lang="ru-RU" sz="2400" dirty="0"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2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658366" y="2337774"/>
            <a:ext cx="626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e-Ukraine Head Thin" panose="00000200000000000000" pitchFamily="2" charset="-52"/>
              </a:rPr>
              <a:t>Збереження</a:t>
            </a:r>
            <a:r>
              <a:rPr lang="ru-RU" sz="2400" dirty="0">
                <a:latin typeface="e-Ukraine Head Thin" panose="00000200000000000000" pitchFamily="2" charset="-52"/>
              </a:rPr>
              <a:t> та </a:t>
            </a:r>
            <a:r>
              <a:rPr lang="ru-RU" sz="2400" dirty="0" err="1">
                <a:latin typeface="e-Ukraine Head Thin" panose="00000200000000000000" pitchFamily="2" charset="-52"/>
              </a:rPr>
              <a:t>розвиток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унікального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людського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капіталу</a:t>
            </a:r>
            <a:r>
              <a:rPr lang="ru-RU" sz="2400" dirty="0">
                <a:latin typeface="e-Ukraine Head Thin" panose="00000200000000000000" pitchFamily="2" charset="-52"/>
              </a:rPr>
              <a:t> та </a:t>
            </a:r>
          </a:p>
          <a:p>
            <a:r>
              <a:rPr lang="ru-RU" sz="2400" dirty="0" err="1">
                <a:latin typeface="e-Ukraine Head Thin" panose="00000200000000000000" pitchFamily="2" charset="-52"/>
              </a:rPr>
              <a:t>природних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ресурсів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Херсонщини</a:t>
            </a:r>
            <a:r>
              <a:rPr lang="ru-RU" sz="2400" dirty="0">
                <a:latin typeface="e-Ukraine Head Thin" panose="00000200000000000000" pitchFamily="2" charset="-52"/>
              </a:rPr>
              <a:t> як </a:t>
            </a:r>
            <a:r>
              <a:rPr lang="ru-RU" sz="2400" dirty="0" err="1">
                <a:latin typeface="e-Ukraine Head Thin" panose="00000200000000000000" pitchFamily="2" charset="-52"/>
              </a:rPr>
              <a:t>конкурентоздатної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</a:p>
          <a:p>
            <a:r>
              <a:rPr lang="ru-RU" sz="2400" dirty="0" err="1">
                <a:latin typeface="e-Ukraine Head Thin" panose="00000200000000000000" pitchFamily="2" charset="-52"/>
              </a:rPr>
              <a:t>території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Східної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Європи</a:t>
            </a:r>
            <a:r>
              <a:rPr lang="ru-RU" sz="2400" dirty="0">
                <a:latin typeface="e-Ukraine Head Thin" panose="00000200000000000000" pitchFamily="2" charset="-52"/>
              </a:rPr>
              <a:t>,</a:t>
            </a:r>
            <a:endParaRPr lang="en-US" sz="2400" dirty="0">
              <a:latin typeface="e-Ukraine Head Thin" panose="00000200000000000000" pitchFamily="2" charset="-52"/>
            </a:endParaRPr>
          </a:p>
          <a:p>
            <a:r>
              <a:rPr lang="ru-RU" sz="2400" dirty="0">
                <a:latin typeface="e-Ukraine Head Thin" panose="00000200000000000000" pitchFamily="2" charset="-52"/>
              </a:rPr>
              <a:t>де люди </a:t>
            </a:r>
            <a:r>
              <a:rPr lang="ru-RU" sz="2400" dirty="0" err="1">
                <a:solidFill>
                  <a:srgbClr val="7030A0"/>
                </a:solidFill>
                <a:latin typeface="e-Ukraine Head Bold" panose="00000800000000000000" pitchFamily="2" charset="-52"/>
              </a:rPr>
              <a:t>щасливо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живуть</a:t>
            </a:r>
            <a:r>
              <a:rPr lang="ru-RU" sz="2400" dirty="0">
                <a:latin typeface="e-Ukraine Head Thin" panose="00000200000000000000" pitchFamily="2" charset="-52"/>
              </a:rPr>
              <a:t>, </a:t>
            </a:r>
          </a:p>
          <a:p>
            <a:r>
              <a:rPr lang="ru-RU" sz="2400" dirty="0" err="1">
                <a:solidFill>
                  <a:srgbClr val="7030A0"/>
                </a:solidFill>
                <a:latin typeface="e-Ukraine Head Bold" panose="00000800000000000000" pitchFamily="2" charset="-52"/>
              </a:rPr>
              <a:t>успішно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працюють</a:t>
            </a:r>
            <a:r>
              <a:rPr lang="ru-RU" sz="2400" dirty="0">
                <a:latin typeface="e-Ukraine Head Thin" panose="00000200000000000000" pitchFamily="2" charset="-52"/>
              </a:rPr>
              <a:t> і </a:t>
            </a:r>
            <a:r>
              <a:rPr lang="ru-RU" sz="2400" dirty="0" err="1">
                <a:solidFill>
                  <a:srgbClr val="7030A0"/>
                </a:solidFill>
                <a:latin typeface="e-Ukraine Head Bold" panose="00000800000000000000" pitchFamily="2" charset="-52"/>
              </a:rPr>
              <a:t>зручно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подорожують</a:t>
            </a:r>
            <a:endParaRPr lang="ru-RU" sz="2400" dirty="0">
              <a:latin typeface="e-Ukraine Head Thin" panose="000002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69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8000" decel="2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3BC70CB-0358-4B7B-ADF1-E3F3E3D31C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1091" y="0"/>
            <a:ext cx="12192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7763E22-5AF0-4D1F-A396-50D4BAE41051}"/>
              </a:ext>
            </a:extLst>
          </p:cNvPr>
          <p:cNvGrpSpPr/>
          <p:nvPr/>
        </p:nvGrpSpPr>
        <p:grpSpPr>
          <a:xfrm>
            <a:off x="-226623" y="-89944"/>
            <a:ext cx="13449564" cy="7268077"/>
            <a:chOff x="-226623" y="-89944"/>
            <a:chExt cx="13449564" cy="7268077"/>
          </a:xfrm>
        </p:grpSpPr>
        <p:sp>
          <p:nvSpPr>
            <p:cNvPr id="4" name="Прямоугольный треугольник 3">
              <a:extLst>
                <a:ext uri="{FF2B5EF4-FFF2-40B4-BE49-F238E27FC236}">
                  <a16:creationId xmlns:a16="http://schemas.microsoft.com/office/drawing/2014/main" id="{2CFC8815-A2E7-4F42-934B-7330C1CFFA04}"/>
                </a:ext>
              </a:extLst>
            </p:cNvPr>
            <p:cNvSpPr/>
            <p:nvPr/>
          </p:nvSpPr>
          <p:spPr>
            <a:xfrm rot="5400000">
              <a:off x="-1319567" y="1003003"/>
              <a:ext cx="7268074" cy="50821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ый треугольник 12">
              <a:extLst>
                <a:ext uri="{FF2B5EF4-FFF2-40B4-BE49-F238E27FC236}">
                  <a16:creationId xmlns:a16="http://schemas.microsoft.com/office/drawing/2014/main" id="{7ABB9D4D-8880-4F61-9B94-C5E473AC501E}"/>
                </a:ext>
              </a:extLst>
            </p:cNvPr>
            <p:cNvSpPr/>
            <p:nvPr/>
          </p:nvSpPr>
          <p:spPr>
            <a:xfrm rot="16200000">
              <a:off x="4048164" y="1003000"/>
              <a:ext cx="7268075" cy="508218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4A1B40A-17F3-46DB-A142-75658D154079}"/>
                </a:ext>
              </a:extLst>
            </p:cNvPr>
            <p:cNvSpPr/>
            <p:nvPr/>
          </p:nvSpPr>
          <p:spPr>
            <a:xfrm>
              <a:off x="10223295" y="-89943"/>
              <a:ext cx="2999646" cy="7268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59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Стратегічне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бачення</a:t>
            </a:r>
            <a:endParaRPr lang="ru-RU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en-US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0" name="подзаголовок">
            <a:extLst>
              <a:ext uri="{FF2B5EF4-FFF2-40B4-BE49-F238E27FC236}">
                <a16:creationId xmlns:a16="http://schemas.microsoft.com/office/drawing/2014/main" id="{556EFED5-CACA-4EA6-8D5E-6312C9A0EDCE}"/>
              </a:ext>
            </a:extLst>
          </p:cNvPr>
          <p:cNvSpPr txBox="1"/>
          <p:nvPr/>
        </p:nvSpPr>
        <p:spPr>
          <a:xfrm>
            <a:off x="5924909" y="3927968"/>
            <a:ext cx="59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err="1">
                <a:solidFill>
                  <a:srgbClr val="7030A0"/>
                </a:solidFill>
                <a:latin typeface="e-Ukraine Bold" panose="00000800000000000000" pitchFamily="2" charset="-52"/>
              </a:rPr>
              <a:t>Херсонська</a:t>
            </a:r>
            <a:r>
              <a:rPr lang="ru-RU" sz="2400" dirty="0">
                <a:solidFill>
                  <a:srgbClr val="7030A0"/>
                </a:solidFill>
                <a:latin typeface="e-Ukraine Bold" panose="00000800000000000000" pitchFamily="2" charset="-52"/>
              </a:rPr>
              <a:t> область</a:t>
            </a:r>
            <a:endParaRPr lang="en-US" sz="2400" dirty="0">
              <a:solidFill>
                <a:srgbClr val="7030A0"/>
              </a:solidFill>
              <a:latin typeface="e-Ukraine Bold" panose="00000800000000000000" pitchFamily="2" charset="-52"/>
            </a:endParaRPr>
          </a:p>
          <a:p>
            <a:pPr algn="r"/>
            <a:r>
              <a:rPr lang="ru-RU" sz="2400" dirty="0">
                <a:solidFill>
                  <a:srgbClr val="7030A0"/>
                </a:solidFill>
                <a:latin typeface="e-Ukraine Bold" panose="00000800000000000000" pitchFamily="2" charset="-52"/>
              </a:rPr>
              <a:t>у 2027 </a:t>
            </a:r>
            <a:r>
              <a:rPr lang="ru-RU" sz="2400" dirty="0" err="1">
                <a:solidFill>
                  <a:srgbClr val="7030A0"/>
                </a:solidFill>
                <a:latin typeface="e-Ukraine Bold" panose="00000800000000000000" pitchFamily="2" charset="-52"/>
              </a:rPr>
              <a:t>році</a:t>
            </a:r>
            <a:endParaRPr lang="ru-RU" sz="2400" dirty="0">
              <a:solidFill>
                <a:srgbClr val="7030A0"/>
              </a:solidFill>
              <a:latin typeface="e-Ukraine Bold" panose="00000800000000000000" pitchFamily="2" charset="-52"/>
            </a:endParaRPr>
          </a:p>
        </p:txBody>
      </p:sp>
      <p:sp>
        <p:nvSpPr>
          <p:cNvPr id="12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5656889" y="4939538"/>
            <a:ext cx="6267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e-Ukraine Head Thin" panose="00000200000000000000" pitchFamily="2" charset="-52"/>
              </a:rPr>
              <a:t>є </a:t>
            </a:r>
            <a:r>
              <a:rPr lang="ru-RU" sz="2400" dirty="0" err="1">
                <a:latin typeface="e-Ukraine Head Thin" panose="00000200000000000000" pitchFamily="2" charset="-52"/>
              </a:rPr>
              <a:t>територією</a:t>
            </a:r>
            <a:r>
              <a:rPr lang="ru-RU" sz="2400" dirty="0">
                <a:latin typeface="e-Ukraine Head Thin" panose="00000200000000000000" pitchFamily="2" charset="-52"/>
              </a:rPr>
              <a:t> активного </a:t>
            </a:r>
            <a:r>
              <a:rPr lang="ru-RU" sz="2400" dirty="0" err="1">
                <a:latin typeface="e-Ukraine Head Thin" panose="00000200000000000000" pitchFamily="2" charset="-52"/>
              </a:rPr>
              <a:t>громадянського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суспільства</a:t>
            </a:r>
            <a:r>
              <a:rPr lang="ru-RU" sz="2400" dirty="0">
                <a:latin typeface="e-Ukraine Head Thin" panose="00000200000000000000" pitchFamily="2" charset="-52"/>
              </a:rPr>
              <a:t>, </a:t>
            </a:r>
          </a:p>
          <a:p>
            <a:pPr algn="r"/>
            <a:r>
              <a:rPr lang="ru-RU" sz="2400" dirty="0" err="1">
                <a:latin typeface="e-Ukraine Head Thin" panose="00000200000000000000" pitchFamily="2" charset="-52"/>
              </a:rPr>
              <a:t>толерантності</a:t>
            </a:r>
            <a:r>
              <a:rPr lang="ru-RU" sz="2400" dirty="0">
                <a:latin typeface="e-Ukraine Head Thin" panose="00000200000000000000" pitchFamily="2" charset="-52"/>
              </a:rPr>
              <a:t>, </a:t>
            </a:r>
            <a:r>
              <a:rPr lang="ru-RU" sz="2400" dirty="0" err="1">
                <a:latin typeface="e-Ukraine Head Thin" panose="00000200000000000000" pitchFamily="2" charset="-52"/>
              </a:rPr>
              <a:t>взаєморозуміння</a:t>
            </a:r>
            <a:r>
              <a:rPr lang="ru-RU" sz="2400" dirty="0">
                <a:latin typeface="e-Ukraine Head Thin" panose="00000200000000000000" pitchFamily="2" charset="-52"/>
              </a:rPr>
              <a:t>, доступного </a:t>
            </a:r>
            <a:r>
              <a:rPr lang="ru-RU" sz="2400" dirty="0" err="1">
                <a:latin typeface="e-Ukraine Head Thin" panose="00000200000000000000" pitchFamily="2" charset="-52"/>
              </a:rPr>
              <a:t>публічного</a:t>
            </a:r>
            <a:r>
              <a:rPr lang="en-US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>
                <a:latin typeface="e-Ukraine Head Thin" panose="00000200000000000000" pitchFamily="2" charset="-52"/>
              </a:rPr>
              <a:t>простору</a:t>
            </a:r>
          </a:p>
        </p:txBody>
      </p:sp>
    </p:spTree>
    <p:extLst>
      <p:ext uri="{BB962C8B-B14F-4D97-AF65-F5344CB8AC3E}">
        <p14:creationId xmlns:p14="http://schemas.microsoft.com/office/powerpoint/2010/main" val="1386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0" grpId="0" uiExpand="1" build="p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7E5CDAC-7E07-4194-893B-0E22CA5F9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7763E22-5AF0-4D1F-A396-50D4BAE41051}"/>
              </a:ext>
            </a:extLst>
          </p:cNvPr>
          <p:cNvGrpSpPr/>
          <p:nvPr/>
        </p:nvGrpSpPr>
        <p:grpSpPr>
          <a:xfrm flipH="1">
            <a:off x="-247500" y="-89944"/>
            <a:ext cx="9014690" cy="7268075"/>
            <a:chOff x="5141108" y="-89944"/>
            <a:chExt cx="9014690" cy="7268075"/>
          </a:xfrm>
        </p:grpSpPr>
        <p:sp>
          <p:nvSpPr>
            <p:cNvPr id="13" name="Прямоугольный треугольник 12">
              <a:extLst>
                <a:ext uri="{FF2B5EF4-FFF2-40B4-BE49-F238E27FC236}">
                  <a16:creationId xmlns:a16="http://schemas.microsoft.com/office/drawing/2014/main" id="{7ABB9D4D-8880-4F61-9B94-C5E473AC501E}"/>
                </a:ext>
              </a:extLst>
            </p:cNvPr>
            <p:cNvSpPr/>
            <p:nvPr/>
          </p:nvSpPr>
          <p:spPr>
            <a:xfrm rot="16200000">
              <a:off x="4048164" y="1003000"/>
              <a:ext cx="7268075" cy="508218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F4A1B40A-17F3-46DB-A142-75658D154079}"/>
                </a:ext>
              </a:extLst>
            </p:cNvPr>
            <p:cNvSpPr/>
            <p:nvPr/>
          </p:nvSpPr>
          <p:spPr>
            <a:xfrm>
              <a:off x="10223295" y="-89943"/>
              <a:ext cx="3932503" cy="7268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59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Стратегічне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бачення</a:t>
            </a:r>
            <a:endParaRPr lang="ru-RU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en-US" sz="4800" dirty="0">
                <a:latin typeface="e-Ukraine Head Bold" panose="00000800000000000000" pitchFamily="2" charset="-52"/>
              </a:rPr>
              <a:t> 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0" name="подзаголовок">
            <a:extLst>
              <a:ext uri="{FF2B5EF4-FFF2-40B4-BE49-F238E27FC236}">
                <a16:creationId xmlns:a16="http://schemas.microsoft.com/office/drawing/2014/main" id="{556EFED5-CACA-4EA6-8D5E-6312C9A0EDCE}"/>
              </a:ext>
            </a:extLst>
          </p:cNvPr>
          <p:cNvSpPr txBox="1"/>
          <p:nvPr/>
        </p:nvSpPr>
        <p:spPr>
          <a:xfrm>
            <a:off x="658366" y="2942087"/>
            <a:ext cx="592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7030A0"/>
                </a:solidFill>
                <a:latin typeface="e-Ukraine Bold" panose="00000800000000000000" pitchFamily="2" charset="-52"/>
              </a:rPr>
              <a:t>Херсонська</a:t>
            </a:r>
            <a:r>
              <a:rPr lang="ru-RU" sz="2400" dirty="0">
                <a:solidFill>
                  <a:srgbClr val="7030A0"/>
                </a:solidFill>
                <a:latin typeface="e-Ukraine Bold" panose="00000800000000000000" pitchFamily="2" charset="-52"/>
              </a:rPr>
              <a:t> область</a:t>
            </a:r>
            <a:endParaRPr lang="en-US" sz="2400" dirty="0">
              <a:solidFill>
                <a:srgbClr val="7030A0"/>
              </a:solidFill>
              <a:latin typeface="e-Ukraine Bold" panose="00000800000000000000" pitchFamily="2" charset="-52"/>
            </a:endParaRPr>
          </a:p>
          <a:p>
            <a:r>
              <a:rPr lang="ru-RU" sz="2400" dirty="0">
                <a:solidFill>
                  <a:srgbClr val="7030A0"/>
                </a:solidFill>
                <a:latin typeface="e-Ukraine Bold" panose="00000800000000000000" pitchFamily="2" charset="-52"/>
              </a:rPr>
              <a:t>у 2027 </a:t>
            </a:r>
            <a:r>
              <a:rPr lang="ru-RU" sz="2400" dirty="0" err="1">
                <a:solidFill>
                  <a:srgbClr val="7030A0"/>
                </a:solidFill>
                <a:latin typeface="e-Ukraine Bold" panose="00000800000000000000" pitchFamily="2" charset="-52"/>
              </a:rPr>
              <a:t>році</a:t>
            </a:r>
            <a:endParaRPr lang="ru-RU" sz="2400" dirty="0">
              <a:solidFill>
                <a:srgbClr val="7030A0"/>
              </a:solidFill>
              <a:latin typeface="e-Ukraine Bold" panose="00000800000000000000" pitchFamily="2" charset="-52"/>
            </a:endParaRPr>
          </a:p>
        </p:txBody>
      </p:sp>
      <p:sp>
        <p:nvSpPr>
          <p:cNvPr id="12" name="подзаголовок">
            <a:extLst>
              <a:ext uri="{FF2B5EF4-FFF2-40B4-BE49-F238E27FC236}">
                <a16:creationId xmlns:a16="http://schemas.microsoft.com/office/drawing/2014/main" id="{53E3A414-F6D7-4E72-A0D0-62995F1506D9}"/>
              </a:ext>
            </a:extLst>
          </p:cNvPr>
          <p:cNvSpPr txBox="1"/>
          <p:nvPr/>
        </p:nvSpPr>
        <p:spPr>
          <a:xfrm>
            <a:off x="560957" y="3927968"/>
            <a:ext cx="73519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>
                <a:latin typeface="e-Ukraine Head Thin" panose="00000200000000000000" pitchFamily="2" charset="-52"/>
              </a:rPr>
              <a:t>є </a:t>
            </a:r>
            <a:r>
              <a:rPr lang="ru-RU" sz="2400">
                <a:latin typeface="e-Ukraine Head Thin" panose="00000200000000000000" pitchFamily="2" charset="-52"/>
              </a:rPr>
              <a:t>областю</a:t>
            </a:r>
            <a:r>
              <a:rPr lang="ru-RU" sz="2400" dirty="0">
                <a:latin typeface="e-Ukraine Head Thin" panose="00000200000000000000" pitchFamily="2" charset="-52"/>
              </a:rPr>
              <a:t>, </a:t>
            </a:r>
            <a:r>
              <a:rPr lang="ru-RU" sz="2400" dirty="0" err="1">
                <a:latin typeface="e-Ukraine Head Thin" panose="00000200000000000000" pitchFamily="2" charset="-52"/>
              </a:rPr>
              <a:t>орієнтованою</a:t>
            </a:r>
            <a:r>
              <a:rPr lang="ru-RU" sz="2400" dirty="0">
                <a:latin typeface="e-Ukraine Head Thin" panose="00000200000000000000" pitchFamily="2" charset="-52"/>
              </a:rPr>
              <a:t> на</a:t>
            </a:r>
            <a:endParaRPr lang="en-US" sz="2400" dirty="0">
              <a:latin typeface="e-Ukraine Head Thin" panose="00000200000000000000" pitchFamily="2" charset="-52"/>
            </a:endParaRPr>
          </a:p>
          <a:p>
            <a:r>
              <a:rPr lang="ru-RU" sz="2400" dirty="0" err="1">
                <a:latin typeface="e-Ukraine Head Thin" panose="00000200000000000000" pitchFamily="2" charset="-52"/>
              </a:rPr>
              <a:t>розвиток</a:t>
            </a:r>
            <a:r>
              <a:rPr lang="en-US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креативних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індустрій</a:t>
            </a:r>
            <a:r>
              <a:rPr lang="ru-RU" sz="2400" dirty="0">
                <a:latin typeface="e-Ukraine Head Thin" panose="00000200000000000000" pitchFamily="2" charset="-52"/>
              </a:rPr>
              <a:t>,</a:t>
            </a:r>
            <a:endParaRPr lang="en-US" sz="2400" dirty="0">
              <a:latin typeface="e-Ukraine Head Thin" panose="00000200000000000000" pitchFamily="2" charset="-52"/>
            </a:endParaRPr>
          </a:p>
          <a:p>
            <a:r>
              <a:rPr lang="ru-RU" sz="2400" dirty="0">
                <a:latin typeface="e-Ukraine Head Thin" panose="00000200000000000000" pitchFamily="2" charset="-52"/>
              </a:rPr>
              <a:t>туризму,</a:t>
            </a:r>
            <a:r>
              <a:rPr lang="en-US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сільськогосподарської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переробки</a:t>
            </a:r>
            <a:r>
              <a:rPr lang="ru-RU" sz="2400" dirty="0">
                <a:latin typeface="e-Ukraine Head Thin" panose="00000200000000000000" pitchFamily="2" charset="-52"/>
              </a:rPr>
              <a:t>, </a:t>
            </a:r>
            <a:r>
              <a:rPr lang="ru-RU" sz="2400" dirty="0" err="1">
                <a:latin typeface="e-Ukraine Head Thin" panose="00000200000000000000" pitchFamily="2" charset="-52"/>
              </a:rPr>
              <a:t>зрошення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>
                <a:latin typeface="e-Ukraine Head Thin" panose="00000200000000000000" pitchFamily="2" charset="-52"/>
              </a:rPr>
              <a:t>та логістики,</a:t>
            </a:r>
            <a:endParaRPr lang="en-US" sz="2400" dirty="0">
              <a:latin typeface="e-Ukraine Head Thin" panose="00000200000000000000" pitchFamily="2" charset="-52"/>
            </a:endParaRPr>
          </a:p>
          <a:p>
            <a:r>
              <a:rPr lang="ru-RU" sz="2400" dirty="0">
                <a:latin typeface="e-Ukraine Head Thin" panose="00000200000000000000" pitchFamily="2" charset="-52"/>
              </a:rPr>
              <a:t>на</a:t>
            </a:r>
            <a:r>
              <a:rPr lang="en-US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основі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err="1">
                <a:latin typeface="e-Ukraine Head Thin" panose="00000200000000000000" pitchFamily="2" charset="-52"/>
              </a:rPr>
              <a:t>інноваційних</a:t>
            </a:r>
            <a:r>
              <a:rPr lang="ru-RU" sz="2400">
                <a:latin typeface="e-Ukraine Head Thin" panose="00000200000000000000" pitchFamily="2" charset="-52"/>
              </a:rPr>
              <a:t> технологій </a:t>
            </a:r>
            <a:endParaRPr lang="ru-RU" sz="2400" dirty="0">
              <a:latin typeface="e-Ukraine Head Thin" panose="00000200000000000000" pitchFamily="2" charset="-52"/>
            </a:endParaRPr>
          </a:p>
          <a:p>
            <a:r>
              <a:rPr lang="ru-RU" sz="2400" dirty="0">
                <a:latin typeface="e-Ukraine Head Thin" panose="00000200000000000000" pitchFamily="2" charset="-52"/>
              </a:rPr>
              <a:t>з </a:t>
            </a:r>
            <a:r>
              <a:rPr lang="ru-RU" sz="2400" dirty="0" err="1">
                <a:latin typeface="e-Ukraine Head Thin" panose="00000200000000000000" pitchFamily="2" charset="-52"/>
              </a:rPr>
              <a:t>екологічно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безпечним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виробництвом</a:t>
            </a:r>
            <a:endParaRPr lang="en-US" sz="2400" dirty="0">
              <a:latin typeface="e-Ukraine Head Thin" panose="00000200000000000000" pitchFamily="2" charset="-52"/>
            </a:endParaRPr>
          </a:p>
          <a:p>
            <a:r>
              <a:rPr lang="ru-RU" sz="2400" dirty="0">
                <a:latin typeface="e-Ukraine Head Thin" panose="00000200000000000000" pitchFamily="2" charset="-52"/>
              </a:rPr>
              <a:t>і </a:t>
            </a:r>
            <a:r>
              <a:rPr lang="ru-RU" sz="2400" dirty="0" err="1">
                <a:latin typeface="e-Ukraine Head Thin" panose="00000200000000000000" pitchFamily="2" charset="-52"/>
              </a:rPr>
              <a:t>комфортним</a:t>
            </a:r>
            <a:r>
              <a:rPr lang="ru-RU" sz="2400" dirty="0"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latin typeface="e-Ukraine Head Thin" panose="00000200000000000000" pitchFamily="2" charset="-52"/>
              </a:rPr>
              <a:t>життям</a:t>
            </a:r>
            <a:endParaRPr lang="ru-RU" sz="2400" dirty="0">
              <a:latin typeface="e-Ukraine Head Thin" panose="000002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322184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rgbClr val="7030A0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rgbClr val="7030A0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rgbClr val="7030A0"/>
                </a:solidFill>
                <a:latin typeface="e-Ukraine Head Bold" panose="00000800000000000000" pitchFamily="2" charset="-52"/>
              </a:rPr>
              <a:t>цілі</a:t>
            </a:r>
            <a:r>
              <a:rPr lang="ru-RU" sz="2400" dirty="0">
                <a:solidFill>
                  <a:srgbClr val="7030A0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5D26884-0FD1-4C4D-B470-DA9F31E3B0F0}"/>
              </a:ext>
            </a:extLst>
          </p:cNvPr>
          <p:cNvSpPr/>
          <p:nvPr/>
        </p:nvSpPr>
        <p:spPr>
          <a:xfrm>
            <a:off x="1273176" y="2199806"/>
            <a:ext cx="749508" cy="749508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110838" y="3174946"/>
            <a:ext cx="307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Регіональний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Економічний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розвиток</a:t>
            </a:r>
            <a:r>
              <a:rPr lang="ru-RU" sz="2400" dirty="0">
                <a:solidFill>
                  <a:srgbClr val="7030A0"/>
                </a:solidFill>
                <a:latin typeface="e-Ukraine Head Thin" panose="00000200000000000000" pitchFamily="2" charset="-52"/>
              </a:rPr>
              <a:t> з 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Урахуванням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діджиталізації</a:t>
            </a:r>
            <a:r>
              <a:rPr lang="ru-RU" sz="2400" dirty="0">
                <a:solidFill>
                  <a:srgbClr val="7030A0"/>
                </a:solidFill>
                <a:latin typeface="e-Ukraine Head Thin" panose="00000200000000000000" pitchFamily="2" charset="-52"/>
              </a:rPr>
              <a:t> та </a:t>
            </a:r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інноваційно</a:t>
            </a:r>
            <a:r>
              <a:rPr lang="ru-RU" sz="2400" dirty="0">
                <a:solidFill>
                  <a:srgbClr val="7030A0"/>
                </a:solidFill>
                <a:latin typeface="e-Ukraine Head Thin" panose="00000200000000000000" pitchFamily="2" charset="-52"/>
              </a:rPr>
              <a:t>-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Інвестиційних</a:t>
            </a:r>
            <a:endParaRPr lang="en-US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7030A0"/>
                </a:solidFill>
                <a:latin typeface="e-Ukraine Head Thin" panose="00000200000000000000" pitchFamily="2" charset="-52"/>
              </a:rPr>
              <a:t>проєктів</a:t>
            </a:r>
            <a:endParaRPr lang="ru-RU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  <a:p>
            <a:pPr algn="ctr"/>
            <a:endParaRPr lang="ru-RU" sz="2400" dirty="0">
              <a:solidFill>
                <a:srgbClr val="7030A0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8F6CDEE-E89E-481F-ACA9-6B3372827E9B}"/>
              </a:ext>
            </a:extLst>
          </p:cNvPr>
          <p:cNvSpPr/>
          <p:nvPr/>
        </p:nvSpPr>
        <p:spPr>
          <a:xfrm>
            <a:off x="4143413" y="2199806"/>
            <a:ext cx="749508" cy="749508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подзаголовок">
            <a:extLst>
              <a:ext uri="{FF2B5EF4-FFF2-40B4-BE49-F238E27FC236}">
                <a16:creationId xmlns:a16="http://schemas.microsoft.com/office/drawing/2014/main" id="{1D999CDB-EA36-47BF-ACF1-0C44243CB7AD}"/>
              </a:ext>
            </a:extLst>
          </p:cNvPr>
          <p:cNvSpPr txBox="1"/>
          <p:nvPr/>
        </p:nvSpPr>
        <p:spPr>
          <a:xfrm>
            <a:off x="2981075" y="3174946"/>
            <a:ext cx="307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chemeClr val="accent2">
                    <a:lumMod val="75000"/>
                  </a:schemeClr>
                </a:solidFill>
                <a:latin typeface="e-Ukraine Head Thin" panose="00000200000000000000" pitchFamily="2" charset="-52"/>
              </a:rPr>
              <a:t>Демографіч-ний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e-Ukraine Head Thin" panose="00000200000000000000" pitchFamily="2" charset="-52"/>
              </a:rPr>
              <a:t>та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e-Ukraine Head Thin" panose="00000200000000000000" pitchFamily="2" charset="-52"/>
              </a:rPr>
              <a:t>просторовий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e-Ukraine Head Thin" panose="00000200000000000000" pitchFamily="2" charset="-52"/>
              </a:rPr>
              <a:t>розвиток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22391E-847B-4FC0-B8B0-290777C8A6E7}"/>
              </a:ext>
            </a:extLst>
          </p:cNvPr>
          <p:cNvSpPr/>
          <p:nvPr/>
        </p:nvSpPr>
        <p:spPr>
          <a:xfrm>
            <a:off x="7013650" y="2199806"/>
            <a:ext cx="749508" cy="74950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" name="подзаголовок">
            <a:extLst>
              <a:ext uri="{FF2B5EF4-FFF2-40B4-BE49-F238E27FC236}">
                <a16:creationId xmlns:a16="http://schemas.microsoft.com/office/drawing/2014/main" id="{328B9D91-0261-4A5A-B6D6-665344A903D2}"/>
              </a:ext>
            </a:extLst>
          </p:cNvPr>
          <p:cNvSpPr txBox="1"/>
          <p:nvPr/>
        </p:nvSpPr>
        <p:spPr>
          <a:xfrm>
            <a:off x="5851312" y="3174946"/>
            <a:ext cx="307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chemeClr val="accent6"/>
                </a:solidFill>
                <a:latin typeface="e-Ukraine Head Thin" panose="00000200000000000000" pitchFamily="2" charset="-52"/>
              </a:rPr>
              <a:t>Екологічна</a:t>
            </a:r>
            <a:endParaRPr lang="en-US" sz="2400" dirty="0">
              <a:solidFill>
                <a:schemeClr val="accent6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chemeClr val="accent6"/>
                </a:solidFill>
                <a:latin typeface="e-Ukraine Head Thin" panose="00000200000000000000" pitchFamily="2" charset="-52"/>
              </a:rPr>
              <a:t>безпека</a:t>
            </a:r>
            <a:r>
              <a:rPr lang="ru-RU" sz="2400" dirty="0">
                <a:solidFill>
                  <a:schemeClr val="accent6"/>
                </a:solidFill>
                <a:latin typeface="e-Ukraine Head Thin" panose="00000200000000000000" pitchFamily="2" charset="-52"/>
              </a:rPr>
              <a:t> та</a:t>
            </a:r>
            <a:endParaRPr lang="en-US" sz="2400" dirty="0">
              <a:solidFill>
                <a:schemeClr val="accent6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chemeClr val="accent6"/>
                </a:solidFill>
                <a:latin typeface="e-Ukraine Head Thin" panose="00000200000000000000" pitchFamily="2" charset="-52"/>
              </a:rPr>
              <a:t>ресурсозбе</a:t>
            </a:r>
            <a:r>
              <a:rPr lang="ru-RU" sz="2400" dirty="0">
                <a:solidFill>
                  <a:schemeClr val="accent6"/>
                </a:solidFill>
                <a:latin typeface="e-Ukraine Head Thin" panose="00000200000000000000" pitchFamily="2" charset="-52"/>
              </a:rPr>
              <a:t>-</a:t>
            </a:r>
            <a:endParaRPr lang="en-US" sz="2400" dirty="0">
              <a:solidFill>
                <a:schemeClr val="accent6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chemeClr val="accent6"/>
                </a:solidFill>
                <a:latin typeface="e-Ukraine Head Thin" panose="00000200000000000000" pitchFamily="2" charset="-52"/>
              </a:rPr>
              <a:t>реження</a:t>
            </a:r>
            <a:r>
              <a:rPr lang="ru-RU" sz="2400" dirty="0">
                <a:solidFill>
                  <a:schemeClr val="accent6"/>
                </a:solidFill>
                <a:latin typeface="e-Ukraine Head Thin" panose="00000200000000000000" pitchFamily="2" charset="-52"/>
              </a:rPr>
              <a:t>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A5D1AE7-9F8E-4945-AC8C-280DB24CD84B}"/>
              </a:ext>
            </a:extLst>
          </p:cNvPr>
          <p:cNvSpPr/>
          <p:nvPr/>
        </p:nvSpPr>
        <p:spPr>
          <a:xfrm>
            <a:off x="9883888" y="2304737"/>
            <a:ext cx="749508" cy="749508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подзаголовок">
            <a:extLst>
              <a:ext uri="{FF2B5EF4-FFF2-40B4-BE49-F238E27FC236}">
                <a16:creationId xmlns:a16="http://schemas.microsoft.com/office/drawing/2014/main" id="{03462666-C17D-440C-AE46-8EEBA03A4929}"/>
              </a:ext>
            </a:extLst>
          </p:cNvPr>
          <p:cNvSpPr txBox="1"/>
          <p:nvPr/>
        </p:nvSpPr>
        <p:spPr>
          <a:xfrm>
            <a:off x="8721550" y="3180398"/>
            <a:ext cx="307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Посилення</a:t>
            </a:r>
            <a:endParaRPr lang="en-US" sz="2400" dirty="0">
              <a:solidFill>
                <a:srgbClr val="00B0F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Конкурентних</a:t>
            </a:r>
            <a:endParaRPr lang="en-US" sz="2400" dirty="0">
              <a:solidFill>
                <a:srgbClr val="00B0F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переваг</a:t>
            </a:r>
            <a:r>
              <a:rPr lang="ru-RU" sz="2400" dirty="0">
                <a:solidFill>
                  <a:srgbClr val="00B0F0"/>
                </a:solidFill>
                <a:latin typeface="e-Ukraine Head Thin" panose="00000200000000000000" pitchFamily="2" charset="-52"/>
              </a:rPr>
              <a:t> </a:t>
            </a:r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області</a:t>
            </a:r>
            <a:endParaRPr lang="en-US" sz="2400" dirty="0">
              <a:solidFill>
                <a:srgbClr val="00B0F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>
                <a:solidFill>
                  <a:srgbClr val="00B0F0"/>
                </a:solidFill>
                <a:latin typeface="e-Ukraine Head Thin" panose="00000200000000000000" pitchFamily="2" charset="-52"/>
              </a:rPr>
              <a:t>на </a:t>
            </a:r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основі</a:t>
            </a:r>
            <a:r>
              <a:rPr lang="ru-RU" sz="2400" dirty="0">
                <a:solidFill>
                  <a:srgbClr val="00B0F0"/>
                </a:solidFill>
                <a:latin typeface="e-Ukraine Head Thin" panose="00000200000000000000" pitchFamily="2" charset="-52"/>
              </a:rPr>
              <a:t> смарт-</a:t>
            </a:r>
            <a:endParaRPr lang="en-US" sz="2400" dirty="0">
              <a:solidFill>
                <a:srgbClr val="00B0F0"/>
              </a:solidFill>
              <a:latin typeface="e-Ukraine Head Thin" panose="00000200000000000000" pitchFamily="2" charset="-52"/>
            </a:endParaRPr>
          </a:p>
          <a:p>
            <a:pPr algn="ctr"/>
            <a:r>
              <a:rPr lang="ru-RU" sz="2400" dirty="0" err="1">
                <a:solidFill>
                  <a:srgbClr val="00B0F0"/>
                </a:solidFill>
                <a:latin typeface="e-Ukraine Head Thin" panose="00000200000000000000" pitchFamily="2" charset="-52"/>
              </a:rPr>
              <a:t>спеціалізації</a:t>
            </a:r>
            <a:r>
              <a:rPr lang="ru-RU" sz="2400" dirty="0">
                <a:solidFill>
                  <a:srgbClr val="00B0F0"/>
                </a:solidFill>
                <a:latin typeface="e-Ukraine Head Thin" panose="00000200000000000000" pitchFamily="2" charset="-52"/>
              </a:rPr>
              <a:t> </a:t>
            </a:r>
          </a:p>
        </p:txBody>
      </p:sp>
      <p:sp>
        <p:nvSpPr>
          <p:cNvPr id="16" name="подзаголовок">
            <a:extLst>
              <a:ext uri="{FF2B5EF4-FFF2-40B4-BE49-F238E27FC236}">
                <a16:creationId xmlns:a16="http://schemas.microsoft.com/office/drawing/2014/main" id="{169594C2-499A-4EE6-8B61-BA8C120A6442}"/>
              </a:ext>
            </a:extLst>
          </p:cNvPr>
          <p:cNvSpPr txBox="1"/>
          <p:nvPr/>
        </p:nvSpPr>
        <p:spPr>
          <a:xfrm>
            <a:off x="695454" y="6283487"/>
            <a:ext cx="2134832" cy="31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e-Ukraine Head Thin" panose="00000200000000000000" pitchFamily="2" charset="-52"/>
              </a:rPr>
              <a:t>4 </a:t>
            </a:r>
            <a:r>
              <a:rPr lang="ru-RU" sz="1400" dirty="0" err="1">
                <a:latin typeface="e-Ukraine Head Thin" panose="00000200000000000000" pitchFamily="2" charset="-52"/>
              </a:rPr>
              <a:t>операційні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цілі</a:t>
            </a:r>
            <a:endParaRPr lang="ru-RU" sz="1400" dirty="0">
              <a:latin typeface="e-Ukraine Head Thin" panose="00000200000000000000" pitchFamily="2" charset="-52"/>
            </a:endParaRPr>
          </a:p>
        </p:txBody>
      </p:sp>
      <p:sp>
        <p:nvSpPr>
          <p:cNvPr id="17" name="подзаголовок">
            <a:extLst>
              <a:ext uri="{FF2B5EF4-FFF2-40B4-BE49-F238E27FC236}">
                <a16:creationId xmlns:a16="http://schemas.microsoft.com/office/drawing/2014/main" id="{603C5393-FF1A-4550-AD2C-E240AA528300}"/>
              </a:ext>
            </a:extLst>
          </p:cNvPr>
          <p:cNvSpPr txBox="1"/>
          <p:nvPr/>
        </p:nvSpPr>
        <p:spPr>
          <a:xfrm>
            <a:off x="3364474" y="6283486"/>
            <a:ext cx="2428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e-Ukraine Head Thin" panose="00000200000000000000" pitchFamily="2" charset="-52"/>
              </a:rPr>
              <a:t>5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операційних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цілей</a:t>
            </a:r>
            <a:endParaRPr lang="ru-RU" sz="1400" dirty="0">
              <a:latin typeface="e-Ukraine Head Thin" panose="00000200000000000000" pitchFamily="2" charset="-52"/>
            </a:endParaRPr>
          </a:p>
        </p:txBody>
      </p:sp>
      <p:sp>
        <p:nvSpPr>
          <p:cNvPr id="18" name="подзаголовок">
            <a:extLst>
              <a:ext uri="{FF2B5EF4-FFF2-40B4-BE49-F238E27FC236}">
                <a16:creationId xmlns:a16="http://schemas.microsoft.com/office/drawing/2014/main" id="{21C2911A-9E8F-420E-8C4D-C11EA56117D8}"/>
              </a:ext>
            </a:extLst>
          </p:cNvPr>
          <p:cNvSpPr txBox="1"/>
          <p:nvPr/>
        </p:nvSpPr>
        <p:spPr>
          <a:xfrm>
            <a:off x="6435928" y="6283486"/>
            <a:ext cx="1904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e-Ukraine Head Thin" panose="00000200000000000000" pitchFamily="2" charset="-52"/>
              </a:rPr>
              <a:t>3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пераційні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цілі</a:t>
            </a:r>
            <a:endParaRPr lang="ru-RU" sz="1400" dirty="0">
              <a:latin typeface="e-Ukraine Head Thin" panose="00000200000000000000" pitchFamily="2" charset="-52"/>
            </a:endParaRPr>
          </a:p>
        </p:txBody>
      </p:sp>
      <p:sp>
        <p:nvSpPr>
          <p:cNvPr id="20" name="подзаголовок">
            <a:extLst>
              <a:ext uri="{FF2B5EF4-FFF2-40B4-BE49-F238E27FC236}">
                <a16:creationId xmlns:a16="http://schemas.microsoft.com/office/drawing/2014/main" id="{3066230C-F764-4E9A-9123-85A1EB308CB6}"/>
              </a:ext>
            </a:extLst>
          </p:cNvPr>
          <p:cNvSpPr txBox="1"/>
          <p:nvPr/>
        </p:nvSpPr>
        <p:spPr>
          <a:xfrm>
            <a:off x="9306166" y="6283486"/>
            <a:ext cx="236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e-Ukraine Head Thin" panose="00000200000000000000" pitchFamily="2" charset="-52"/>
              </a:rPr>
              <a:t>2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операційні</a:t>
            </a:r>
            <a:r>
              <a:rPr lang="ru-RU" sz="1400" dirty="0">
                <a:latin typeface="e-Ukraine Head Thin" panose="00000200000000000000" pitchFamily="2" charset="-52"/>
              </a:rPr>
              <a:t> </a:t>
            </a:r>
            <a:r>
              <a:rPr lang="ru-RU" sz="1400" dirty="0" err="1">
                <a:latin typeface="e-Ukraine Head Thin" panose="00000200000000000000" pitchFamily="2" charset="-52"/>
              </a:rPr>
              <a:t>цілі</a:t>
            </a:r>
            <a:endParaRPr lang="ru-RU" sz="1400" dirty="0">
              <a:latin typeface="e-Ukraine Head Thin" panose="000002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20950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9" grpId="0"/>
      <p:bldP spid="12" grpId="0" animBg="1"/>
      <p:bldP spid="21" grpId="0"/>
      <p:bldP spid="13" grpId="0" animBg="1"/>
      <p:bldP spid="22" grpId="0"/>
      <p:bldP spid="15" grpId="0" animBg="1"/>
      <p:bldP spid="25" grpId="0"/>
      <p:bldP spid="16" grpId="0"/>
      <p:bldP spid="17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6C71B18-6FDE-44FC-8259-D4DFDB8D1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9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B89B9AD-E148-4577-B004-720A35E0FA6A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56000">
                <a:schemeClr val="accent1">
                  <a:alpha val="87000"/>
                </a:schemeClr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">
            <a:extLst>
              <a:ext uri="{FF2B5EF4-FFF2-40B4-BE49-F238E27FC236}">
                <a16:creationId xmlns:a16="http://schemas.microsoft.com/office/drawing/2014/main" id="{4D047229-D166-48B2-9552-9E144DF5C779}"/>
              </a:ext>
            </a:extLst>
          </p:cNvPr>
          <p:cNvSpPr txBox="1"/>
          <p:nvPr/>
        </p:nvSpPr>
        <p:spPr>
          <a:xfrm>
            <a:off x="658366" y="1133632"/>
            <a:ext cx="44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Стратегічні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цілі</a:t>
            </a:r>
            <a:r>
              <a:rPr lang="en-US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1</a:t>
            </a:r>
            <a:r>
              <a:rPr lang="ru-RU" sz="24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sp>
        <p:nvSpPr>
          <p:cNvPr id="6" name="заголовок">
            <a:extLst>
              <a:ext uri="{FF2B5EF4-FFF2-40B4-BE49-F238E27FC236}">
                <a16:creationId xmlns:a16="http://schemas.microsoft.com/office/drawing/2014/main" id="{304797E4-BE00-4052-9A9C-F1A346A84A37}"/>
              </a:ext>
            </a:extLst>
          </p:cNvPr>
          <p:cNvSpPr txBox="1"/>
          <p:nvPr/>
        </p:nvSpPr>
        <p:spPr>
          <a:xfrm>
            <a:off x="658368" y="266734"/>
            <a:ext cx="7841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Стратегія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  <a:r>
              <a:rPr lang="ru-RU" sz="4800" dirty="0" err="1">
                <a:solidFill>
                  <a:schemeClr val="bg1"/>
                </a:solidFill>
                <a:latin typeface="e-Ukraine Head Bold" panose="00000800000000000000" pitchFamily="2" charset="-52"/>
              </a:rPr>
              <a:t>розвитку</a:t>
            </a:r>
            <a:r>
              <a:rPr lang="ru-RU" sz="4800" dirty="0">
                <a:solidFill>
                  <a:schemeClr val="bg1"/>
                </a:solidFill>
                <a:latin typeface="e-Ukraine Head Bold" panose="00000800000000000000" pitchFamily="2" charset="-52"/>
              </a:rPr>
              <a:t> </a:t>
            </a:r>
          </a:p>
        </p:txBody>
      </p:sp>
      <p:pic>
        <p:nvPicPr>
          <p:cNvPr id="11" name="лого">
            <a:extLst>
              <a:ext uri="{FF2B5EF4-FFF2-40B4-BE49-F238E27FC236}">
                <a16:creationId xmlns:a16="http://schemas.microsoft.com/office/drawing/2014/main" id="{2F1B9EBB-C0CA-438D-B751-7741F3824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7405" y="365241"/>
            <a:ext cx="1688595" cy="633985"/>
          </a:xfrm>
          <a:prstGeom prst="rect">
            <a:avLst/>
          </a:prstGeom>
        </p:spPr>
      </p:pic>
      <p:sp>
        <p:nvSpPr>
          <p:cNvPr id="19" name="подзаголовок">
            <a:extLst>
              <a:ext uri="{FF2B5EF4-FFF2-40B4-BE49-F238E27FC236}">
                <a16:creationId xmlns:a16="http://schemas.microsoft.com/office/drawing/2014/main" id="{09D1FC1E-F03E-4EF5-B6A0-24954EA507F2}"/>
              </a:ext>
            </a:extLst>
          </p:cNvPr>
          <p:cNvSpPr txBox="1"/>
          <p:nvPr/>
        </p:nvSpPr>
        <p:spPr>
          <a:xfrm>
            <a:off x="695454" y="2104344"/>
            <a:ext cx="1098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Регіональний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економічний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розвиток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урахуванням</a:t>
            </a:r>
            <a:r>
              <a:rPr lang="en-US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діджиталізації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en-US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впровадження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інноваційно-інвестиційних</a:t>
            </a:r>
            <a:r>
              <a:rPr lang="ru-RU" dirty="0">
                <a:solidFill>
                  <a:schemeClr val="bg1"/>
                </a:solidFill>
                <a:latin typeface="e-Ukraine Head Thin" panose="00000200000000000000" pitchFamily="2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e-Ukraine Head Thin" panose="00000200000000000000" pitchFamily="2" charset="-52"/>
              </a:rPr>
              <a:t>процесів</a:t>
            </a:r>
            <a:endParaRPr lang="ru-RU" dirty="0">
              <a:solidFill>
                <a:schemeClr val="bg1"/>
              </a:solidFill>
              <a:latin typeface="e-Ukraine Head Thin" panose="00000200000000000000" pitchFamily="2" charset="-52"/>
            </a:endParaRPr>
          </a:p>
        </p:txBody>
      </p:sp>
      <p:sp>
        <p:nvSpPr>
          <p:cNvPr id="23" name="подзаголовок">
            <a:extLst>
              <a:ext uri="{FF2B5EF4-FFF2-40B4-BE49-F238E27FC236}">
                <a16:creationId xmlns:a16="http://schemas.microsoft.com/office/drawing/2014/main" id="{A91B230B-0A51-4BDC-869F-D6F7CBF728F4}"/>
              </a:ext>
            </a:extLst>
          </p:cNvPr>
          <p:cNvSpPr txBox="1"/>
          <p:nvPr/>
        </p:nvSpPr>
        <p:spPr>
          <a:xfrm>
            <a:off x="658366" y="3259723"/>
            <a:ext cx="251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Операційна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ціль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1.1</a:t>
            </a:r>
          </a:p>
        </p:txBody>
      </p:sp>
      <p:sp>
        <p:nvSpPr>
          <p:cNvPr id="24" name="подзаголовок">
            <a:extLst>
              <a:ext uri="{FF2B5EF4-FFF2-40B4-BE49-F238E27FC236}">
                <a16:creationId xmlns:a16="http://schemas.microsoft.com/office/drawing/2014/main" id="{7395E13C-63B2-4634-8875-1CB800784A53}"/>
              </a:ext>
            </a:extLst>
          </p:cNvPr>
          <p:cNvSpPr txBox="1"/>
          <p:nvPr/>
        </p:nvSpPr>
        <p:spPr>
          <a:xfrm>
            <a:off x="695454" y="3815754"/>
            <a:ext cx="2513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Розвиток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інноваційних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індустрій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та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діджиталізації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6" name="подзаголовок">
            <a:extLst>
              <a:ext uri="{FF2B5EF4-FFF2-40B4-BE49-F238E27FC236}">
                <a16:creationId xmlns:a16="http://schemas.microsoft.com/office/drawing/2014/main" id="{63E2CCC2-CB18-411B-9DE0-DE7A966507EB}"/>
              </a:ext>
            </a:extLst>
          </p:cNvPr>
          <p:cNvSpPr txBox="1"/>
          <p:nvPr/>
        </p:nvSpPr>
        <p:spPr>
          <a:xfrm>
            <a:off x="3430467" y="3259723"/>
            <a:ext cx="251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Операційна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ціль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1.</a:t>
            </a:r>
            <a:r>
              <a:rPr lang="en-US" sz="1600" dirty="0">
                <a:solidFill>
                  <a:schemeClr val="bg1"/>
                </a:solidFill>
                <a:latin typeface="e-Ukraine" panose="00000500000000000000" pitchFamily="2" charset="-52"/>
              </a:rPr>
              <a:t>2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7" name="подзаголовок">
            <a:extLst>
              <a:ext uri="{FF2B5EF4-FFF2-40B4-BE49-F238E27FC236}">
                <a16:creationId xmlns:a16="http://schemas.microsoft.com/office/drawing/2014/main" id="{3BB86599-3A7E-4121-8233-63CF6591A318}"/>
              </a:ext>
            </a:extLst>
          </p:cNvPr>
          <p:cNvSpPr txBox="1"/>
          <p:nvPr/>
        </p:nvSpPr>
        <p:spPr>
          <a:xfrm>
            <a:off x="3467555" y="3815754"/>
            <a:ext cx="2513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Розвиток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зрошення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,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органічного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сільськогос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-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подарського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виробництва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та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рибного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господарства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8" name="подзаголовок">
            <a:extLst>
              <a:ext uri="{FF2B5EF4-FFF2-40B4-BE49-F238E27FC236}">
                <a16:creationId xmlns:a16="http://schemas.microsoft.com/office/drawing/2014/main" id="{74047785-B003-40E0-8278-3895EBC131A1}"/>
              </a:ext>
            </a:extLst>
          </p:cNvPr>
          <p:cNvSpPr txBox="1"/>
          <p:nvPr/>
        </p:nvSpPr>
        <p:spPr>
          <a:xfrm>
            <a:off x="6202568" y="3259723"/>
            <a:ext cx="251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Операційна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ціль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1.</a:t>
            </a:r>
            <a:r>
              <a:rPr lang="en-US" sz="1600" dirty="0">
                <a:solidFill>
                  <a:schemeClr val="bg1"/>
                </a:solidFill>
                <a:latin typeface="e-Ukraine" panose="00000500000000000000" pitchFamily="2" charset="-52"/>
              </a:rPr>
              <a:t>3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  <p:sp>
        <p:nvSpPr>
          <p:cNvPr id="29" name="подзаголовок">
            <a:extLst>
              <a:ext uri="{FF2B5EF4-FFF2-40B4-BE49-F238E27FC236}">
                <a16:creationId xmlns:a16="http://schemas.microsoft.com/office/drawing/2014/main" id="{729DABF3-EA02-4E85-922D-0D956DA4F65B}"/>
              </a:ext>
            </a:extLst>
          </p:cNvPr>
          <p:cNvSpPr txBox="1"/>
          <p:nvPr/>
        </p:nvSpPr>
        <p:spPr>
          <a:xfrm>
            <a:off x="6239656" y="3815754"/>
            <a:ext cx="251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Розвиток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туристично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-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рекреаційної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індустрії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для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відпочинку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та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інтелектуально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-</a:t>
            </a:r>
          </a:p>
          <a:p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духовного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збагачення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людей</a:t>
            </a:r>
          </a:p>
        </p:txBody>
      </p:sp>
      <p:sp>
        <p:nvSpPr>
          <p:cNvPr id="30" name="подзаголовок">
            <a:extLst>
              <a:ext uri="{FF2B5EF4-FFF2-40B4-BE49-F238E27FC236}">
                <a16:creationId xmlns:a16="http://schemas.microsoft.com/office/drawing/2014/main" id="{ED0539AB-BDF5-409E-856B-716D9DAB17F4}"/>
              </a:ext>
            </a:extLst>
          </p:cNvPr>
          <p:cNvSpPr txBox="1"/>
          <p:nvPr/>
        </p:nvSpPr>
        <p:spPr>
          <a:xfrm>
            <a:off x="8974668" y="3259723"/>
            <a:ext cx="2513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Операційна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ціль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1.</a:t>
            </a:r>
            <a:r>
              <a:rPr lang="en-US" sz="1600" dirty="0">
                <a:solidFill>
                  <a:schemeClr val="bg1"/>
                </a:solidFill>
                <a:latin typeface="e-Ukraine" panose="00000500000000000000" pitchFamily="2" charset="-52"/>
              </a:rPr>
              <a:t>4</a:t>
            </a:r>
          </a:p>
        </p:txBody>
      </p:sp>
      <p:sp>
        <p:nvSpPr>
          <p:cNvPr id="31" name="подзаголовок">
            <a:extLst>
              <a:ext uri="{FF2B5EF4-FFF2-40B4-BE49-F238E27FC236}">
                <a16:creationId xmlns:a16="http://schemas.microsoft.com/office/drawing/2014/main" id="{34F30462-765A-47D5-8256-B9CAE7414219}"/>
              </a:ext>
            </a:extLst>
          </p:cNvPr>
          <p:cNvSpPr txBox="1"/>
          <p:nvPr/>
        </p:nvSpPr>
        <p:spPr>
          <a:xfrm>
            <a:off x="9011756" y="3815754"/>
            <a:ext cx="2513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Розвиток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транспортної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інфраструктури</a:t>
            </a:r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latin typeface="e-Ukraine" panose="00000500000000000000" pitchFamily="2" charset="-52"/>
              </a:rPr>
              <a:t>та </a:t>
            </a:r>
            <a:r>
              <a:rPr lang="ru-RU" sz="1600" dirty="0" err="1">
                <a:solidFill>
                  <a:schemeClr val="bg1"/>
                </a:solidFill>
                <a:latin typeface="e-Ukraine" panose="00000500000000000000" pitchFamily="2" charset="-52"/>
              </a:rPr>
              <a:t>сполучення</a:t>
            </a:r>
            <a:endParaRPr lang="ru-RU" sz="1600" dirty="0">
              <a:solidFill>
                <a:schemeClr val="bg1"/>
              </a:solidFill>
              <a:latin typeface="e-Ukraine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8317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Microsoft Office PowerPoint</Application>
  <PresentationFormat>Широкоэкранный</PresentationFormat>
  <Paragraphs>264</Paragraphs>
  <Slides>22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e-Ukraine</vt:lpstr>
      <vt:lpstr>e-Ukraine Bold</vt:lpstr>
      <vt:lpstr>e-Ukraine Head Bold</vt:lpstr>
      <vt:lpstr>e-Ukraine Head Thin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Admin2</dc:creator>
  <cp:lastModifiedBy>Admin2</cp:lastModifiedBy>
  <cp:revision>1</cp:revision>
  <dcterms:created xsi:type="dcterms:W3CDTF">2020-02-10T13:18:17Z</dcterms:created>
  <dcterms:modified xsi:type="dcterms:W3CDTF">2020-02-10T13:19:11Z</dcterms:modified>
</cp:coreProperties>
</file>