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58" r:id="rId19"/>
    <p:sldId id="278" r:id="rId20"/>
    <p:sldId id="259" r:id="rId21"/>
    <p:sldId id="260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04" r:id="rId30"/>
    <p:sldId id="305" r:id="rId31"/>
    <p:sldId id="306" r:id="rId32"/>
    <p:sldId id="286" r:id="rId33"/>
    <p:sldId id="287" r:id="rId34"/>
    <p:sldId id="288" r:id="rId35"/>
    <p:sldId id="301" r:id="rId36"/>
    <p:sldId id="302" r:id="rId37"/>
    <p:sldId id="289" r:id="rId38"/>
    <p:sldId id="303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5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51F1C-6499-4F54-91A9-AED6CB07300E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575DC-2CFE-4259-B50B-93B591BE9E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4665E-61CA-485E-B3AB-621351DFF8EA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357166"/>
            <a:ext cx="7772400" cy="3286148"/>
          </a:xfrm>
          <a:effectLst>
            <a:innerShdw blurRad="330200" dist="50800" dir="11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latin typeface="Candara" pitchFamily="34" charset="0"/>
              </a:rPr>
              <a:t/>
            </a:r>
            <a:br>
              <a:rPr lang="uk-UA" sz="5400" b="1" dirty="0" smtClean="0">
                <a:latin typeface="Candara" pitchFamily="34" charset="0"/>
              </a:rPr>
            </a:br>
            <a:r>
              <a:rPr lang="uk-UA" sz="4000" b="1" u="sng" dirty="0" smtClean="0">
                <a:latin typeface="Candara" pitchFamily="34" charset="0"/>
              </a:rPr>
              <a:t>СУЧАСНА МІСЦЕВА ГАЗЕТА – </a:t>
            </a:r>
            <a:br>
              <a:rPr lang="uk-UA" sz="4000" b="1" u="sng" dirty="0" smtClean="0">
                <a:latin typeface="Candara" pitchFamily="34" charset="0"/>
              </a:rPr>
            </a:br>
            <a:r>
              <a:rPr lang="uk-UA" sz="3600" u="sng" dirty="0" smtClean="0">
                <a:latin typeface="Candara" pitchFamily="34" charset="0"/>
              </a:rPr>
              <a:t/>
            </a:r>
            <a:br>
              <a:rPr lang="uk-UA" sz="3600" u="sng" dirty="0" smtClean="0">
                <a:latin typeface="Candara" pitchFamily="34" charset="0"/>
              </a:rPr>
            </a:br>
            <a:r>
              <a:rPr lang="uk-UA" sz="3600" dirty="0" smtClean="0">
                <a:latin typeface="Candara" pitchFamily="34" charset="0"/>
              </a:rPr>
              <a:t>ЯКОЮ ЇЙ БУТИ, </a:t>
            </a:r>
            <a:br>
              <a:rPr lang="uk-UA" sz="3600" dirty="0" smtClean="0">
                <a:latin typeface="Candara" pitchFamily="34" charset="0"/>
              </a:rPr>
            </a:br>
            <a:r>
              <a:rPr lang="uk-UA" sz="3600" dirty="0" smtClean="0">
                <a:latin typeface="Candara" pitchFamily="34" charset="0"/>
              </a:rPr>
              <a:t>або </a:t>
            </a:r>
            <a:br>
              <a:rPr lang="uk-UA" sz="3600" dirty="0" smtClean="0">
                <a:latin typeface="Candara" pitchFamily="34" charset="0"/>
              </a:rPr>
            </a:br>
            <a:r>
              <a:rPr lang="uk-UA" sz="3600" dirty="0" smtClean="0">
                <a:latin typeface="Candara" pitchFamily="34" charset="0"/>
              </a:rPr>
              <a:t>ЯК ЗРОБИТИ ГАЗЕТУ ПОТРІБНОЮ ЛЮДЯМ?</a:t>
            </a:r>
            <a:endParaRPr lang="ru-RU" sz="3600" dirty="0">
              <a:latin typeface="Candara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00636"/>
            <a:ext cx="6400800" cy="1355540"/>
          </a:xfrm>
        </p:spPr>
        <p:txBody>
          <a:bodyPr>
            <a:normAutofit/>
          </a:bodyPr>
          <a:lstStyle/>
          <a:p>
            <a:endParaRPr lang="uk-UA" b="1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uk-UA" sz="3600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  Тренер:   Валерій Горобець</a:t>
            </a:r>
            <a:endParaRPr lang="ru-RU" sz="36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atin typeface="Candara" pitchFamily="34" charset="0"/>
              </a:rPr>
              <a:t>Що потрібно нашому читачеві?</a:t>
            </a:r>
            <a:endParaRPr lang="ru-RU" sz="44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Candara" pitchFamily="34" charset="0"/>
              </a:rPr>
              <a:t>Актуальна,  достовірна  і  цікава  інформація</a:t>
            </a:r>
          </a:p>
          <a:p>
            <a:pPr algn="ctr"/>
            <a:r>
              <a:rPr lang="uk-UA" b="1" dirty="0" smtClean="0">
                <a:latin typeface="Candara" pitchFamily="34" charset="0"/>
              </a:rPr>
              <a:t>Корисна  (прикладна)  інформація</a:t>
            </a:r>
          </a:p>
          <a:p>
            <a:pPr algn="ctr"/>
            <a:r>
              <a:rPr lang="uk-UA" dirty="0" smtClean="0">
                <a:latin typeface="Candara" pitchFamily="34" charset="0"/>
              </a:rPr>
              <a:t>Дослідження  найбільш  болючих  місцевих проблем</a:t>
            </a:r>
          </a:p>
          <a:p>
            <a:pPr algn="ctr"/>
            <a:r>
              <a:rPr lang="uk-UA" b="1" dirty="0" smtClean="0">
                <a:latin typeface="Candara" pitchFamily="34" charset="0"/>
              </a:rPr>
              <a:t>Інформація  про  діяльність  місцевої  влади, комунальних  служб</a:t>
            </a:r>
          </a:p>
          <a:p>
            <a:pPr algn="ctr"/>
            <a:r>
              <a:rPr lang="uk-UA" dirty="0" smtClean="0">
                <a:latin typeface="Candara" pitchFamily="34" charset="0"/>
              </a:rPr>
              <a:t>Програма т/б</a:t>
            </a:r>
          </a:p>
          <a:p>
            <a:pPr algn="ctr"/>
            <a:r>
              <a:rPr lang="uk-UA" b="1" dirty="0" smtClean="0">
                <a:latin typeface="Candara" pitchFamily="34" charset="0"/>
              </a:rPr>
              <a:t>Реклама,  привітання,  співчуття</a:t>
            </a:r>
          </a:p>
          <a:p>
            <a:pPr algn="ctr"/>
            <a:r>
              <a:rPr lang="uk-UA" dirty="0" smtClean="0">
                <a:latin typeface="Candara" pitchFamily="34" charset="0"/>
              </a:rPr>
              <a:t>Поради,  консультації</a:t>
            </a:r>
          </a:p>
          <a:p>
            <a:pPr algn="ctr"/>
            <a:r>
              <a:rPr lang="uk-UA" b="1" dirty="0" smtClean="0">
                <a:latin typeface="Candara" pitchFamily="34" charset="0"/>
              </a:rPr>
              <a:t>Щось  цікавеньке  почитати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Candara" pitchFamily="34" charset="0"/>
              </a:rPr>
              <a:t>Розуміння потреб аудиторії</a:t>
            </a:r>
            <a:br>
              <a:rPr lang="uk-UA" sz="4400" b="1" dirty="0" smtClean="0">
                <a:latin typeface="Candara" pitchFamily="34" charset="0"/>
              </a:rPr>
            </a:br>
            <a:endParaRPr lang="ru-RU" sz="44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веде  до  постійного  корегування 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змісту  видання</a:t>
            </a:r>
          </a:p>
          <a:p>
            <a:pPr algn="ctr">
              <a:buNone/>
            </a:pPr>
            <a:endParaRPr lang="uk-UA" sz="3200" dirty="0" smtClean="0">
              <a:latin typeface="Candara" pitchFamily="34" charset="0"/>
            </a:endParaRPr>
          </a:p>
          <a:p>
            <a:pPr algn="ctr">
              <a:buNone/>
            </a:pPr>
            <a:endParaRPr lang="uk-UA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Причому  чим  краще  ми  розуміємо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потреби  людей,  тим  точніше,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на  рівні  </a:t>
            </a:r>
            <a:r>
              <a:rPr lang="uk-UA" sz="3200" dirty="0" err="1" smtClean="0">
                <a:latin typeface="Candara" pitchFamily="34" charset="0"/>
              </a:rPr>
              <a:t>“капілярів”</a:t>
            </a:r>
            <a:r>
              <a:rPr lang="uk-UA" sz="3200" dirty="0" smtClean="0">
                <a:latin typeface="Candara" pitchFamily="34" charset="0"/>
              </a:rPr>
              <a:t>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корегуємо  зміст…</a:t>
            </a:r>
            <a:endParaRPr lang="ru-RU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atin typeface="Candara" pitchFamily="34" charset="0"/>
              </a:rPr>
              <a:t>Що цікавить людей найбільше?</a:t>
            </a:r>
            <a:endParaRPr lang="ru-RU" sz="44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Як  вижити  </a:t>
            </a:r>
            <a:r>
              <a:rPr lang="uk-UA" dirty="0" smtClean="0">
                <a:latin typeface="Candara" pitchFamily="34" charset="0"/>
              </a:rPr>
              <a:t>посеред  постійного  </a:t>
            </a:r>
            <a:r>
              <a:rPr lang="uk-UA" dirty="0" err="1" smtClean="0">
                <a:latin typeface="Candara" pitchFamily="34" charset="0"/>
              </a:rPr>
              <a:t>“покращання”</a:t>
            </a:r>
            <a:r>
              <a:rPr lang="uk-UA" dirty="0" smtClean="0">
                <a:latin typeface="Candara" pitchFamily="34" charset="0"/>
              </a:rPr>
              <a:t> рівня  життя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b="1" dirty="0" smtClean="0">
                <a:latin typeface="Candara" pitchFamily="34" charset="0"/>
              </a:rPr>
              <a:t>Пенсійна  тематика </a:t>
            </a:r>
            <a:r>
              <a:rPr lang="uk-UA" dirty="0" smtClean="0">
                <a:latin typeface="Candara" pitchFamily="34" charset="0"/>
              </a:rPr>
              <a:t>(як  змінюватимуться  головні показники:  розмір пенсій,  пенсійний вік,  стаж)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Коли  і  як  буде  </a:t>
            </a:r>
            <a:r>
              <a:rPr lang="uk-UA" b="1" dirty="0" smtClean="0">
                <a:latin typeface="Candara" pitchFamily="34" charset="0"/>
              </a:rPr>
              <a:t>наведено  лад  </a:t>
            </a:r>
            <a:r>
              <a:rPr lang="uk-UA" dirty="0" smtClean="0">
                <a:latin typeface="Candara" pitchFamily="34" charset="0"/>
              </a:rPr>
              <a:t>на  вулиці,  де  живе конкретна  людина  (стан  вуличного  покриття, каналізації,  водопостачання,  санітарний стан)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Все,  що стосується  </a:t>
            </a:r>
            <a:r>
              <a:rPr lang="uk-UA" b="1" dirty="0" smtClean="0">
                <a:latin typeface="Candara" pitchFamily="34" charset="0"/>
              </a:rPr>
              <a:t>безпеки </a:t>
            </a:r>
            <a:r>
              <a:rPr lang="uk-UA" dirty="0" smtClean="0">
                <a:latin typeface="Candara" pitchFamily="34" charset="0"/>
              </a:rPr>
              <a:t> і якості життя,  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медицини,  освіти</a:t>
            </a: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latin typeface="Candara" pitchFamily="34" charset="0"/>
              </a:rPr>
              <a:t>Регіональні особливості</a:t>
            </a:r>
            <a:endParaRPr lang="ru-RU" sz="60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uk-UA" dirty="0" smtClean="0">
                <a:latin typeface="Candara" pitchFamily="34" charset="0"/>
              </a:rPr>
              <a:t>Когось  більше  цікавить  природний  газ,  а когось – скраплений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Топ-тема   для   </a:t>
            </a:r>
            <a:r>
              <a:rPr lang="uk-UA" dirty="0" err="1" smtClean="0">
                <a:latin typeface="Candara" pitchFamily="34" charset="0"/>
              </a:rPr>
              <a:t>негазифікованих</a:t>
            </a:r>
            <a:r>
              <a:rPr lang="uk-UA" dirty="0" smtClean="0">
                <a:latin typeface="Candara" pitchFamily="34" charset="0"/>
              </a:rPr>
              <a:t>  районів – вугілля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Для  півдня  країни – водопостачання  і  якість  води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</a:t>
            </a:r>
          </a:p>
          <a:p>
            <a:pPr algn="ctr">
              <a:buNone/>
            </a:pPr>
            <a:r>
              <a:rPr lang="uk-UA" sz="3200" b="1" dirty="0" smtClean="0">
                <a:latin typeface="Candara" pitchFamily="34" charset="0"/>
              </a:rPr>
              <a:t>Всі ці особливості потрібно максимально враховувати !</a:t>
            </a:r>
            <a:endParaRPr lang="ru-RU" sz="32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Candara" pitchFamily="34" charset="0"/>
              </a:rPr>
              <a:t>Що</a:t>
            </a:r>
            <a:r>
              <a:rPr lang="uk-UA" sz="4400" dirty="0" smtClean="0">
                <a:latin typeface="Candara" pitchFamily="34" charset="0"/>
              </a:rPr>
              <a:t> ми робимо і </a:t>
            </a:r>
            <a:r>
              <a:rPr lang="uk-UA" sz="4400" b="1" dirty="0" smtClean="0">
                <a:latin typeface="Candara" pitchFamily="34" charset="0"/>
              </a:rPr>
              <a:t>для кого </a:t>
            </a:r>
            <a:r>
              <a:rPr lang="uk-UA" sz="4400" dirty="0" smtClean="0">
                <a:latin typeface="Candara" pitchFamily="34" charset="0"/>
              </a:rPr>
              <a:t/>
            </a:r>
            <a:br>
              <a:rPr lang="uk-UA" sz="4400" dirty="0" smtClean="0">
                <a:latin typeface="Candara" pitchFamily="34" charset="0"/>
              </a:rPr>
            </a:br>
            <a:r>
              <a:rPr lang="uk-UA" sz="4400" dirty="0" smtClean="0">
                <a:latin typeface="Candara" pitchFamily="34" charset="0"/>
              </a:rPr>
              <a:t>ми знаємо</a:t>
            </a:r>
            <a:endParaRPr lang="ru-RU" sz="4400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Переходимо  до  того,  </a:t>
            </a:r>
            <a:r>
              <a:rPr lang="uk-UA" sz="4000" b="1" dirty="0" smtClean="0">
                <a:latin typeface="Candara" pitchFamily="34" charset="0"/>
              </a:rPr>
              <a:t>як</a:t>
            </a:r>
            <a:r>
              <a:rPr lang="uk-UA" sz="3200" dirty="0" smtClean="0">
                <a:latin typeface="Candara" pitchFamily="34" charset="0"/>
              </a:rPr>
              <a:t>  це 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краще  робити</a:t>
            </a:r>
          </a:p>
          <a:p>
            <a:pPr algn="ctr"/>
            <a:endParaRPr lang="uk-UA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3200" b="1" dirty="0" smtClean="0">
                <a:latin typeface="Candara" pitchFamily="34" charset="0"/>
              </a:rPr>
              <a:t>Тут  потрібні  не  тільки  знання,  навички  і досвід,  але  й  інструменти</a:t>
            </a:r>
          </a:p>
          <a:p>
            <a:pPr algn="ctr">
              <a:buNone/>
            </a:pPr>
            <a:endParaRPr lang="uk-UA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</a:rPr>
              <a:t>Я  їх  вам  дарую</a:t>
            </a:r>
            <a:endParaRPr lang="ru-RU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Оптимальний обсяг місцевої газети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endParaRPr lang="uk-UA" sz="32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 16-20  сторінок, 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а  якщо  населення  більше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70  тисяч – до  24-28  сторінок  за  рахунок    </a:t>
            </a: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  збільшення  площ  під  рекламу</a:t>
            </a:r>
            <a:endParaRPr lang="ru-RU" sz="32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2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32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latin typeface="Candara" pitchFamily="34" charset="0"/>
              </a:rPr>
              <a:t>Структура газетного номера</a:t>
            </a:r>
            <a:endParaRPr lang="ru-RU" sz="48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4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повинна  бути сталою  з  урахуванням  планової періодичності  рубрик  і тематичних  сторінок</a:t>
            </a:r>
            <a:endParaRPr lang="ru-RU" sz="4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latin typeface="Candara" pitchFamily="34" charset="0"/>
              </a:rPr>
              <a:t>Структура газетного номера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u="sng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(для  газети  на  16-20  сторінок)</a:t>
            </a:r>
          </a:p>
          <a:p>
            <a:pPr algn="ctr">
              <a:buNone/>
            </a:pPr>
            <a:endParaRPr lang="uk-UA" b="1" u="sng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FontTx/>
              <a:buChar char="-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на  початку  номера – </a:t>
            </a:r>
            <a:r>
              <a:rPr lang="uk-UA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новинний</a:t>
            </a: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блок </a:t>
            </a: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(2-3  сторінки); 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- далі – аналітичний  блок  (2-3  сторінки); 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- далі – програма  телебачення  вкладишем </a:t>
            </a: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всередині  номера  (4-7  сторінок);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- далі – реклама,  оголошення,  привітання,  співчуття (3-4  сторінки), 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- наприкінці  номера - «чтиво»  (2-3  сторінки).</a:t>
            </a:r>
          </a:p>
          <a:p>
            <a:pPr lvl="0" algn="ctr">
              <a:buNone/>
            </a:pPr>
            <a:endParaRPr lang="uk-UA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None/>
            </a:pPr>
            <a:r>
              <a:rPr lang="uk-UA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Обсяг  інформаційних,  журналістських  матеріалів </a:t>
            </a:r>
          </a:p>
          <a:p>
            <a:pPr lvl="0" algn="ctr">
              <a:buNone/>
            </a:pPr>
            <a:r>
              <a:rPr lang="uk-UA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в  одному  номері - 8-9 ст.</a:t>
            </a:r>
          </a:p>
          <a:p>
            <a:pPr lvl="0" algn="ctr">
              <a:buNone/>
            </a:pPr>
            <a:r>
              <a:rPr lang="uk-UA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b="1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uk-UA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uk-UA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uk-UA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uk-UA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57232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 smtClean="0">
                <a:latin typeface="Candara" pitchFamily="34" charset="0"/>
              </a:rPr>
              <a:t>Структура номера, «Трудова слава», 16 ст.</a:t>
            </a:r>
            <a:r>
              <a:rPr lang="ru-RU" sz="2600" b="1" dirty="0" smtClean="0">
                <a:latin typeface="Candara" pitchFamily="34" charset="0"/>
              </a:rPr>
              <a:t/>
            </a:r>
            <a:br>
              <a:rPr lang="ru-RU" sz="2600" b="1" dirty="0" smtClean="0">
                <a:latin typeface="Candara" pitchFamily="34" charset="0"/>
              </a:rPr>
            </a:br>
            <a:endParaRPr lang="ru-RU" sz="2600" b="1" dirty="0">
              <a:latin typeface="Candar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500174"/>
          <a:ext cx="8072494" cy="4939441"/>
        </p:xfrm>
        <a:graphic>
          <a:graphicData uri="http://schemas.openxmlformats.org/drawingml/2006/table">
            <a:tbl>
              <a:tblPr/>
              <a:tblGrid>
                <a:gridCol w="983377"/>
                <a:gridCol w="1001859"/>
                <a:gridCol w="1001859"/>
                <a:gridCol w="1001859"/>
                <a:gridCol w="1078507"/>
                <a:gridCol w="1001859"/>
                <a:gridCol w="1001859"/>
                <a:gridCol w="1001315"/>
              </a:tblGrid>
              <a:tr h="2562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1_________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«Шапка»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Погода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Анонс теми номера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Анонси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Реклама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2_________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НЗП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щономера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,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по черзі)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ndara" pitchFamily="34" charset="0"/>
                          <a:ea typeface="Calibri"/>
                        </a:rPr>
                        <a:t>Вітання</a:t>
                      </a: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 проф.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держ</a:t>
                      </a: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ndara" pitchFamily="34" charset="0"/>
                          <a:ea typeface="Calibri"/>
                        </a:rPr>
                        <a:t>свята</a:t>
                      </a: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Новини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Опитув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(1 р.на м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. </a:t>
                      </a: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– всі по черзі</a:t>
                      </a:r>
                      <a:r>
                        <a:rPr lang="ru-RU" sz="1200" dirty="0" smtClean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3__________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Новини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Фото</a:t>
                      </a: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факт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щономера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,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по черзі</a:t>
                      </a: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щономера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Горобець</a:t>
                      </a: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)</a:t>
                      </a: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4</a:t>
                      </a:r>
                      <a:r>
                        <a:rPr lang="uk-UA" sz="1200" b="1" u="sng" dirty="0" smtClean="0">
                          <a:latin typeface="Candara" pitchFamily="34" charset="0"/>
                          <a:ea typeface="Calibri"/>
                        </a:rPr>
                        <a:t>__________</a:t>
                      </a: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ТЕМА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НОМЕРА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щономера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,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по черзі)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Можлива 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підвестка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5____________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ВЛАДА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ІНФОРМУЄ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щономера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,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Олійник, Григор’єва)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ndara" pitchFamily="34" charset="0"/>
                          <a:ea typeface="Calibri"/>
                        </a:rPr>
                        <a:t>Підверстка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6</a:t>
                      </a:r>
                      <a:r>
                        <a:rPr lang="uk-UA" sz="1200" b="1" u="sng" dirty="0" smtClean="0">
                          <a:latin typeface="Candara" pitchFamily="34" charset="0"/>
                          <a:ea typeface="Calibri"/>
                        </a:rPr>
                        <a:t>__________</a:t>
                      </a: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ЛЮДИНА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щономера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,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по черзі)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---------------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Що зробили комунальники?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(2 рази на місяць, 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Підверстка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7___________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Т-Б</a:t>
                      </a: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понеділок,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вівторок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8</a:t>
                      </a:r>
                      <a:r>
                        <a:rPr lang="uk-UA" sz="1200" b="1" u="sng" dirty="0" smtClean="0">
                          <a:latin typeface="Candara" pitchFamily="34" charset="0"/>
                          <a:ea typeface="Calibri"/>
                        </a:rPr>
                        <a:t>__________</a:t>
                      </a: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Т-Б: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середа,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четвер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9</a:t>
                      </a:r>
                      <a:r>
                        <a:rPr lang="uk-UA" sz="1200" b="1" u="sng" dirty="0" smtClean="0">
                          <a:latin typeface="Candara" pitchFamily="34" charset="0"/>
                          <a:ea typeface="Calibri"/>
                        </a:rPr>
                        <a:t>__________</a:t>
                      </a: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Т-Б: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latin typeface="Candara" pitchFamily="34" charset="0"/>
                          <a:ea typeface="Calibri"/>
                        </a:rPr>
                        <a:t>пʼятниця</a:t>
                      </a: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,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субота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10__________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Т-Б</a:t>
                      </a: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неділя.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«Сіра зона»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11__________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Вітання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реклама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Підверстка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12__________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Candara" pitchFamily="34" charset="0"/>
                          <a:ea typeface="Calibri"/>
                        </a:rPr>
                        <a:t>РЕ-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КЛА-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Candara" pitchFamily="34" charset="0"/>
                          <a:ea typeface="Calibri"/>
                        </a:rPr>
                        <a:t>1</a:t>
                      </a: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3__________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Candara" pitchFamily="34" charset="0"/>
                          <a:ea typeface="Calibri"/>
                        </a:rPr>
                        <a:t>РЕ-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КЛА-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------------------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«Сіра зона»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Candara" pitchFamily="34" charset="0"/>
                          <a:ea typeface="Calibri"/>
                        </a:rPr>
                        <a:t>1</a:t>
                      </a: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4__________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П</a:t>
                      </a: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оминання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,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с</a:t>
                      </a: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півчуття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-------------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Реклама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15__________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Різне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інформ-кур’єр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___________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ГРАФІК </a:t>
                      </a:r>
                      <a:r>
                        <a:rPr lang="uk-UA" sz="1200" b="1" dirty="0" err="1">
                          <a:latin typeface="Candara" pitchFamily="34" charset="0"/>
                          <a:ea typeface="Calibri"/>
                        </a:rPr>
                        <a:t>РЕЗ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(1 </a:t>
                      </a:r>
                      <a:r>
                        <a:rPr lang="uk-UA" sz="1200" dirty="0" err="1">
                          <a:latin typeface="Candara" pitchFamily="34" charset="0"/>
                          <a:ea typeface="Calibri"/>
                        </a:rPr>
                        <a:t>р.на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 міс.)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16__________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Споживач 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(через номер, </a:t>
                      </a:r>
                      <a:r>
                        <a:rPr lang="uk-UA" sz="1200" u="sng" dirty="0" err="1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r>
                        <a:rPr lang="uk-UA" sz="1200" u="sng" dirty="0">
                          <a:latin typeface="Candara" pitchFamily="34" charset="0"/>
                          <a:ea typeface="Calibri"/>
                        </a:rPr>
                        <a:t>)_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Здоров’я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(через номер, </a:t>
                      </a:r>
                      <a:r>
                        <a:rPr lang="uk-UA" sz="1200" u="sng" dirty="0">
                          <a:latin typeface="Candara" pitchFamily="34" charset="0"/>
                          <a:ea typeface="Calibri"/>
                        </a:rPr>
                        <a:t>по черзі)__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Ціни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uk-UA" sz="1200" u="sng" dirty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uk-UA" sz="1200" u="sng" dirty="0" err="1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r>
                        <a:rPr lang="uk-UA" sz="1200" u="sng" dirty="0">
                          <a:latin typeface="Candara" pitchFamily="34" charset="0"/>
                          <a:ea typeface="Calibri"/>
                        </a:rPr>
                        <a:t>)_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200" b="1" u="sng" dirty="0">
                          <a:latin typeface="Candara" pitchFamily="34" charset="0"/>
                          <a:ea typeface="Calibri"/>
                        </a:rPr>
                        <a:t>, кримінал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(Григор’єва)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sz="3200" b="1" u="sng" dirty="0" smtClean="0">
                <a:latin typeface="Candara" pitchFamily="34" charset="0"/>
              </a:rPr>
              <a:t>Структура номера, «Трудова слава», 24 ст.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693933"/>
          <a:ext cx="8429688" cy="4664025"/>
        </p:xfrm>
        <a:graphic>
          <a:graphicData uri="http://schemas.openxmlformats.org/drawingml/2006/table">
            <a:tbl>
              <a:tblPr/>
              <a:tblGrid>
                <a:gridCol w="813004"/>
                <a:gridCol w="813004"/>
                <a:gridCol w="812455"/>
                <a:gridCol w="809700"/>
                <a:gridCol w="871389"/>
                <a:gridCol w="933633"/>
                <a:gridCol w="895077"/>
                <a:gridCol w="813555"/>
                <a:gridCol w="812455"/>
                <a:gridCol w="855416"/>
              </a:tblGrid>
              <a:tr h="2376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Candara" pitchFamily="34" charset="0"/>
                          <a:ea typeface="Calibri"/>
                        </a:rPr>
                        <a:t>«Шапка»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Candara" pitchFamily="34" charset="0"/>
                          <a:ea typeface="Calibri"/>
                        </a:rPr>
                        <a:t>Погода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Анонс 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теми </a:t>
                      </a:r>
                      <a:r>
                        <a:rPr lang="ru-RU" sz="1200" b="1" u="sng" dirty="0">
                          <a:latin typeface="Candara" pitchFamily="34" charset="0"/>
                          <a:ea typeface="Calibri"/>
                        </a:rPr>
                        <a:t>номера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Candara" pitchFamily="34" charset="0"/>
                          <a:ea typeface="Calibri"/>
                        </a:rPr>
                        <a:t>Анонси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Реклама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2_______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НЗП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Candara" pitchFamily="34" charset="0"/>
                          <a:ea typeface="Calibri"/>
                        </a:rPr>
                        <a:t>Вітання</a:t>
                      </a:r>
                      <a:r>
                        <a:rPr lang="ru-RU" sz="120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latin typeface="Candara" pitchFamily="34" charset="0"/>
                          <a:ea typeface="Calibri"/>
                        </a:rPr>
                        <a:t>проф.св.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 err="1">
                          <a:latin typeface="Candara" pitchFamily="34" charset="0"/>
                          <a:ea typeface="Calibri"/>
                        </a:rPr>
                        <a:t>Новини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Коротко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3_______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Новини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Фото</a:t>
                      </a:r>
                      <a:r>
                        <a:rPr lang="ru-RU" sz="120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факт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4______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ТЕМА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НОМЕРА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5________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ВЛАДА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ІНФОРМУЄ   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6_________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ЛЮДИНА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___________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підверстка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7________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ЯК </a:t>
                      </a: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СПРАВИ?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(по черзі)</a:t>
                      </a:r>
                      <a:endParaRPr lang="ru-RU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Є </a:t>
                      </a: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ТАКА СЛУЖБА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(по черзі)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8_______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Candara" pitchFamily="34" charset="0"/>
                          <a:ea typeface="Calibri"/>
                        </a:rPr>
                        <a:t>АНАЛІТИКА-</a:t>
                      </a: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КРАЇНА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________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РЕФОРМИ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  </a:t>
                      </a: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Горобець</a:t>
                      </a: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9_______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ІНФОРМА-ЦІЙНИЙ </a:t>
                      </a: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КУР’ЄР</a:t>
                      </a:r>
                      <a:endParaRPr lang="ru-RU" sz="1200" b="1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10_______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КОНСУЛЬТ-ПУНКТ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Роз’яснен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., </a:t>
                      </a: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пит.-відп</a:t>
                      </a: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(куратор – Григор’єва)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ndara" pitchFamily="34" charset="0"/>
                          <a:ea typeface="Calibri"/>
                        </a:rPr>
                        <a:t>15______</a:t>
                      </a:r>
                      <a:endParaRPr lang="ru-RU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ВІТАННЯ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16_____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РЕКЛАМА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17______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РЕКЛАМА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18_____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ПОМИНАН-НЯ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, СПІВЧУТТЯ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19______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ТЕХНІЧНА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20_______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  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ІСТОРІЯ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(Горобець)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21_______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КАЛЕЙДО-СКОП </a:t>
                      </a: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ПОРАД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+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КРОСВОРД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Candara" pitchFamily="34" charset="0"/>
                          <a:ea typeface="Calibri"/>
                        </a:rPr>
                        <a:t>Григор’єва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22______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НА </a:t>
                      </a: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ДОБРИЙ ВЕЧІР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(Олійник)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23_____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МІСЯЦЬ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(Аня)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24______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Candara" pitchFamily="34" charset="0"/>
                          <a:ea typeface="Calibri"/>
                        </a:rPr>
                        <a:t>Споживач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Здоров’я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ndara" pitchFamily="34" charset="0"/>
                          <a:ea typeface="Calibri"/>
                        </a:rPr>
                        <a:t>Ціни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ndara" pitchFamily="34" charset="0"/>
                          <a:ea typeface="Calibri"/>
                        </a:rPr>
                        <a:t>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200" b="1" dirty="0">
                          <a:latin typeface="Candara" pitchFamily="34" charset="0"/>
                          <a:ea typeface="Calibri"/>
                        </a:rPr>
                        <a:t>, кримінал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ndara" pitchFamily="34" charset="0"/>
                          <a:ea typeface="Calibri"/>
                        </a:rPr>
                        <a:t> </a:t>
                      </a:r>
                      <a:endParaRPr lang="ru-RU" sz="1200" dirty="0">
                        <a:latin typeface="Candara" pitchFamily="34" charset="0"/>
                        <a:ea typeface="Calibri"/>
                      </a:endParaRPr>
                    </a:p>
                  </a:txBody>
                  <a:tcPr marL="33607" marR="33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atin typeface="Candara" pitchFamily="34" charset="0"/>
              </a:rPr>
              <a:t>Формулювання місії видання</a:t>
            </a:r>
            <a:endParaRPr lang="ru-RU" sz="48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3600" u="sng" dirty="0" smtClean="0">
                <a:latin typeface="Candara" pitchFamily="34" charset="0"/>
                <a:cs typeface="Calibri" pitchFamily="34" charset="0"/>
              </a:rPr>
              <a:t>Тетяна РЄПКОВА: </a:t>
            </a:r>
            <a:endParaRPr lang="ru-RU" sz="3600" dirty="0" smtClean="0">
              <a:latin typeface="Candar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uk-UA" sz="3600" dirty="0" smtClean="0">
                <a:latin typeface="Candara" pitchFamily="34" charset="0"/>
                <a:cs typeface="Calibri" pitchFamily="34" charset="0"/>
              </a:rPr>
              <a:t>формулювання місії видання одним реченням відповідає на 2 питання: </a:t>
            </a:r>
            <a:endParaRPr lang="ru-RU" sz="3600" dirty="0" smtClean="0">
              <a:latin typeface="Candar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Candara" pitchFamily="34" charset="0"/>
                <a:cs typeface="Calibri" pitchFamily="34" charset="0"/>
              </a:rPr>
              <a:t> </a:t>
            </a:r>
            <a:endParaRPr lang="ru-RU" sz="4000" dirty="0" smtClean="0">
              <a:latin typeface="Candar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uk-UA" sz="4400" b="1" dirty="0" smtClean="0">
                <a:latin typeface="Candara" pitchFamily="34" charset="0"/>
                <a:cs typeface="Calibri" pitchFamily="34" charset="0"/>
              </a:rPr>
              <a:t>1</a:t>
            </a:r>
            <a:r>
              <a:rPr lang="uk-UA" sz="4000" b="1" dirty="0" smtClean="0">
                <a:latin typeface="Candara" pitchFamily="34" charset="0"/>
                <a:cs typeface="Calibri" pitchFamily="34" charset="0"/>
              </a:rPr>
              <a:t>. Що ми робимо? </a:t>
            </a:r>
            <a:endParaRPr lang="ru-RU" sz="4000" b="1" dirty="0" smtClean="0">
              <a:latin typeface="Candar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uk-UA" sz="4400" b="1" dirty="0" smtClean="0">
                <a:latin typeface="Candara" pitchFamily="34" charset="0"/>
                <a:cs typeface="Calibri" pitchFamily="34" charset="0"/>
              </a:rPr>
              <a:t>2</a:t>
            </a:r>
            <a:r>
              <a:rPr lang="uk-UA" sz="4000" b="1" dirty="0" smtClean="0">
                <a:latin typeface="Candara" pitchFamily="34" charset="0"/>
                <a:cs typeface="Calibri" pitchFamily="34" charset="0"/>
              </a:rPr>
              <a:t>. Для кого ми це робимо?</a:t>
            </a:r>
            <a:endParaRPr lang="ru-RU" sz="4000" b="1" dirty="0" smtClean="0">
              <a:latin typeface="Candara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14356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u="sng" dirty="0" smtClean="0">
                <a:latin typeface="Candara" pitchFamily="34" charset="0"/>
              </a:rPr>
              <a:t>Наскрізний план роботи, «Трудова слава»</a:t>
            </a:r>
            <a:endParaRPr lang="ru-RU" sz="2800" b="1" dirty="0">
              <a:latin typeface="Candara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3108" y="1285860"/>
            <a:ext cx="4976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План </a:t>
            </a:r>
            <a:r>
              <a:rPr kumimoji="0" lang="ru-RU" sz="20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номерів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 на </a:t>
            </a:r>
            <a:r>
              <a:rPr kumimoji="0" lang="ru-RU" sz="20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лютий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0" lang="ru-RU" sz="20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березень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 2017 р.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1785927"/>
          <a:ext cx="8312184" cy="4071964"/>
        </p:xfrm>
        <a:graphic>
          <a:graphicData uri="http://schemas.openxmlformats.org/drawingml/2006/table">
            <a:tbl>
              <a:tblPr/>
              <a:tblGrid>
                <a:gridCol w="929738"/>
                <a:gridCol w="1060238"/>
                <a:gridCol w="1054828"/>
                <a:gridCol w="1146112"/>
                <a:gridCol w="1054152"/>
                <a:gridCol w="1054152"/>
                <a:gridCol w="958812"/>
                <a:gridCol w="1054152"/>
              </a:tblGrid>
              <a:tr h="313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2 </a:t>
                      </a:r>
                      <a:endParaRPr lang="ru-RU" sz="1000" b="1" u="sng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стор</a:t>
                      </a:r>
                      <a:r>
                        <a:rPr lang="uk-UA" sz="1000" b="1" u="sng" dirty="0">
                          <a:latin typeface="Candara" pitchFamily="34" charset="0"/>
                          <a:ea typeface="Calibri"/>
                        </a:rPr>
                        <a:t>інка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3 </a:t>
                      </a:r>
                      <a:endParaRPr lang="ru-RU" sz="1000" b="1" u="sng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стор</a:t>
                      </a:r>
                      <a:r>
                        <a:rPr lang="uk-UA" sz="1000" b="1" u="sng" dirty="0">
                          <a:latin typeface="Candara" pitchFamily="34" charset="0"/>
                          <a:ea typeface="Calibri"/>
                        </a:rPr>
                        <a:t>інка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4 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Тема </a:t>
                      </a:r>
                      <a:r>
                        <a:rPr lang="ru-RU" sz="1000" b="1" u="sng" dirty="0" err="1">
                          <a:latin typeface="Candara" pitchFamily="34" charset="0"/>
                          <a:ea typeface="Calibri"/>
                        </a:rPr>
                        <a:t>н</a:t>
                      </a:r>
                      <a:r>
                        <a:rPr lang="uk-UA" sz="1000" b="1" u="sng" dirty="0">
                          <a:latin typeface="Candara" pitchFamily="34" charset="0"/>
                          <a:ea typeface="Calibri"/>
                        </a:rPr>
                        <a:t>ом.) 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5 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 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Людина</a:t>
                      </a:r>
                      <a:r>
                        <a:rPr lang="uk-UA" sz="1000" b="1" u="sng" dirty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6 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(влада)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15 </a:t>
                      </a:r>
                      <a:endParaRPr lang="ru-RU" sz="1000" b="1" u="sng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стор</a:t>
                      </a: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інка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Candara" pitchFamily="34" charset="0"/>
                          <a:ea typeface="Calibri"/>
                        </a:rPr>
                        <a:t>16 </a:t>
                      </a:r>
                      <a:endParaRPr lang="ru-RU" sz="1000" b="1" u="sng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сторінка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день </a:t>
                      </a: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здачі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матеріалів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понед-середа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поточн.тиж</a:t>
                      </a: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понед.-вівтор</a:t>
                      </a: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. </a:t>
                      </a: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поточн.тиж</a:t>
                      </a: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с</a:t>
                      </a: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ереда попер.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тижня</a:t>
                      </a: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 ***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ndara" pitchFamily="34" charset="0"/>
                          <a:ea typeface="Calibri"/>
                        </a:rPr>
                        <a:t>в</a:t>
                      </a: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івт</a:t>
                      </a:r>
                      <a:r>
                        <a:rPr lang="uk-UA" sz="1000" b="1" dirty="0">
                          <a:latin typeface="Candara" pitchFamily="34" charset="0"/>
                          <a:ea typeface="Calibri"/>
                        </a:rPr>
                        <a:t>орок  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поп</a:t>
                      </a:r>
                      <a:r>
                        <a:rPr lang="uk-UA" sz="1000" b="1" dirty="0">
                          <a:latin typeface="Candara" pitchFamily="34" charset="0"/>
                          <a:ea typeface="Calibri"/>
                        </a:rPr>
                        <a:t>ер</a:t>
                      </a: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. </a:t>
                      </a: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тижня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в</a:t>
                      </a: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івт</a:t>
                      </a: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орок </a:t>
                      </a: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 попер. тижня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в</a:t>
                      </a: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івт</a:t>
                      </a: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орок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попер. тижня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в</a:t>
                      </a: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івт</a:t>
                      </a: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орок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попер. тижня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верстк</a:t>
                      </a: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а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latin typeface="Candara" pitchFamily="34" charset="0"/>
                          <a:ea typeface="Calibri"/>
                        </a:rPr>
                        <a:t>Вівт.-середа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latin typeface="Candara" pitchFamily="34" charset="0"/>
                          <a:ea typeface="Calibri"/>
                        </a:rPr>
                        <a:t>Вівт.-середа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Понеділок 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П’ятниця 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Четвер 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П’ятниця 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ndara" pitchFamily="34" charset="0"/>
                          <a:ea typeface="Calibri"/>
                        </a:rPr>
                        <a:t>Понеділок</a:t>
                      </a: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Candara" pitchFamily="34" charset="0"/>
                          <a:ea typeface="Calibri"/>
                        </a:rPr>
                        <a:t>02.02</a:t>
                      </a: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НЗП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–</a:t>
                      </a: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Коротко-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всі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 по 2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Блок новин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Фотофакт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- Гр.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Недореформо-вана</a:t>
                      </a: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медицина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u="none" dirty="0" err="1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u="none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Марченко</a:t>
                      </a:r>
                      <a:r>
                        <a:rPr lang="ru-RU" sz="1000" b="1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0" baseline="0" dirty="0" smtClean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ru-RU" sz="1000" b="0" baseline="0" dirty="0" err="1" smtClean="0">
                          <a:latin typeface="Candara" pitchFamily="34" charset="0"/>
                          <a:ea typeface="Calibri"/>
                        </a:rPr>
                        <a:t>електрик-педагог</a:t>
                      </a:r>
                      <a:r>
                        <a:rPr lang="ru-RU" sz="1000" b="0" baseline="0" dirty="0" smtClean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000" b="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Сесія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райради</a:t>
                      </a:r>
                      <a:endParaRPr lang="ru-RU" sz="1000" u="sng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Підверстка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Різне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uk-UA" sz="1000" kern="1200" dirty="0" err="1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інформ-кур’єр</a:t>
                      </a:r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Ваше </a:t>
                      </a: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здоров’я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uk-UA" sz="1000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baseline="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baseline="0" dirty="0" err="1" smtClean="0">
                          <a:latin typeface="Candara" pitchFamily="34" charset="0"/>
                          <a:ea typeface="Calibri"/>
                        </a:rPr>
                        <a:t>Ціни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-Царькова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Candara" pitchFamily="34" charset="0"/>
                          <a:ea typeface="Calibri"/>
                        </a:rPr>
                        <a:t>09.02</a:t>
                      </a: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НЗП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 – Григ</a:t>
                      </a:r>
                      <a:r>
                        <a:rPr lang="uk-UA" sz="1000" dirty="0" err="1">
                          <a:latin typeface="Candara" pitchFamily="34" charset="0"/>
                          <a:ea typeface="Calibri"/>
                        </a:rPr>
                        <a:t>ор</a:t>
                      </a:r>
                      <a:r>
                        <a:rPr lang="uk-UA" sz="1000" dirty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Коротко-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всі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 по 2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ndara" pitchFamily="34" charset="0"/>
                          <a:ea typeface="Calibri"/>
                        </a:rPr>
                        <a:t>Блок новин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ndara" pitchFamily="34" charset="0"/>
                          <a:ea typeface="Calibri"/>
                        </a:rPr>
                        <a:t>Фотофакт</a:t>
                      </a:r>
                      <a:r>
                        <a:rPr lang="ru-RU" sz="1000">
                          <a:latin typeface="Candara" pitchFamily="34" charset="0"/>
                          <a:ea typeface="Calibri"/>
                        </a:rPr>
                        <a:t> – Ц.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Пасажирські</a:t>
                      </a: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перевезення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Приходько-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райс</a:t>
                      </a:r>
                      <a:r>
                        <a:rPr lang="uk-UA" sz="1000" b="0" dirty="0" err="1" smtClean="0">
                          <a:latin typeface="Candara" pitchFamily="34" charset="0"/>
                          <a:ea typeface="Calibri"/>
                        </a:rPr>
                        <a:t>ькі</a:t>
                      </a:r>
                      <a:r>
                        <a:rPr lang="uk-UA" sz="1000" b="0" baseline="0" dirty="0" smtClean="0">
                          <a:latin typeface="Candara" pitchFamily="34" charset="0"/>
                          <a:ea typeface="Calibri"/>
                        </a:rPr>
                        <a:t> к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віти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000" b="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Сесія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 сел. ради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Підверстка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Різне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uk-UA" sz="1000" kern="1200" dirty="0" err="1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інформ-кур’єр</a:t>
                      </a:r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Абетка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спожив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uk-UA" sz="1000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baseline="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baseline="0" dirty="0" err="1" smtClean="0">
                          <a:latin typeface="Candara" pitchFamily="34" charset="0"/>
                          <a:ea typeface="Calibri"/>
                        </a:rPr>
                        <a:t>Ціни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-Царькова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Candara" pitchFamily="34" charset="0"/>
                          <a:ea typeface="Calibri"/>
                        </a:rPr>
                        <a:t>16.02</a:t>
                      </a: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latin typeface="Candara" pitchFamily="34" charset="0"/>
                          <a:ea typeface="Calibri"/>
                        </a:rPr>
                        <a:t>НЗП</a:t>
                      </a:r>
                      <a:r>
                        <a:rPr lang="uk-UA" sz="1000" b="1" u="none" dirty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ru-RU" sz="1000" u="none" dirty="0" err="1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endParaRPr lang="ru-RU" sz="1000" u="none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u="none" dirty="0" smtClean="0">
                          <a:latin typeface="Candara" pitchFamily="34" charset="0"/>
                          <a:ea typeface="Calibri"/>
                        </a:rPr>
                        <a:t>Коротко-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u="none" dirty="0" err="1" smtClean="0">
                          <a:latin typeface="Candara" pitchFamily="34" charset="0"/>
                          <a:ea typeface="Calibri"/>
                        </a:rPr>
                        <a:t>Всі</a:t>
                      </a:r>
                      <a:r>
                        <a:rPr lang="ru-RU" sz="1000" u="none" dirty="0" smtClean="0">
                          <a:latin typeface="Candara" pitchFamily="34" charset="0"/>
                          <a:ea typeface="Calibri"/>
                        </a:rPr>
                        <a:t> по 2</a:t>
                      </a:r>
                      <a:endParaRPr lang="ru-RU" sz="1000" u="none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Блок новин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Фотофакт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- 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О.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Що</a:t>
                      </a:r>
                      <a:r>
                        <a:rPr lang="ru-RU" sz="1000" b="1" baseline="0" dirty="0" smtClean="0">
                          <a:latin typeface="Candara" pitchFamily="34" charset="0"/>
                          <a:ea typeface="Calibri"/>
                        </a:rPr>
                        <a:t> буде </a:t>
                      </a:r>
                      <a:r>
                        <a:rPr lang="ru-RU" sz="1000" b="1" baseline="0" dirty="0" err="1" smtClean="0">
                          <a:latin typeface="Candara" pitchFamily="34" charset="0"/>
                          <a:ea typeface="Calibri"/>
                        </a:rPr>
                        <a:t>з</a:t>
                      </a:r>
                      <a:r>
                        <a:rPr lang="ru-RU" sz="1000" b="1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1" baseline="0" dirty="0" err="1" smtClean="0">
                          <a:latin typeface="Candara" pitchFamily="34" charset="0"/>
                          <a:ea typeface="Calibri"/>
                        </a:rPr>
                        <a:t>вугіллям</a:t>
                      </a:r>
                      <a:r>
                        <a:rPr lang="ru-RU" sz="1000" b="1" baseline="0" dirty="0" smtClean="0">
                          <a:latin typeface="Candara" pitchFamily="34" charset="0"/>
                          <a:ea typeface="Calibri"/>
                        </a:rPr>
                        <a:t>?</a:t>
                      </a: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...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Григор’єва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Логвиненко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0" dirty="0" smtClean="0">
                          <a:latin typeface="Candara" pitchFamily="34" charset="0"/>
                          <a:ea typeface="Calibri"/>
                        </a:rPr>
                        <a:t>(н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апер</a:t>
                      </a:r>
                      <a:r>
                        <a:rPr lang="uk-UA" sz="1000" b="0" dirty="0" err="1" smtClean="0">
                          <a:latin typeface="Candara" pitchFamily="34" charset="0"/>
                          <a:ea typeface="Calibri"/>
                        </a:rPr>
                        <a:t>екір</a:t>
                      </a:r>
                      <a:r>
                        <a:rPr lang="uk-UA" sz="1000" b="0" baseline="0" dirty="0" smtClean="0">
                          <a:latin typeface="Candara" pitchFamily="34" charset="0"/>
                          <a:ea typeface="Calibri"/>
                        </a:rPr>
                        <a:t> д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олі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000" b="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Звіт голови райради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Різне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uk-UA" sz="1000" kern="1200" dirty="0" err="1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інформ-кур’єр</a:t>
                      </a:r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Ваше </a:t>
                      </a: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здоров’я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endParaRPr lang="uk-UA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uk-UA" sz="1000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baseline="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baseline="0" dirty="0" err="1" smtClean="0">
                          <a:latin typeface="Candara" pitchFamily="34" charset="0"/>
                          <a:ea typeface="Calibri"/>
                        </a:rPr>
                        <a:t>Ціни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-Царькова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Candara" pitchFamily="34" charset="0"/>
                          <a:ea typeface="Calibri"/>
                        </a:rPr>
                        <a:t>23.02</a:t>
                      </a: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latin typeface="Candara" pitchFamily="34" charset="0"/>
                          <a:ea typeface="Calibri"/>
                        </a:rPr>
                        <a:t>НПЗ </a:t>
                      </a:r>
                      <a:r>
                        <a:rPr lang="ru-RU" sz="1000" u="none" dirty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ru-RU" sz="1000" u="none" dirty="0" err="1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u="none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Коротко-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Всі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 по 2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Блок новин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Фотофакт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- 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Гр.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Кому </a:t>
                      </a: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дешевий</a:t>
                      </a: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 газ?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Самойлик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(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проф</a:t>
                      </a:r>
                      <a:r>
                        <a:rPr lang="uk-UA" sz="1000" b="0" dirty="0" err="1" smtClean="0">
                          <a:latin typeface="Candara" pitchFamily="34" charset="0"/>
                          <a:ea typeface="Calibri"/>
                        </a:rPr>
                        <a:t>есія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мати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000" b="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u="sng" dirty="0" err="1" smtClean="0">
                          <a:latin typeface="Candara" pitchFamily="34" charset="0"/>
                          <a:ea typeface="Calibri"/>
                        </a:rPr>
                        <a:t>Інтерв”ю</a:t>
                      </a: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 із мером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000" b="1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ndara" pitchFamily="34" charset="0"/>
                          <a:ea typeface="Calibri"/>
                        </a:rPr>
                        <a:t>Графік РЕМ</a:t>
                      </a:r>
                      <a:endParaRPr lang="ru-RU" sz="1000" b="1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Абетка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спожив</a:t>
                      </a: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uk-UA" sz="1000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baseline="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baseline="0" dirty="0" err="1" smtClean="0">
                          <a:latin typeface="Candara" pitchFamily="34" charset="0"/>
                          <a:ea typeface="Calibri"/>
                        </a:rPr>
                        <a:t>Ціни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-Царькова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Candara" pitchFamily="34" charset="0"/>
                          <a:ea typeface="Calibri"/>
                        </a:rPr>
                        <a:t>02.03</a:t>
                      </a: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ndara" pitchFamily="34" charset="0"/>
                          <a:ea typeface="Calibri"/>
                        </a:rPr>
                        <a:t>НПЗ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– </a:t>
                      </a: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Григор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Коротко-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andara" pitchFamily="34" charset="0"/>
                          <a:ea typeface="Calibri"/>
                        </a:rPr>
                        <a:t>всі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 по 2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Блок новин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ndara" pitchFamily="34" charset="0"/>
                          <a:ea typeface="Calibri"/>
                        </a:rPr>
                        <a:t>Фотофакт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- </a:t>
                      </a:r>
                      <a:r>
                        <a:rPr lang="ru-RU" sz="1000" dirty="0" smtClean="0">
                          <a:latin typeface="Candara" pitchFamily="34" charset="0"/>
                          <a:ea typeface="Calibri"/>
                        </a:rPr>
                        <a:t>Ц.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Факт-країна</a:t>
                      </a:r>
                      <a:r>
                        <a:rPr lang="ru-RU" sz="1000" dirty="0">
                          <a:latin typeface="Candara" pitchFamily="34" charset="0"/>
                          <a:ea typeface="Calibri"/>
                        </a:rPr>
                        <a:t> 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Чому</a:t>
                      </a: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 так </a:t>
                      </a:r>
                      <a:r>
                        <a:rPr lang="ru-RU" sz="1000" b="1" dirty="0" err="1" smtClean="0">
                          <a:latin typeface="Candara" pitchFamily="34" charset="0"/>
                          <a:ea typeface="Calibri"/>
                        </a:rPr>
                        <a:t>довго</a:t>
                      </a: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? 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Тяганина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0" dirty="0">
                          <a:latin typeface="Candara" pitchFamily="34" charset="0"/>
                          <a:ea typeface="Calibri"/>
                        </a:rPr>
                        <a:t>в судах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latin typeface="Candara" pitchFamily="34" charset="0"/>
                          <a:ea typeface="Calibri"/>
                        </a:rPr>
                        <a:t>Царькова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ndara" pitchFamily="34" charset="0"/>
                          <a:ea typeface="Calibri"/>
                        </a:rPr>
                        <a:t>Ковальчук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(не </a:t>
                      </a:r>
                      <a:r>
                        <a:rPr lang="ru-RU" sz="1000" b="0" dirty="0" err="1">
                          <a:latin typeface="Candara" pitchFamily="34" charset="0"/>
                          <a:ea typeface="Calibri"/>
                        </a:rPr>
                        <a:t>пізно</a:t>
                      </a:r>
                      <a:r>
                        <a:rPr lang="ru-RU" sz="1000" b="0" dirty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ru-RU" sz="1000" b="0" dirty="0" err="1" smtClean="0">
                          <a:latin typeface="Candara" pitchFamily="34" charset="0"/>
                          <a:ea typeface="Calibri"/>
                        </a:rPr>
                        <a:t>змінюватися</a:t>
                      </a:r>
                      <a:r>
                        <a:rPr lang="ru-RU" sz="1000" b="0" dirty="0" smtClean="0">
                          <a:latin typeface="Candara" pitchFamily="34" charset="0"/>
                          <a:ea typeface="Calibri"/>
                        </a:rPr>
                        <a:t>)</a:t>
                      </a:r>
                      <a:endParaRPr lang="ru-RU" sz="1000" b="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Як там з </a:t>
                      </a:r>
                      <a:r>
                        <a:rPr lang="uk-UA" sz="1000" b="1" u="sng" dirty="0" err="1" smtClean="0">
                          <a:latin typeface="Candara" pitchFamily="34" charset="0"/>
                          <a:ea typeface="Calibri"/>
                        </a:rPr>
                        <a:t>децетралізацією</a:t>
                      </a:r>
                      <a:r>
                        <a:rPr lang="uk-UA" sz="1000" b="1" u="sng" dirty="0" smtClean="0">
                          <a:latin typeface="Candara" pitchFamily="34" charset="0"/>
                          <a:ea typeface="Calibri"/>
                        </a:rPr>
                        <a:t>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Різне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uk-UA" sz="1000" kern="1200" dirty="0" err="1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інформ-кур’єр</a:t>
                      </a:r>
                      <a:r>
                        <a:rPr kumimoji="0" lang="uk-UA" sz="10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latin typeface="Candara" pitchFamily="34" charset="0"/>
                          <a:ea typeface="Calibri"/>
                        </a:rPr>
                        <a:t>Ваше </a:t>
                      </a:r>
                      <a:r>
                        <a:rPr lang="ru-RU" sz="1000" b="1" u="sng" dirty="0" err="1" smtClean="0">
                          <a:latin typeface="Candara" pitchFamily="34" charset="0"/>
                          <a:ea typeface="Calibri"/>
                        </a:rPr>
                        <a:t>здоров’я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Олійник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ndara" pitchFamily="34" charset="0"/>
                          <a:ea typeface="Calibri"/>
                        </a:rPr>
                        <a:t>102</a:t>
                      </a:r>
                      <a:r>
                        <a:rPr lang="uk-UA" sz="1000" dirty="0" smtClean="0">
                          <a:latin typeface="Candara" pitchFamily="34" charset="0"/>
                          <a:ea typeface="Calibri"/>
                        </a:rPr>
                        <a:t>-</a:t>
                      </a:r>
                      <a:r>
                        <a:rPr lang="uk-UA" sz="1000" baseline="0" dirty="0" smtClean="0">
                          <a:latin typeface="Candara" pitchFamily="34" charset="0"/>
                          <a:ea typeface="Calibri"/>
                        </a:rPr>
                        <a:t> 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Григор”єва</a:t>
                      </a:r>
                      <a:endParaRPr lang="uk-UA" sz="1000" baseline="0" dirty="0" smtClean="0">
                        <a:latin typeface="Candara" pitchFamily="34" charset="0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baseline="0" dirty="0" err="1" smtClean="0">
                          <a:latin typeface="Candara" pitchFamily="34" charset="0"/>
                          <a:ea typeface="Calibri"/>
                        </a:rPr>
                        <a:t>Ціни</a:t>
                      </a:r>
                      <a:r>
                        <a:rPr lang="uk-UA" sz="1000" baseline="0" dirty="0" err="1" smtClean="0">
                          <a:latin typeface="Candara" pitchFamily="34" charset="0"/>
                          <a:ea typeface="Calibri"/>
                        </a:rPr>
                        <a:t>-Царькова</a:t>
                      </a:r>
                      <a:endParaRPr lang="ru-RU" sz="1000" dirty="0" smtClean="0">
                        <a:latin typeface="Candara" pitchFamily="34" charset="0"/>
                        <a:ea typeface="Calibri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7158" y="5962727"/>
            <a:ext cx="8358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Свята, </a:t>
            </a:r>
            <a:r>
              <a:rPr kumimoji="0" 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пам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kumimoji="0" 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ятні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дати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 16.02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–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20 лютого -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день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пам</a:t>
            </a:r>
            <a:r>
              <a:rPr lang="ru-RU" sz="1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ru-RU" sz="1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яті</a:t>
            </a:r>
            <a:r>
              <a:rPr kumimoji="0" lang="uk-UA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героїв</a:t>
            </a:r>
            <a:r>
              <a:rPr kumimoji="0" lang="uk-UA" sz="1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Небесної Сотні</a:t>
            </a: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8604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uk-UA" sz="4800" b="1" u="sng" dirty="0" smtClean="0">
                <a:latin typeface="Candara" pitchFamily="34" charset="0"/>
              </a:rPr>
              <a:t>Теми місцевої преси</a:t>
            </a:r>
            <a:endParaRPr lang="ru-RU" sz="4800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Новини,  </a:t>
            </a:r>
            <a:r>
              <a:rPr lang="uk-UA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новини</a:t>
            </a: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,  і  ще  раз  новини</a:t>
            </a: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+ головні  політичні  новини  країни  (селекція!!!)</a:t>
            </a:r>
          </a:p>
          <a:p>
            <a:pPr lvl="0" algn="ctr">
              <a:buFont typeface="Arial" pitchFamily="34" charset="0"/>
              <a:buChar char="•"/>
            </a:pP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 Критичні  та  аналітичні  статті  на  місцевому матеріалі, </a:t>
            </a:r>
            <a:r>
              <a:rPr lang="uk-UA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т.з</a:t>
            </a: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. “ТЕМИ НОМЕРА”  (комуналка,  медицина,  освіта, </a:t>
            </a:r>
            <a:r>
              <a:rPr lang="uk-UA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соціалка</a:t>
            </a: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,  автобусні перевезення,  безпека…).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 Розповіді  про  людей  («олюднення»  газети).</a:t>
            </a:r>
          </a:p>
          <a:p>
            <a:pPr lvl="0" algn="ctr">
              <a:buFont typeface="Arial" pitchFamily="34" charset="0"/>
              <a:buChar char="•"/>
            </a:pPr>
            <a:endParaRPr lang="uk-UA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Аналітика  на  загальнодержавні  теми, </a:t>
            </a:r>
            <a:r>
              <a:rPr lang="uk-UA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роз”яснення</a:t>
            </a: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суті  реформ,  змін,  </a:t>
            </a: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того,  що відбувається…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2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2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2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endParaRPr lang="ru-RU" sz="2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uk-UA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uk-UA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uk-UA" sz="4400" b="1" u="sng" dirty="0" smtClean="0">
                <a:latin typeface="Candara" pitchFamily="34" charset="0"/>
              </a:rPr>
              <a:t>Теми місцевої преси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92500" lnSpcReduction="10000"/>
          </a:bodyPr>
          <a:lstStyle/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 Роз’яснення  всього,  що  тільки  можна  </a:t>
            </a: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(і  потрібно  людям!!!),  але  нормальною  людською мовою</a:t>
            </a:r>
          </a:p>
          <a:p>
            <a:pPr lvl="0" algn="ctr">
              <a:buNone/>
            </a:pP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 «Чтиво»  (здоров’я,  азбука  споживання,  дім-сад-город,  творчість  земляків,  народний  календар, популярно  про  історію, і т.д.)</a:t>
            </a:r>
          </a:p>
          <a:p>
            <a:pPr lvl="0" algn="ctr">
              <a:buNone/>
            </a:pP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Font typeface="Arial" pitchFamily="34" charset="0"/>
              <a:buChar char="•"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 Інша  інформація  (кримінальні  зведення  з цікавими  деталями,  із  зали  суду,  </a:t>
            </a:r>
            <a:r>
              <a:rPr lang="uk-UA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інфографіка</a:t>
            </a: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, спорт  з  усіма  іменами  переможців  і  призерів  </a:t>
            </a:r>
          </a:p>
          <a:p>
            <a:pPr lvl="0"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і т.д.)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latin typeface="Candara" pitchFamily="34" charset="0"/>
              </a:rPr>
              <a:t>Теми місцевої преси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b="1" u="sng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Важливо:</a:t>
            </a:r>
            <a:r>
              <a:rPr lang="uk-UA" sz="4800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buNone/>
            </a:pPr>
            <a:endParaRPr lang="uk-UA" sz="4800" b="1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48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відмовляємо  всім,  хто  тягне в  газету  різний  непотріб</a:t>
            </a:r>
            <a:endParaRPr lang="ru-RU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МЕНЕДЖМЕНТ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r>
              <a:rPr lang="uk-UA" sz="4000" dirty="0" smtClean="0">
                <a:latin typeface="Candara" pitchFamily="34" charset="0"/>
              </a:rPr>
              <a:t>Власне, організація роботи творчих колективів </a:t>
            </a:r>
            <a:endParaRPr lang="ru-RU" sz="40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МЕНЕДЖМЕНТ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Candara" pitchFamily="34" charset="0"/>
              </a:rPr>
              <a:t>   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 </a:t>
            </a:r>
            <a:r>
              <a:rPr lang="uk-UA" dirty="0" err="1" smtClean="0">
                <a:latin typeface="Candara" pitchFamily="34" charset="0"/>
              </a:rPr>
              <a:t>“Менеджментом</a:t>
            </a:r>
            <a:r>
              <a:rPr lang="uk-UA" dirty="0" smtClean="0">
                <a:latin typeface="Candara" pitchFamily="34" charset="0"/>
              </a:rPr>
              <a:t>  в  загальному  плані  вважається </a:t>
            </a:r>
            <a:r>
              <a:rPr lang="uk-UA" b="1" dirty="0" smtClean="0">
                <a:latin typeface="Candara" pitchFamily="34" charset="0"/>
              </a:rPr>
              <a:t>виконання  керівних  завдань</a:t>
            </a:r>
            <a:r>
              <a:rPr lang="uk-UA" dirty="0" smtClean="0">
                <a:latin typeface="Candara" pitchFamily="34" charset="0"/>
              </a:rPr>
              <a:t>,  ефективне застосування  наявних  </a:t>
            </a:r>
            <a:r>
              <a:rPr lang="uk-UA" b="1" dirty="0" smtClean="0">
                <a:latin typeface="Candara" pitchFamily="34" charset="0"/>
              </a:rPr>
              <a:t>ресурсів</a:t>
            </a:r>
            <a:r>
              <a:rPr lang="uk-UA" dirty="0" smtClean="0">
                <a:latin typeface="Candara" pitchFamily="34" charset="0"/>
              </a:rPr>
              <a:t>,  особливо </a:t>
            </a:r>
            <a:r>
              <a:rPr lang="uk-UA" b="1" dirty="0" smtClean="0">
                <a:latin typeface="Candara" pitchFamily="34" charset="0"/>
              </a:rPr>
              <a:t>комбінування  факторів  </a:t>
            </a:r>
            <a:r>
              <a:rPr lang="uk-UA" dirty="0" smtClean="0">
                <a:latin typeface="Candara" pitchFamily="34" charset="0"/>
              </a:rPr>
              <a:t>праці  та  капіталу  для досягнення  </a:t>
            </a:r>
            <a:r>
              <a:rPr lang="uk-UA" b="1" dirty="0" smtClean="0">
                <a:latin typeface="Candara" pitchFamily="34" charset="0"/>
              </a:rPr>
              <a:t>мети</a:t>
            </a:r>
            <a:r>
              <a:rPr lang="uk-UA" dirty="0" smtClean="0">
                <a:latin typeface="Candara" pitchFamily="34" charset="0"/>
              </a:rPr>
              <a:t>  підприємництва  у максимально  ефективний  та  дієвий  </a:t>
            </a:r>
            <a:r>
              <a:rPr lang="uk-UA" dirty="0" err="1" smtClean="0">
                <a:latin typeface="Candara" pitchFamily="34" charset="0"/>
              </a:rPr>
              <a:t>спосіб”</a:t>
            </a:r>
            <a:endParaRPr lang="uk-UA" dirty="0" smtClean="0">
              <a:latin typeface="Candara" pitchFamily="34" charset="0"/>
            </a:endParaRPr>
          </a:p>
          <a:p>
            <a:endParaRPr lang="uk-UA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 </a:t>
            </a:r>
            <a:r>
              <a:rPr lang="uk-UA" b="1" dirty="0" smtClean="0">
                <a:latin typeface="Candara" pitchFamily="34" charset="0"/>
              </a:rPr>
              <a:t>Штефан  </a:t>
            </a:r>
            <a:r>
              <a:rPr lang="uk-UA" b="1" dirty="0" err="1" smtClean="0">
                <a:latin typeface="Candara" pitchFamily="34" charset="0"/>
              </a:rPr>
              <a:t>Рус-Моль</a:t>
            </a:r>
            <a:r>
              <a:rPr lang="uk-UA" dirty="0" smtClean="0">
                <a:latin typeface="Candara" pitchFamily="34" charset="0"/>
              </a:rPr>
              <a:t>, </a:t>
            </a:r>
          </a:p>
          <a:p>
            <a:pPr algn="ctr">
              <a:buNone/>
            </a:pPr>
            <a:r>
              <a:rPr lang="uk-UA" sz="2400" i="1" dirty="0" smtClean="0">
                <a:latin typeface="Candara" pitchFamily="34" charset="0"/>
              </a:rPr>
              <a:t>медіа-дослідник, який тривалий час займався </a:t>
            </a:r>
          </a:p>
          <a:p>
            <a:pPr algn="ctr">
              <a:buNone/>
            </a:pPr>
            <a:r>
              <a:rPr lang="uk-UA" sz="2400" i="1" dirty="0" err="1" smtClean="0">
                <a:latin typeface="Candara" pitchFamily="34" charset="0"/>
              </a:rPr>
              <a:t>медійним</a:t>
            </a:r>
            <a:r>
              <a:rPr lang="uk-UA" sz="2400" i="1" dirty="0" smtClean="0">
                <a:latin typeface="Candara" pitchFamily="34" charset="0"/>
              </a:rPr>
              <a:t> та редакційним менеджментом</a:t>
            </a:r>
            <a:endParaRPr lang="ru-RU" sz="2400" i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МЕНЕДЖМЕНТ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</a:t>
            </a:r>
            <a:r>
              <a:rPr lang="uk-UA" b="1" dirty="0" smtClean="0">
                <a:latin typeface="Candara" pitchFamily="34" charset="0"/>
              </a:rPr>
              <a:t>стикається з п’ятьма головними завданнями:</a:t>
            </a:r>
          </a:p>
          <a:p>
            <a:pPr algn="ctr">
              <a:buNone/>
            </a:pPr>
            <a:endParaRPr lang="ru-RU" sz="3200" dirty="0" smtClean="0">
              <a:latin typeface="Candara" pitchFamily="34" charset="0"/>
            </a:endParaRPr>
          </a:p>
          <a:p>
            <a:pPr marL="624078" indent="-514350" algn="ctr">
              <a:buNone/>
            </a:pPr>
            <a:r>
              <a:rPr lang="uk-UA" sz="4300" b="1" dirty="0" smtClean="0">
                <a:latin typeface="Candara" pitchFamily="34" charset="0"/>
              </a:rPr>
              <a:t>1.</a:t>
            </a:r>
            <a:r>
              <a:rPr lang="uk-UA" sz="3200" dirty="0" smtClean="0">
                <a:latin typeface="Candara" pitchFamily="34" charset="0"/>
              </a:rPr>
              <a:t> Визначення  цілей  –  основне  завдання</a:t>
            </a:r>
          </a:p>
          <a:p>
            <a:pPr marL="624078" indent="-514350" algn="ctr">
              <a:buNone/>
            </a:pPr>
            <a:r>
              <a:rPr lang="uk-UA" sz="3200" dirty="0" smtClean="0">
                <a:latin typeface="Candara" pitchFamily="34" charset="0"/>
              </a:rPr>
              <a:t>   </a:t>
            </a:r>
            <a:endParaRPr lang="ru-RU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300" b="1" dirty="0" smtClean="0">
                <a:latin typeface="Candara" pitchFamily="34" charset="0"/>
              </a:rPr>
              <a:t>2.</a:t>
            </a:r>
            <a:r>
              <a:rPr lang="uk-UA" sz="4300" dirty="0" smtClean="0">
                <a:latin typeface="Candara" pitchFamily="34" charset="0"/>
              </a:rPr>
              <a:t> </a:t>
            </a:r>
            <a:r>
              <a:rPr lang="uk-UA" sz="3200" dirty="0" smtClean="0">
                <a:latin typeface="Candara" pitchFamily="34" charset="0"/>
              </a:rPr>
              <a:t>Організація та координація </a:t>
            </a:r>
          </a:p>
          <a:p>
            <a:pPr algn="ctr">
              <a:buNone/>
            </a:pPr>
            <a:endParaRPr lang="ru-RU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300" b="1" dirty="0" smtClean="0">
                <a:latin typeface="Candara" pitchFamily="34" charset="0"/>
              </a:rPr>
              <a:t>3.</a:t>
            </a:r>
            <a:r>
              <a:rPr lang="uk-UA" sz="4300" dirty="0" smtClean="0">
                <a:latin typeface="Candara" pitchFamily="34" charset="0"/>
              </a:rPr>
              <a:t> </a:t>
            </a:r>
            <a:r>
              <a:rPr lang="uk-UA" sz="3200" dirty="0" smtClean="0">
                <a:latin typeface="Candara" pitchFamily="34" charset="0"/>
              </a:rPr>
              <a:t>Підготовка та прийняття рішень</a:t>
            </a:r>
          </a:p>
          <a:p>
            <a:pPr algn="ctr">
              <a:buNone/>
            </a:pPr>
            <a:endParaRPr lang="ru-RU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300" b="1" dirty="0" smtClean="0">
                <a:latin typeface="Candara" pitchFamily="34" charset="0"/>
              </a:rPr>
              <a:t>4.</a:t>
            </a:r>
            <a:r>
              <a:rPr lang="uk-UA" sz="4300" dirty="0" smtClean="0">
                <a:latin typeface="Candara" pitchFamily="34" charset="0"/>
              </a:rPr>
              <a:t> </a:t>
            </a:r>
            <a:r>
              <a:rPr lang="uk-UA" sz="3200" dirty="0" smtClean="0">
                <a:latin typeface="Candara" pitchFamily="34" charset="0"/>
              </a:rPr>
              <a:t>Контроль </a:t>
            </a:r>
          </a:p>
          <a:p>
            <a:pPr algn="ctr">
              <a:buNone/>
            </a:pPr>
            <a:endParaRPr lang="ru-RU" sz="3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300" b="1" dirty="0" smtClean="0">
                <a:latin typeface="Candara" pitchFamily="34" charset="0"/>
              </a:rPr>
              <a:t>5.</a:t>
            </a:r>
            <a:r>
              <a:rPr lang="uk-UA" sz="4300" dirty="0" smtClean="0">
                <a:latin typeface="Candara" pitchFamily="34" charset="0"/>
              </a:rPr>
              <a:t> </a:t>
            </a:r>
            <a:r>
              <a:rPr lang="uk-UA" sz="3200" dirty="0" smtClean="0">
                <a:latin typeface="Candara" pitchFamily="34" charset="0"/>
              </a:rPr>
              <a:t>Заохочування співробітників</a:t>
            </a:r>
            <a:endParaRPr lang="ru-RU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pPr algn="ctr"/>
            <a:r>
              <a:rPr lang="uk-UA" b="1" u="sng" dirty="0" smtClean="0">
                <a:latin typeface="Candara" pitchFamily="34" charset="0"/>
              </a:rPr>
              <a:t>СИСТЕМИ КОНТРОЛЮ</a:t>
            </a:r>
            <a:endParaRPr lang="ru-RU" b="1" u="sng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створіть кілька інструментів,</a:t>
            </a:r>
          </a:p>
          <a:p>
            <a:pPr algn="ctr">
              <a:buNone/>
            </a:pPr>
            <a:r>
              <a:rPr lang="uk-UA" b="1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і вони почнуть працювати за вас</a:t>
            </a:r>
            <a:endParaRPr lang="ru-RU" b="1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Структура  номерів  і  наскрізний  план  роботи</a:t>
            </a:r>
          </a:p>
          <a:p>
            <a:pPr algn="ctr">
              <a:buNone/>
            </a:pPr>
            <a:endParaRPr lang="uk-UA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  Розподіл  </a:t>
            </a:r>
            <a:r>
              <a:rPr lang="uk-UA" sz="3000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“географічних</a:t>
            </a: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зон  </a:t>
            </a:r>
            <a:r>
              <a:rPr lang="uk-UA" sz="3000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впливу”</a:t>
            </a:r>
            <a:endParaRPr lang="uk-UA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uk-UA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    Тематичне  </a:t>
            </a:r>
            <a:r>
              <a:rPr lang="uk-UA" sz="3000" dirty="0" err="1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“розмежування”</a:t>
            </a:r>
            <a:endParaRPr lang="ru-RU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Періодичний  (раз  на  квартал)  аналіз  географії газетних  публікацій</a:t>
            </a:r>
            <a:endParaRPr lang="ru-RU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3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	Періодичний  (раз  на  квартал)  аналіз  висвітлення основних  тем</a:t>
            </a:r>
            <a:endParaRPr lang="ru-RU" sz="3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СИСТЕМИ ЗАОХОЧЕННЯ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uk-UA" sz="4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Положення про гонорарний фонд </a:t>
            </a:r>
            <a:endParaRPr lang="ru-RU" sz="4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uk-UA" sz="4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4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4000" dirty="0" smtClean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Надбавка за інтенсивність</a:t>
            </a:r>
            <a:endParaRPr lang="ru-RU" sz="4000" dirty="0" smtClean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uk-UA" dirty="0" smtClean="0"/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І  ніхто  ніколи  не  ховатиметься  за  чужими спинами!!!</a:t>
            </a: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Степан </a:t>
            </a:r>
            <a:r>
              <a:rPr lang="uk-UA" b="1" dirty="0" err="1" smtClean="0">
                <a:latin typeface="Candara" pitchFamily="34" charset="0"/>
              </a:rPr>
              <a:t>Курпіль</a:t>
            </a:r>
            <a:r>
              <a:rPr lang="uk-UA" b="1" dirty="0" smtClean="0">
                <a:latin typeface="Candara" pitchFamily="34" charset="0"/>
              </a:rPr>
              <a:t>, </a:t>
            </a:r>
            <a:r>
              <a:rPr lang="uk-UA" b="1" dirty="0" err="1" smtClean="0">
                <a:latin typeface="Candara" pitchFamily="34" charset="0"/>
              </a:rPr>
              <a:t>“Високий</a:t>
            </a:r>
            <a:r>
              <a:rPr lang="uk-UA" b="1" dirty="0" smtClean="0">
                <a:latin typeface="Candara" pitchFamily="34" charset="0"/>
              </a:rPr>
              <a:t> </a:t>
            </a:r>
            <a:r>
              <a:rPr lang="uk-UA" b="1" dirty="0" err="1" smtClean="0">
                <a:latin typeface="Candara" pitchFamily="34" charset="0"/>
              </a:rPr>
              <a:t>замок”</a:t>
            </a:r>
            <a:r>
              <a:rPr lang="uk-UA" b="1" dirty="0" smtClean="0">
                <a:latin typeface="Candara" pitchFamily="34" charset="0"/>
              </a:rPr>
              <a:t>: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>
                <a:latin typeface="Candara" pitchFamily="34" charset="0"/>
              </a:rPr>
              <a:t>«У  нас  зарплата  </a:t>
            </a:r>
            <a:r>
              <a:rPr lang="ru-RU" sz="3200" dirty="0" err="1" smtClean="0">
                <a:latin typeface="Candara" pitchFamily="34" charset="0"/>
              </a:rPr>
              <a:t>журналістів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значною</a:t>
            </a:r>
            <a:r>
              <a:rPr lang="ru-RU" sz="3200" dirty="0" smtClean="0">
                <a:latin typeface="Candara" pitchFamily="34" charset="0"/>
              </a:rPr>
              <a:t> </a:t>
            </a:r>
            <a:r>
              <a:rPr lang="ru-RU" sz="3200" dirty="0" err="1" smtClean="0">
                <a:latin typeface="Candara" pitchFamily="34" charset="0"/>
              </a:rPr>
              <a:t>мірою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залежить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від</a:t>
            </a:r>
            <a:r>
              <a:rPr lang="ru-RU" sz="3200" dirty="0" smtClean="0">
                <a:latin typeface="Candara" pitchFamily="34" charset="0"/>
              </a:rPr>
              <a:t>  того,  як  </a:t>
            </a:r>
            <a:r>
              <a:rPr lang="ru-RU" sz="3200" dirty="0" err="1" smtClean="0">
                <a:latin typeface="Candara" pitchFamily="34" charset="0"/>
              </a:rPr>
              <a:t>багато</a:t>
            </a:r>
            <a:r>
              <a:rPr lang="ru-RU" sz="3200" dirty="0" smtClean="0">
                <a:latin typeface="Candara" pitchFamily="34" charset="0"/>
              </a:rPr>
              <a:t>  вони  </a:t>
            </a:r>
            <a:r>
              <a:rPr lang="ru-RU" sz="3200" dirty="0" err="1" smtClean="0">
                <a:latin typeface="Candara" pitchFamily="34" charset="0"/>
              </a:rPr>
              <a:t>пишуть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і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наскільки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якісно</a:t>
            </a:r>
            <a:r>
              <a:rPr lang="ru-RU" sz="3200" dirty="0" smtClean="0">
                <a:latin typeface="Candara" pitchFamily="34" charset="0"/>
              </a:rPr>
              <a:t>. </a:t>
            </a:r>
          </a:p>
          <a:p>
            <a:pPr>
              <a:buNone/>
            </a:pPr>
            <a:r>
              <a:rPr lang="ru-RU" sz="3200" dirty="0" smtClean="0">
                <a:latin typeface="Candara" pitchFamily="34" charset="0"/>
              </a:rPr>
              <a:t>   </a:t>
            </a:r>
            <a:r>
              <a:rPr lang="uk-UA" sz="3200" dirty="0" smtClean="0">
                <a:latin typeface="Candara" pitchFamily="34" charset="0"/>
              </a:rPr>
              <a:t>Я</a:t>
            </a:r>
            <a:r>
              <a:rPr lang="ru-RU" sz="3200" dirty="0" err="1" smtClean="0">
                <a:latin typeface="Candara" pitchFamily="34" charset="0"/>
              </a:rPr>
              <a:t>кщо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розділити</a:t>
            </a:r>
            <a:r>
              <a:rPr lang="ru-RU" sz="3200" dirty="0" smtClean="0">
                <a:latin typeface="Candara" pitchFamily="34" charset="0"/>
              </a:rPr>
              <a:t>  зарплату  на  </a:t>
            </a:r>
            <a:r>
              <a:rPr lang="ru-RU" sz="3200" dirty="0" err="1" smtClean="0">
                <a:latin typeface="Candara" pitchFamily="34" charset="0"/>
              </a:rPr>
              <a:t>посадовий</a:t>
            </a:r>
            <a:r>
              <a:rPr lang="ru-RU" sz="3200" dirty="0" smtClean="0">
                <a:latin typeface="Candara" pitchFamily="34" charset="0"/>
              </a:rPr>
              <a:t> оклад  </a:t>
            </a:r>
            <a:r>
              <a:rPr lang="ru-RU" sz="3200" dirty="0" err="1" smtClean="0">
                <a:latin typeface="Candara" pitchFamily="34" charset="0"/>
              </a:rPr>
              <a:t>і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гонорарний</a:t>
            </a:r>
            <a:r>
              <a:rPr lang="ru-RU" sz="3200" dirty="0" smtClean="0">
                <a:latin typeface="Candara" pitchFamily="34" charset="0"/>
              </a:rPr>
              <a:t>  фонд,  то  </a:t>
            </a:r>
            <a:r>
              <a:rPr lang="ru-RU" sz="3200" dirty="0" err="1" smtClean="0">
                <a:latin typeface="Candara" pitchFamily="34" charset="0"/>
              </a:rPr>
              <a:t>це</a:t>
            </a:r>
            <a:r>
              <a:rPr lang="ru-RU" sz="3200" dirty="0" smtClean="0">
                <a:latin typeface="Candara" pitchFamily="34" charset="0"/>
              </a:rPr>
              <a:t>  буде </a:t>
            </a:r>
            <a:r>
              <a:rPr lang="ru-RU" sz="3200" dirty="0" err="1" smtClean="0">
                <a:latin typeface="Candara" pitchFamily="34" charset="0"/>
              </a:rPr>
              <a:t>приблизно</a:t>
            </a:r>
            <a:r>
              <a:rPr lang="ru-RU" sz="3200" dirty="0" smtClean="0">
                <a:latin typeface="Candara" pitchFamily="34" charset="0"/>
              </a:rPr>
              <a:t>  50  на  50. </a:t>
            </a:r>
          </a:p>
          <a:p>
            <a:pPr>
              <a:buNone/>
            </a:pPr>
            <a:r>
              <a:rPr lang="ru-RU" sz="3200" dirty="0" smtClean="0">
                <a:latin typeface="Candara" pitchFamily="34" charset="0"/>
              </a:rPr>
              <a:t>   А</a:t>
            </a:r>
            <a:r>
              <a:rPr lang="uk-UA" sz="3200" dirty="0" err="1" smtClean="0">
                <a:latin typeface="Candara" pitchFamily="34" charset="0"/>
              </a:rPr>
              <a:t>ле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якщо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людина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багато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пише</a:t>
            </a:r>
            <a:r>
              <a:rPr lang="ru-RU" sz="3200" dirty="0" smtClean="0">
                <a:latin typeface="Candara" pitchFamily="34" charset="0"/>
              </a:rPr>
              <a:t>,  то гонорар  не  </a:t>
            </a:r>
            <a:r>
              <a:rPr lang="ru-RU" sz="3200" dirty="0" err="1" smtClean="0">
                <a:latin typeface="Candara" pitchFamily="34" charset="0"/>
              </a:rPr>
              <a:t>обмежується</a:t>
            </a:r>
            <a:r>
              <a:rPr lang="ru-RU" sz="3200" dirty="0" smtClean="0">
                <a:latin typeface="Candara" pitchFamily="34" charset="0"/>
              </a:rPr>
              <a:t>.  І  так  ми </a:t>
            </a:r>
            <a:r>
              <a:rPr lang="ru-RU" sz="3200" dirty="0" err="1" smtClean="0">
                <a:latin typeface="Candara" pitchFamily="34" charset="0"/>
              </a:rPr>
              <a:t>практикуємо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дуже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багато</a:t>
            </a:r>
            <a:r>
              <a:rPr lang="ru-RU" sz="3200" dirty="0" smtClean="0">
                <a:latin typeface="Candara" pitchFamily="34" charset="0"/>
              </a:rPr>
              <a:t>  </a:t>
            </a:r>
            <a:r>
              <a:rPr lang="ru-RU" sz="3200" dirty="0" err="1" smtClean="0">
                <a:latin typeface="Candara" pitchFamily="34" charset="0"/>
              </a:rPr>
              <a:t>років</a:t>
            </a:r>
            <a:r>
              <a:rPr lang="ru-RU" sz="3200" dirty="0" smtClean="0">
                <a:latin typeface="Candara" pitchFamily="34" charset="0"/>
              </a:rPr>
              <a:t>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Candara" pitchFamily="34" charset="0"/>
              </a:rPr>
              <a:t>Що ми робимо?</a:t>
            </a:r>
            <a:endParaRPr lang="ru-RU" sz="60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r>
              <a:rPr lang="uk-UA" sz="4400" b="1" dirty="0" smtClean="0">
                <a:latin typeface="Candara" pitchFamily="34" charset="0"/>
              </a:rPr>
              <a:t>Газету для широких </a:t>
            </a:r>
          </a:p>
          <a:p>
            <a:pPr algn="ctr">
              <a:buNone/>
            </a:pPr>
            <a:r>
              <a:rPr lang="uk-UA" sz="4400" b="1" dirty="0" smtClean="0">
                <a:latin typeface="Candara" pitchFamily="34" charset="0"/>
              </a:rPr>
              <a:t>верств населення</a:t>
            </a:r>
            <a:endParaRPr lang="ru-RU" sz="44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Степан </a:t>
            </a:r>
            <a:r>
              <a:rPr lang="uk-UA" b="1" dirty="0" err="1" smtClean="0">
                <a:latin typeface="Candara" pitchFamily="34" charset="0"/>
              </a:rPr>
              <a:t>Курпіль</a:t>
            </a:r>
            <a:r>
              <a:rPr lang="uk-UA" b="1" dirty="0" smtClean="0">
                <a:latin typeface="Candara" pitchFamily="34" charset="0"/>
              </a:rPr>
              <a:t>, </a:t>
            </a:r>
            <a:r>
              <a:rPr lang="uk-UA" b="1" dirty="0" err="1" smtClean="0">
                <a:latin typeface="Candara" pitchFamily="34" charset="0"/>
              </a:rPr>
              <a:t>“Високий</a:t>
            </a:r>
            <a:r>
              <a:rPr lang="uk-UA" b="1" dirty="0" smtClean="0">
                <a:latin typeface="Candara" pitchFamily="34" charset="0"/>
              </a:rPr>
              <a:t> </a:t>
            </a:r>
            <a:r>
              <a:rPr lang="uk-UA" b="1" dirty="0" err="1" smtClean="0">
                <a:latin typeface="Candara" pitchFamily="34" charset="0"/>
              </a:rPr>
              <a:t>замок”</a:t>
            </a:r>
            <a:r>
              <a:rPr lang="uk-UA" b="1" dirty="0" smtClean="0">
                <a:latin typeface="Candara" pitchFamily="34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Candara" pitchFamily="34" charset="0"/>
              </a:rPr>
              <a:t>Ми  колись  </a:t>
            </a:r>
            <a:r>
              <a:rPr lang="ru-RU" sz="3600" dirty="0" err="1" smtClean="0">
                <a:latin typeface="Candara" pitchFamily="34" charset="0"/>
              </a:rPr>
              <a:t>пробували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змінити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це</a:t>
            </a:r>
            <a:r>
              <a:rPr lang="ru-RU" sz="3600" dirty="0" smtClean="0">
                <a:latin typeface="Candara" pitchFamily="34" charset="0"/>
              </a:rPr>
              <a:t>. Просто - додали гонорар до окладу. </a:t>
            </a:r>
          </a:p>
          <a:p>
            <a:pPr algn="ctr">
              <a:buNone/>
            </a:pPr>
            <a:r>
              <a:rPr lang="ru-RU" sz="3600" dirty="0" smtClean="0">
                <a:latin typeface="Candara" pitchFamily="34" charset="0"/>
              </a:rPr>
              <a:t>   І  </a:t>
            </a:r>
            <a:r>
              <a:rPr lang="ru-RU" sz="3600" dirty="0" err="1" smtClean="0">
                <a:latin typeface="Candara" pitchFamily="34" charset="0"/>
              </a:rPr>
              <a:t>побачили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наслідок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відразу</a:t>
            </a:r>
            <a:r>
              <a:rPr lang="ru-RU" sz="3600" dirty="0" smtClean="0">
                <a:latin typeface="Candara" pitchFamily="34" charset="0"/>
              </a:rPr>
              <a:t> </a:t>
            </a:r>
            <a:r>
              <a:rPr lang="uk-UA" sz="3600" dirty="0" smtClean="0">
                <a:latin typeface="Candara" pitchFamily="34" charset="0"/>
              </a:rPr>
              <a:t>–</a:t>
            </a:r>
            <a:r>
              <a:rPr lang="ru-RU" sz="3600" dirty="0" smtClean="0">
                <a:latin typeface="Candara" pitchFamily="34" charset="0"/>
              </a:rPr>
              <a:t> </a:t>
            </a:r>
          </a:p>
          <a:p>
            <a:pPr algn="ctr">
              <a:buNone/>
            </a:pPr>
            <a:r>
              <a:rPr lang="ru-RU" sz="3600" dirty="0" smtClean="0">
                <a:latin typeface="Candara" pitchFamily="34" charset="0"/>
              </a:rPr>
              <a:t>   не  </a:t>
            </a:r>
            <a:r>
              <a:rPr lang="uk-UA" sz="3600" dirty="0" smtClean="0">
                <a:latin typeface="Candara" pitchFamily="34" charset="0"/>
              </a:rPr>
              <a:t>було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що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ставити</a:t>
            </a:r>
            <a:r>
              <a:rPr lang="ru-RU" sz="3600" dirty="0" smtClean="0">
                <a:latin typeface="Candara" pitchFamily="34" charset="0"/>
              </a:rPr>
              <a:t>  в  газету, </a:t>
            </a:r>
          </a:p>
          <a:p>
            <a:pPr algn="ctr">
              <a:buNone/>
            </a:pPr>
            <a:r>
              <a:rPr lang="ru-RU" sz="3600" dirty="0" smtClean="0">
                <a:latin typeface="Candara" pitchFamily="34" charset="0"/>
              </a:rPr>
              <a:t>   </a:t>
            </a:r>
            <a:r>
              <a:rPr lang="ru-RU" sz="3600" dirty="0" err="1" smtClean="0">
                <a:latin typeface="Candara" pitchFamily="34" charset="0"/>
              </a:rPr>
              <a:t>ніхто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нічого</a:t>
            </a:r>
            <a:r>
              <a:rPr lang="ru-RU" sz="3600" dirty="0" smtClean="0">
                <a:latin typeface="Candara" pitchFamily="34" charset="0"/>
              </a:rPr>
              <a:t>  не  </a:t>
            </a:r>
            <a:r>
              <a:rPr lang="ru-RU" sz="3600" dirty="0" err="1" smtClean="0">
                <a:latin typeface="Candara" pitchFamily="34" charset="0"/>
              </a:rPr>
              <a:t>пише</a:t>
            </a:r>
            <a:r>
              <a:rPr lang="ru-RU" sz="3600" dirty="0" smtClean="0">
                <a:latin typeface="Candara" pitchFamily="34" charset="0"/>
              </a:rPr>
              <a:t>.  </a:t>
            </a:r>
            <a:r>
              <a:rPr lang="uk-UA" sz="3600" dirty="0" smtClean="0">
                <a:latin typeface="Candara" pitchFamily="34" charset="0"/>
              </a:rPr>
              <a:t>Тому  швиденько  повернулися  до принципу  “50  на  50” …</a:t>
            </a:r>
            <a:endParaRPr lang="ru-RU" sz="3600" dirty="0" smtClean="0">
              <a:latin typeface="Candar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Степан </a:t>
            </a:r>
            <a:r>
              <a:rPr lang="uk-UA" b="1" dirty="0" err="1" smtClean="0">
                <a:latin typeface="Candara" pitchFamily="34" charset="0"/>
              </a:rPr>
              <a:t>Курпіль</a:t>
            </a:r>
            <a:r>
              <a:rPr lang="uk-UA" b="1" dirty="0" smtClean="0">
                <a:latin typeface="Candara" pitchFamily="34" charset="0"/>
              </a:rPr>
              <a:t>, </a:t>
            </a:r>
            <a:r>
              <a:rPr lang="uk-UA" b="1" dirty="0" err="1" smtClean="0">
                <a:latin typeface="Candara" pitchFamily="34" charset="0"/>
              </a:rPr>
              <a:t>“Високий</a:t>
            </a:r>
            <a:r>
              <a:rPr lang="uk-UA" b="1" dirty="0" smtClean="0">
                <a:latin typeface="Candara" pitchFamily="34" charset="0"/>
              </a:rPr>
              <a:t> </a:t>
            </a:r>
            <a:r>
              <a:rPr lang="uk-UA" b="1" dirty="0" err="1" smtClean="0">
                <a:latin typeface="Candara" pitchFamily="34" charset="0"/>
              </a:rPr>
              <a:t>замок”</a:t>
            </a:r>
            <a:r>
              <a:rPr lang="uk-UA" b="1" dirty="0" smtClean="0">
                <a:latin typeface="Candara" pitchFamily="34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</a:t>
            </a:r>
            <a:r>
              <a:rPr lang="uk-UA" sz="3600" dirty="0" smtClean="0">
                <a:latin typeface="Candara" pitchFamily="34" charset="0"/>
              </a:rPr>
              <a:t>Переводити  штатних  працівників тільки  на  гонорар – нелюдяно. </a:t>
            </a:r>
          </a:p>
          <a:p>
            <a:pPr algn="ctr">
              <a:buNone/>
            </a:pPr>
            <a:r>
              <a:rPr lang="uk-UA" sz="3600" dirty="0" smtClean="0">
                <a:latin typeface="Candara" pitchFamily="34" charset="0"/>
              </a:rPr>
              <a:t>   </a:t>
            </a:r>
            <a:r>
              <a:rPr lang="ru-RU" sz="3600" dirty="0" smtClean="0">
                <a:latin typeface="Candara" pitchFamily="34" charset="0"/>
              </a:rPr>
              <a:t>Люди  </a:t>
            </a:r>
            <a:r>
              <a:rPr lang="ru-RU" sz="3600" dirty="0" err="1" smtClean="0">
                <a:latin typeface="Candara" pitchFamily="34" charset="0"/>
              </a:rPr>
              <a:t>хворіють</a:t>
            </a:r>
            <a:r>
              <a:rPr lang="ru-RU" sz="3600" dirty="0" smtClean="0">
                <a:latin typeface="Candara" pitchFamily="34" charset="0"/>
              </a:rPr>
              <a:t>,  </a:t>
            </a:r>
            <a:r>
              <a:rPr lang="uk-UA" sz="3600" dirty="0" smtClean="0">
                <a:latin typeface="Candara" pitchFamily="34" charset="0"/>
              </a:rPr>
              <a:t>чомусь  </a:t>
            </a:r>
            <a:r>
              <a:rPr lang="ru-RU" sz="3600" dirty="0" smtClean="0">
                <a:latin typeface="Candara" pitchFamily="34" charset="0"/>
              </a:rPr>
              <a:t>не  </a:t>
            </a:r>
            <a:r>
              <a:rPr lang="ru-RU" sz="3600" dirty="0" err="1" smtClean="0">
                <a:latin typeface="Candara" pitchFamily="34" charset="0"/>
              </a:rPr>
              <a:t>можуть</a:t>
            </a:r>
            <a:r>
              <a:rPr lang="ru-RU" sz="3600" dirty="0" smtClean="0">
                <a:latin typeface="Candara" pitchFamily="34" charset="0"/>
              </a:rPr>
              <a:t> </a:t>
            </a:r>
            <a:r>
              <a:rPr lang="ru-RU" sz="3600" dirty="0" err="1" smtClean="0">
                <a:latin typeface="Candara" pitchFamily="34" charset="0"/>
              </a:rPr>
              <a:t>писати</a:t>
            </a:r>
            <a:r>
              <a:rPr lang="ru-RU" sz="3600" dirty="0" smtClean="0">
                <a:latin typeface="Candara" pitchFamily="34" charset="0"/>
              </a:rPr>
              <a:t>,  </a:t>
            </a:r>
            <a:r>
              <a:rPr lang="ru-RU" sz="3600" dirty="0" err="1" smtClean="0">
                <a:latin typeface="Candara" pitchFamily="34" charset="0"/>
              </a:rPr>
              <a:t>різні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ситуації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бувають</a:t>
            </a:r>
            <a:r>
              <a:rPr lang="ru-RU" sz="3600" dirty="0" smtClean="0">
                <a:latin typeface="Candara" pitchFamily="34" charset="0"/>
              </a:rPr>
              <a:t>.  </a:t>
            </a:r>
          </a:p>
          <a:p>
            <a:pPr algn="ctr">
              <a:buNone/>
            </a:pPr>
            <a:r>
              <a:rPr lang="ru-RU" sz="3600" dirty="0" smtClean="0">
                <a:latin typeface="Candara" pitchFamily="34" charset="0"/>
              </a:rPr>
              <a:t>   Ї</a:t>
            </a:r>
            <a:r>
              <a:rPr lang="uk-UA" sz="3600" dirty="0" smtClean="0">
                <a:latin typeface="Candara" pitchFamily="34" charset="0"/>
              </a:rPr>
              <a:t>м</a:t>
            </a:r>
            <a:r>
              <a:rPr lang="ru-RU" sz="3600" dirty="0" smtClean="0">
                <a:latin typeface="Candara" pitchFamily="34" charset="0"/>
              </a:rPr>
              <a:t>  все  одно  треба  </a:t>
            </a:r>
            <a:r>
              <a:rPr lang="ru-RU" sz="3600" dirty="0" err="1" smtClean="0">
                <a:latin typeface="Candara" pitchFamily="34" charset="0"/>
              </a:rPr>
              <a:t>дати</a:t>
            </a:r>
            <a:r>
              <a:rPr lang="ru-RU" sz="3600" dirty="0" smtClean="0">
                <a:latin typeface="Candara" pitchFamily="34" charset="0"/>
              </a:rPr>
              <a:t>  </a:t>
            </a:r>
            <a:r>
              <a:rPr lang="ru-RU" sz="3600" dirty="0" err="1" smtClean="0">
                <a:latin typeface="Candara" pitchFamily="34" charset="0"/>
              </a:rPr>
              <a:t>якусь</a:t>
            </a:r>
            <a:r>
              <a:rPr lang="ru-RU" sz="3600" dirty="0" smtClean="0">
                <a:latin typeface="Candara" pitchFamily="34" charset="0"/>
              </a:rPr>
              <a:t> </a:t>
            </a:r>
            <a:r>
              <a:rPr lang="ru-RU" sz="3600" dirty="0" err="1" smtClean="0">
                <a:latin typeface="Candara" pitchFamily="34" charset="0"/>
              </a:rPr>
              <a:t>грошову</a:t>
            </a:r>
            <a:r>
              <a:rPr lang="ru-RU" sz="3600" dirty="0" smtClean="0">
                <a:latin typeface="Candara" pitchFamily="34" charset="0"/>
              </a:rPr>
              <a:t>  основу.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Candara" pitchFamily="34" charset="0"/>
              </a:rPr>
              <a:t>Це все добре, але…</a:t>
            </a:r>
            <a:endParaRPr lang="ru-RU" sz="54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latin typeface="Candara" pitchFamily="34" charset="0"/>
              </a:rPr>
              <a:t>…хто  це  все  робитиме,  якщо  в  колективі 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три  працівника?</a:t>
            </a:r>
          </a:p>
          <a:p>
            <a:pPr algn="ctr">
              <a:buNone/>
            </a:pPr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…який  там  гонорарний  фонд,  якщо  навіть  на зарплату  не  вистачає,  майже  у  всіх – </a:t>
            </a:r>
            <a:r>
              <a:rPr lang="uk-UA" dirty="0" err="1" smtClean="0">
                <a:latin typeface="Candara" pitchFamily="34" charset="0"/>
              </a:rPr>
              <a:t>мінімалка</a:t>
            </a:r>
            <a:r>
              <a:rPr lang="uk-UA" dirty="0" smtClean="0">
                <a:latin typeface="Candara" pitchFamily="34" charset="0"/>
              </a:rPr>
              <a:t>…</a:t>
            </a:r>
          </a:p>
          <a:p>
            <a:pPr algn="ctr">
              <a:buNone/>
            </a:pPr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…яка  структура  номерів,  якщо  8  сторінок,  і немає  куди  поставити  навіть  те,  що  адміністрація  дає …</a:t>
            </a:r>
          </a:p>
          <a:p>
            <a:pPr>
              <a:buNone/>
            </a:pPr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… … … … … … … … … … … … … … … … </a:t>
            </a: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8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КРАПЛЯ ЕКОНОМІКИ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  До  речі,  все  те,  про  що ми сьогодні  говорили, – це  теж  все  про  гроші,  насправді.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 Бо  вся  економіка  наших  видань – це  якість контенту,  це  географія  публікацій,  це </a:t>
            </a:r>
            <a:r>
              <a:rPr lang="uk-UA" dirty="0" err="1" smtClean="0">
                <a:latin typeface="Candara" pitchFamily="34" charset="0"/>
              </a:rPr>
              <a:t>“олюднення”</a:t>
            </a:r>
            <a:r>
              <a:rPr lang="uk-UA" dirty="0" smtClean="0">
                <a:latin typeface="Candara" pitchFamily="34" charset="0"/>
              </a:rPr>
              <a:t>  газет,  це  їх  зовнішній  вигляд…</a:t>
            </a:r>
          </a:p>
          <a:p>
            <a:pPr algn="ctr">
              <a:buNone/>
            </a:pPr>
            <a:endParaRPr lang="uk-UA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 САМЕ  у  всьому  цьому – корінь  нашої фінансової  спроможності.</a:t>
            </a:r>
          </a:p>
          <a:p>
            <a:pPr>
              <a:buNone/>
            </a:pPr>
            <a:endParaRPr lang="uk-UA" dirty="0" smtClean="0">
              <a:latin typeface="Candara" pitchFamily="34" charset="0"/>
            </a:endParaRPr>
          </a:p>
          <a:p>
            <a:pPr>
              <a:buNone/>
            </a:pPr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b="1" dirty="0" smtClean="0">
                <a:latin typeface="Candara" pitchFamily="34" charset="0"/>
              </a:rPr>
              <a:t>В  наступному  слайді – відповіді  на  всі </a:t>
            </a:r>
          </a:p>
          <a:p>
            <a:pPr algn="ctr">
              <a:buNone/>
            </a:pPr>
            <a:r>
              <a:rPr lang="uk-UA" b="1" dirty="0" err="1" smtClean="0">
                <a:latin typeface="Candara" pitchFamily="34" charset="0"/>
              </a:rPr>
              <a:t>“Все</a:t>
            </a:r>
            <a:r>
              <a:rPr lang="uk-UA" b="1" dirty="0" smtClean="0">
                <a:latin typeface="Candara" pitchFamily="34" charset="0"/>
              </a:rPr>
              <a:t>  це  дуже  добре,  але…”</a:t>
            </a:r>
            <a:endParaRPr lang="ru-RU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Ризикнемо?</a:t>
            </a:r>
            <a:endParaRPr lang="ru-RU" b="1" dirty="0"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214438"/>
          <a:ext cx="8715378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5"/>
                <a:gridCol w="2286016"/>
                <a:gridCol w="1428760"/>
                <a:gridCol w="1500198"/>
                <a:gridCol w="1428760"/>
                <a:gridCol w="12144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Candara" pitchFamily="34" charset="0"/>
                        </a:rPr>
                        <a:t>РІК</a:t>
                      </a:r>
                      <a:endParaRPr lang="ru-RU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Candara" pitchFamily="34" charset="0"/>
                        </a:rPr>
                        <a:t>Передплатна</a:t>
                      </a:r>
                      <a:r>
                        <a:rPr lang="uk-UA" baseline="0" dirty="0" smtClean="0">
                          <a:latin typeface="Candara" pitchFamily="34" charset="0"/>
                        </a:rPr>
                        <a:t> ціна (річна)</a:t>
                      </a:r>
                      <a:endParaRPr lang="ru-RU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Candara" pitchFamily="34" charset="0"/>
                        </a:rPr>
                        <a:t>Сер.</a:t>
                      </a:r>
                      <a:r>
                        <a:rPr lang="uk-UA" baseline="0" dirty="0" smtClean="0">
                          <a:latin typeface="Candara" pitchFamily="34" charset="0"/>
                        </a:rPr>
                        <a:t> </a:t>
                      </a:r>
                      <a:r>
                        <a:rPr lang="uk-UA" dirty="0" smtClean="0">
                          <a:latin typeface="Candara" pitchFamily="34" charset="0"/>
                        </a:rPr>
                        <a:t>річний</a:t>
                      </a:r>
                      <a:r>
                        <a:rPr lang="uk-UA" baseline="0" dirty="0" smtClean="0">
                          <a:latin typeface="Candara" pitchFamily="34" charset="0"/>
                        </a:rPr>
                        <a:t> наклад</a:t>
                      </a:r>
                      <a:endParaRPr lang="ru-RU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Candara" pitchFamily="34" charset="0"/>
                        </a:rPr>
                        <a:t>Доходи від передплати</a:t>
                      </a:r>
                      <a:endParaRPr lang="ru-RU" dirty="0">
                        <a:latin typeface="Candar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Candara" pitchFamily="34" charset="0"/>
                        </a:rPr>
                        <a:t>Плюс до 2016 р.</a:t>
                      </a:r>
                      <a:endParaRPr lang="ru-RU" sz="2400" dirty="0">
                        <a:latin typeface="Candar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Candara" pitchFamily="34" charset="0"/>
                        </a:rPr>
                        <a:t>Плюс за два роки</a:t>
                      </a:r>
                      <a:endParaRPr lang="ru-RU" sz="240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2016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108 грн.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3260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352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b="1" u="sng" dirty="0" smtClean="0">
                          <a:latin typeface="Candara" pitchFamily="34" charset="0"/>
                        </a:rPr>
                        <a:t>СЦЕНАРІЙ   ПАДІННЯ</a:t>
                      </a:r>
                      <a:r>
                        <a:rPr lang="uk-UA" b="1" u="sng" baseline="0" dirty="0" smtClean="0">
                          <a:latin typeface="Candara" pitchFamily="34" charset="0"/>
                        </a:rPr>
                        <a:t>   ТИРАЖУ</a:t>
                      </a:r>
                      <a:endParaRPr lang="ru-RU" b="1" u="sng" dirty="0"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2017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144 грн. </a:t>
                      </a:r>
                      <a:r>
                        <a:rPr lang="uk-UA" sz="2400" b="1" dirty="0" smtClean="0">
                          <a:latin typeface="Candara" pitchFamily="34" charset="0"/>
                        </a:rPr>
                        <a:t>(+33%)</a:t>
                      </a:r>
                      <a:endParaRPr lang="ru-RU" sz="24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3000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432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80 тис.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latin typeface="Candara" pitchFamily="34" charset="0"/>
                        </a:rPr>
                        <a:t>232 тис.</a:t>
                      </a:r>
                      <a:endParaRPr lang="ru-RU" sz="32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2018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180 грн. </a:t>
                      </a:r>
                      <a:r>
                        <a:rPr lang="uk-UA" sz="2400" b="1" dirty="0" smtClean="0">
                          <a:latin typeface="Candara" pitchFamily="34" charset="0"/>
                        </a:rPr>
                        <a:t>(+25%)</a:t>
                      </a:r>
                      <a:endParaRPr lang="ru-RU" sz="24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2800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504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152 тис.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b="1" u="sng" dirty="0" smtClean="0">
                          <a:latin typeface="Candara" pitchFamily="34" charset="0"/>
                        </a:rPr>
                        <a:t>СЦЕНАРІЙ   СТАБІЛЬНОСТІ   ТИРАЖУ</a:t>
                      </a:r>
                      <a:endParaRPr lang="ru-RU" b="1" u="sng" dirty="0"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2017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144 грн.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3260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470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118 тис.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latin typeface="Candara" pitchFamily="34" charset="0"/>
                        </a:rPr>
                        <a:t>353 тис.</a:t>
                      </a:r>
                      <a:endParaRPr lang="ru-RU" sz="32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2018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180 грн.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3260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587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235 тис.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b="1" u="sng" dirty="0" smtClean="0">
                          <a:latin typeface="Candara" pitchFamily="34" charset="0"/>
                        </a:rPr>
                        <a:t>СЦЕНАРІЙ   ЗРОСТАННЯ</a:t>
                      </a:r>
                      <a:r>
                        <a:rPr lang="uk-UA" b="1" u="sng" baseline="0" dirty="0" smtClean="0">
                          <a:latin typeface="Candara" pitchFamily="34" charset="0"/>
                        </a:rPr>
                        <a:t>   ТИРАЖУ</a:t>
                      </a:r>
                      <a:endParaRPr lang="ru-RU" b="1" u="sng" dirty="0"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2017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144 грн.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3400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490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138 тис.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latin typeface="Candara" pitchFamily="34" charset="0"/>
                        </a:rPr>
                        <a:t>434 тис.</a:t>
                      </a:r>
                      <a:endParaRPr lang="ru-RU" sz="32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u="sng" dirty="0" smtClean="0">
                          <a:latin typeface="Candara" pitchFamily="34" charset="0"/>
                        </a:rPr>
                        <a:t>2018</a:t>
                      </a:r>
                      <a:endParaRPr lang="ru-RU" sz="2800" b="1" u="sng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180 грн.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3600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Candara" pitchFamily="34" charset="0"/>
                        </a:rPr>
                        <a:t>648 тис.</a:t>
                      </a:r>
                      <a:endParaRPr lang="ru-RU" sz="28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Candara" pitchFamily="34" charset="0"/>
                        </a:rPr>
                        <a:t>296 тис.</a:t>
                      </a:r>
                      <a:endParaRPr lang="ru-RU" sz="2800" dirty="0">
                        <a:latin typeface="Candar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ДО РЕЧІ…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Candara" pitchFamily="34" charset="0"/>
              </a:rPr>
              <a:t>83,5%  </a:t>
            </a:r>
            <a:r>
              <a:rPr lang="ru-RU" dirty="0" err="1" smtClean="0">
                <a:latin typeface="Candara" pitchFamily="34" charset="0"/>
              </a:rPr>
              <a:t>українців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дізнаються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новини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u="sng" dirty="0" smtClean="0">
                <a:latin typeface="Candara" pitchFamily="34" charset="0"/>
              </a:rPr>
              <a:t>про  </a:t>
            </a:r>
            <a:r>
              <a:rPr lang="ru-RU" b="1" u="sng" dirty="0" err="1" smtClean="0">
                <a:latin typeface="Candara" pitchFamily="34" charset="0"/>
              </a:rPr>
              <a:t>ситуацію</a:t>
            </a:r>
            <a:r>
              <a:rPr lang="ru-RU" b="1" u="sng" dirty="0" smtClean="0">
                <a:latin typeface="Candara" pitchFamily="34" charset="0"/>
              </a:rPr>
              <a:t>  в </a:t>
            </a:r>
            <a:r>
              <a:rPr lang="ru-RU" b="1" u="sng" dirty="0" err="1" smtClean="0">
                <a:latin typeface="Candara" pitchFamily="34" charset="0"/>
              </a:rPr>
              <a:t>країні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з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українського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телебачення</a:t>
            </a:r>
            <a:r>
              <a:rPr lang="ru-RU" dirty="0" smtClean="0">
                <a:latin typeface="Candara" pitchFamily="34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Candara" pitchFamily="34" charset="0"/>
              </a:rPr>
              <a:t>(</a:t>
            </a:r>
            <a:r>
              <a:rPr lang="ru-RU" dirty="0" err="1" smtClean="0">
                <a:latin typeface="Candara" pitchFamily="34" charset="0"/>
              </a:rPr>
              <a:t>Київський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міжнародний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інститут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соціології</a:t>
            </a:r>
            <a:r>
              <a:rPr lang="ru-RU" dirty="0" smtClean="0">
                <a:latin typeface="Candara" pitchFamily="34" charset="0"/>
              </a:rPr>
              <a:t> ).</a:t>
            </a:r>
          </a:p>
          <a:p>
            <a:pPr algn="ctr"/>
            <a:endParaRPr lang="ru-RU" dirty="0" smtClean="0">
              <a:latin typeface="Candara" pitchFamily="34" charset="0"/>
            </a:endParaRPr>
          </a:p>
          <a:p>
            <a:pPr algn="ctr"/>
            <a:r>
              <a:rPr lang="ru-RU" dirty="0" smtClean="0">
                <a:latin typeface="Candara" pitchFamily="34" charset="0"/>
              </a:rPr>
              <a:t>31%  </a:t>
            </a:r>
            <a:r>
              <a:rPr lang="ru-RU" dirty="0" err="1" smtClean="0">
                <a:latin typeface="Candara" pitchFamily="34" charset="0"/>
              </a:rPr>
              <a:t>дізнаються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u="sng" dirty="0" err="1" smtClean="0">
                <a:latin typeface="Candara" pitchFamily="34" charset="0"/>
              </a:rPr>
              <a:t>новини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з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Інтернету</a:t>
            </a:r>
            <a:r>
              <a:rPr lang="ru-RU" dirty="0" smtClean="0">
                <a:latin typeface="Candara" pitchFamily="34" charset="0"/>
              </a:rPr>
              <a:t>,  29% - </a:t>
            </a:r>
            <a:r>
              <a:rPr lang="ru-RU" dirty="0" err="1" smtClean="0">
                <a:latin typeface="Candara" pitchFamily="34" charset="0"/>
              </a:rPr>
              <a:t>від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знайомих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і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родичів</a:t>
            </a:r>
            <a:r>
              <a:rPr lang="ru-RU" dirty="0" smtClean="0">
                <a:latin typeface="Candara" pitchFamily="34" charset="0"/>
              </a:rPr>
              <a:t>,  21% -  </a:t>
            </a:r>
            <a:r>
              <a:rPr lang="ru-RU" dirty="0" err="1" smtClean="0">
                <a:latin typeface="Candara" pitchFamily="34" charset="0"/>
              </a:rPr>
              <a:t>з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російського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телебачення</a:t>
            </a:r>
            <a:r>
              <a:rPr lang="ru-RU" dirty="0" smtClean="0">
                <a:latin typeface="Candara" pitchFamily="34" charset="0"/>
              </a:rPr>
              <a:t>,  </a:t>
            </a:r>
            <a:r>
              <a:rPr lang="ru-RU" u="sng" dirty="0" smtClean="0">
                <a:latin typeface="Candara" pitchFamily="34" charset="0"/>
              </a:rPr>
              <a:t>29% -  </a:t>
            </a:r>
            <a:r>
              <a:rPr lang="ru-RU" u="sng" dirty="0" err="1" smtClean="0">
                <a:latin typeface="Candara" pitchFamily="34" charset="0"/>
              </a:rPr>
              <a:t>з</a:t>
            </a:r>
            <a:r>
              <a:rPr lang="ru-RU" u="sng" dirty="0" smtClean="0">
                <a:latin typeface="Candara" pitchFamily="34" charset="0"/>
              </a:rPr>
              <a:t> </a:t>
            </a:r>
            <a:r>
              <a:rPr lang="ru-RU" u="sng" dirty="0" err="1" smtClean="0">
                <a:latin typeface="Candara" pitchFamily="34" charset="0"/>
              </a:rPr>
              <a:t>українських</a:t>
            </a:r>
            <a:r>
              <a:rPr lang="ru-RU" u="sng" dirty="0" smtClean="0">
                <a:latin typeface="Candara" pitchFamily="34" charset="0"/>
              </a:rPr>
              <a:t>  газет </a:t>
            </a:r>
            <a:r>
              <a:rPr lang="ru-RU" u="sng" dirty="0" err="1" smtClean="0">
                <a:latin typeface="Candara" pitchFamily="34" charset="0"/>
              </a:rPr>
              <a:t>і</a:t>
            </a:r>
            <a:r>
              <a:rPr lang="ru-RU" u="sng" dirty="0" smtClean="0">
                <a:latin typeface="Candara" pitchFamily="34" charset="0"/>
              </a:rPr>
              <a:t>  </a:t>
            </a:r>
            <a:r>
              <a:rPr lang="ru-RU" u="sng" dirty="0" err="1" smtClean="0">
                <a:latin typeface="Candara" pitchFamily="34" charset="0"/>
              </a:rPr>
              <a:t>журналів</a:t>
            </a:r>
            <a:r>
              <a:rPr lang="ru-RU" dirty="0" smtClean="0">
                <a:latin typeface="Candara" pitchFamily="34" charset="0"/>
              </a:rPr>
              <a:t>, 16% - </a:t>
            </a:r>
            <a:r>
              <a:rPr lang="ru-RU" dirty="0" err="1" smtClean="0">
                <a:latin typeface="Candara" pitchFamily="34" charset="0"/>
              </a:rPr>
              <a:t>з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українського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радіо</a:t>
            </a:r>
            <a:r>
              <a:rPr lang="ru-RU" dirty="0" smtClean="0">
                <a:latin typeface="Candara" pitchFamily="34" charset="0"/>
              </a:rPr>
              <a:t>, 11% - </a:t>
            </a:r>
            <a:r>
              <a:rPr lang="ru-RU" dirty="0" err="1" smtClean="0">
                <a:latin typeface="Candara" pitchFamily="34" charset="0"/>
              </a:rPr>
              <a:t>із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соціальних</a:t>
            </a:r>
            <a:r>
              <a:rPr lang="ru-RU" dirty="0" smtClean="0">
                <a:latin typeface="Candara" pitchFamily="34" charset="0"/>
              </a:rPr>
              <a:t>  мереж, </a:t>
            </a:r>
            <a:r>
              <a:rPr lang="ru-RU" dirty="0" err="1" smtClean="0">
                <a:latin typeface="Candara" pitchFamily="34" charset="0"/>
              </a:rPr>
              <a:t>блогів</a:t>
            </a:r>
            <a:r>
              <a:rPr lang="ru-RU" dirty="0" smtClean="0">
                <a:latin typeface="Candara" pitchFamily="34" charset="0"/>
              </a:rPr>
              <a:t>,  2% -  </a:t>
            </a:r>
            <a:r>
              <a:rPr lang="ru-RU" dirty="0" err="1" smtClean="0">
                <a:latin typeface="Candara" pitchFamily="34" charset="0"/>
              </a:rPr>
              <a:t>із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російських</a:t>
            </a:r>
            <a:r>
              <a:rPr lang="ru-RU" dirty="0" smtClean="0">
                <a:latin typeface="Candara" pitchFamily="34" charset="0"/>
              </a:rPr>
              <a:t>  газет  </a:t>
            </a:r>
            <a:r>
              <a:rPr lang="ru-RU" dirty="0" err="1" smtClean="0">
                <a:latin typeface="Candara" pitchFamily="34" charset="0"/>
              </a:rPr>
              <a:t>і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журналів</a:t>
            </a:r>
            <a:r>
              <a:rPr lang="ru-RU" dirty="0" smtClean="0">
                <a:latin typeface="Candara" pitchFamily="34" charset="0"/>
              </a:rPr>
              <a:t>,  1% - </a:t>
            </a:r>
            <a:r>
              <a:rPr lang="ru-RU" dirty="0" err="1" smtClean="0">
                <a:latin typeface="Candara" pitchFamily="34" charset="0"/>
              </a:rPr>
              <a:t>з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російського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радіо</a:t>
            </a:r>
            <a:r>
              <a:rPr lang="ru-RU" dirty="0" smtClean="0">
                <a:latin typeface="Candara" pitchFamily="34" charset="0"/>
              </a:rPr>
              <a:t>.</a:t>
            </a:r>
          </a:p>
          <a:p>
            <a:endParaRPr lang="uk-UA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   </a:t>
            </a:r>
            <a:r>
              <a:rPr lang="uk-UA" sz="2400" b="1" dirty="0" smtClean="0">
                <a:latin typeface="Candara" pitchFamily="34" charset="0"/>
              </a:rPr>
              <a:t>Де  ми  тут? 29%?  Аж  ніяк  ні! </a:t>
            </a:r>
          </a:p>
          <a:p>
            <a:pPr algn="ctr">
              <a:buNone/>
            </a:pPr>
            <a:r>
              <a:rPr lang="uk-UA" sz="2400" b="1" dirty="0" smtClean="0">
                <a:latin typeface="Candara" pitchFamily="34" charset="0"/>
              </a:rPr>
              <a:t>В  сільській  місцевості  ми  маємо  вдвічі  більший  ресурс!</a:t>
            </a:r>
            <a:endParaRPr lang="ru-RU" sz="24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Candara" pitchFamily="34" charset="0"/>
              </a:rPr>
              <a:t>У  людей  є  потреби…</a:t>
            </a:r>
            <a:r>
              <a:rPr lang="uk-UA" b="1" dirty="0" smtClean="0">
                <a:latin typeface="Candara" pitchFamily="34" charset="0"/>
              </a:rPr>
              <a:t/>
            </a:r>
            <a:br>
              <a:rPr lang="uk-UA" b="1" dirty="0" smtClean="0">
                <a:latin typeface="Candara" pitchFamily="34" charset="0"/>
              </a:rPr>
            </a:br>
            <a:r>
              <a:rPr lang="uk-UA" sz="3600" b="1" dirty="0" smtClean="0">
                <a:latin typeface="Candara" pitchFamily="34" charset="0"/>
              </a:rPr>
              <a:t>З  потреб  виникають  питання…</a:t>
            </a:r>
            <a:endParaRPr lang="ru-RU" sz="36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u="sng" dirty="0" smtClean="0">
                <a:latin typeface="Candara" pitchFamily="34" charset="0"/>
              </a:rPr>
              <a:t>Ми  </a:t>
            </a:r>
            <a:r>
              <a:rPr lang="uk-UA" b="1" u="sng" dirty="0" smtClean="0">
                <a:latin typeface="Candara" pitchFamily="34" charset="0"/>
              </a:rPr>
              <a:t>ПРОСТО</a:t>
            </a:r>
            <a:r>
              <a:rPr lang="uk-UA" u="sng" dirty="0" smtClean="0">
                <a:latin typeface="Candara" pitchFamily="34" charset="0"/>
              </a:rPr>
              <a:t>  маємо  відповідати  на  ці  питання</a:t>
            </a:r>
          </a:p>
          <a:p>
            <a:pPr algn="ctr"/>
            <a:r>
              <a:rPr lang="uk-UA" sz="3200" dirty="0" smtClean="0">
                <a:latin typeface="Candara" pitchFamily="34" charset="0"/>
              </a:rPr>
              <a:t>Вчасно</a:t>
            </a:r>
          </a:p>
          <a:p>
            <a:pPr algn="ctr"/>
            <a:r>
              <a:rPr lang="uk-UA" sz="3200" dirty="0" smtClean="0">
                <a:latin typeface="Candara" pitchFamily="34" charset="0"/>
              </a:rPr>
              <a:t>Конкретно</a:t>
            </a:r>
          </a:p>
          <a:p>
            <a:pPr algn="ctr"/>
            <a:r>
              <a:rPr lang="uk-UA" sz="3200" dirty="0" smtClean="0">
                <a:latin typeface="Candara" pitchFamily="34" charset="0"/>
              </a:rPr>
              <a:t>Чесно</a:t>
            </a:r>
          </a:p>
          <a:p>
            <a:pPr algn="ctr"/>
            <a:r>
              <a:rPr lang="uk-UA" sz="3200" dirty="0" smtClean="0">
                <a:latin typeface="Candara" pitchFamily="34" charset="0"/>
              </a:rPr>
              <a:t>Зрозуміло</a:t>
            </a:r>
          </a:p>
          <a:p>
            <a:pPr algn="ctr"/>
            <a:r>
              <a:rPr lang="uk-UA" sz="3200" dirty="0" smtClean="0">
                <a:latin typeface="Candara" pitchFamily="34" charset="0"/>
              </a:rPr>
              <a:t>Однозначно</a:t>
            </a:r>
          </a:p>
          <a:p>
            <a:pPr algn="ctr"/>
            <a:r>
              <a:rPr lang="uk-UA" sz="3200" dirty="0" smtClean="0">
                <a:latin typeface="Candara" pitchFamily="34" charset="0"/>
              </a:rPr>
              <a:t>Вичерпно</a:t>
            </a:r>
            <a:endParaRPr lang="ru-RU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uk-UA" sz="4400" b="1" u="sng" dirty="0" smtClean="0">
                <a:latin typeface="Candara" pitchFamily="34" charset="0"/>
              </a:rPr>
              <a:t>Це  повинні  зробити  саме  ми!</a:t>
            </a:r>
            <a:endParaRPr lang="ru-RU" sz="4400" b="1" u="sng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andara" pitchFamily="34" charset="0"/>
              </a:rPr>
              <a:t>Нову  місцеву  пресу  ніхто,  крім  нас, </a:t>
            </a:r>
          </a:p>
          <a:p>
            <a:pPr algn="ctr">
              <a:buNone/>
            </a:pPr>
            <a:r>
              <a:rPr lang="uk-UA" sz="3600" dirty="0" smtClean="0">
                <a:latin typeface="Candara" pitchFamily="34" charset="0"/>
              </a:rPr>
              <a:t>не  створить…</a:t>
            </a:r>
          </a:p>
          <a:p>
            <a:pPr algn="ctr">
              <a:buNone/>
            </a:pPr>
            <a:endParaRPr lang="uk-UA" sz="3600" dirty="0" smtClean="0">
              <a:latin typeface="Candara" pitchFamily="34" charset="0"/>
            </a:endParaRPr>
          </a:p>
          <a:p>
            <a:pPr algn="ctr"/>
            <a:r>
              <a:rPr lang="uk-UA" sz="3600" dirty="0" smtClean="0">
                <a:latin typeface="Candara" pitchFamily="34" charset="0"/>
              </a:rPr>
              <a:t>Але  якщо  ми  цього  не  зробимо, це </a:t>
            </a:r>
            <a:r>
              <a:rPr lang="uk-UA" sz="3600" dirty="0" err="1" smtClean="0">
                <a:latin typeface="Candara" pitchFamily="34" charset="0"/>
              </a:rPr>
              <a:t>обов”язково</a:t>
            </a:r>
            <a:r>
              <a:rPr lang="uk-UA" sz="3600" dirty="0" smtClean="0">
                <a:latin typeface="Candara" pitchFamily="34" charset="0"/>
              </a:rPr>
              <a:t>  зробить  хтось  інший…</a:t>
            </a:r>
          </a:p>
          <a:p>
            <a:pPr algn="ctr"/>
            <a:endParaRPr lang="uk-UA" sz="3600" dirty="0" smtClean="0">
              <a:latin typeface="Candara" pitchFamily="34" charset="0"/>
            </a:endParaRPr>
          </a:p>
          <a:p>
            <a:pPr algn="ctr"/>
            <a:r>
              <a:rPr lang="uk-UA" sz="3600" dirty="0" smtClean="0">
                <a:latin typeface="Candara" pitchFamily="34" charset="0"/>
              </a:rPr>
              <a:t>Логічніше,  якщо  це  будемо  ми!</a:t>
            </a:r>
            <a:endParaRPr lang="ru-RU" sz="3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latin typeface="Candara" pitchFamily="34" charset="0"/>
              </a:rPr>
              <a:t>Завжди  </a:t>
            </a:r>
            <a:r>
              <a:rPr lang="uk-UA" sz="5400" b="1" u="sng" dirty="0" err="1" smtClean="0">
                <a:latin typeface="Candara" pitchFamily="34" charset="0"/>
              </a:rPr>
              <a:t>пам”ятаймо</a:t>
            </a:r>
            <a:r>
              <a:rPr lang="uk-UA" sz="5400" b="1" u="sng" dirty="0" smtClean="0">
                <a:latin typeface="Candara" pitchFamily="34" charset="0"/>
              </a:rPr>
              <a:t>:</a:t>
            </a:r>
            <a:endParaRPr lang="ru-RU" sz="5400" b="1" u="sng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>
                <a:latin typeface="Candara" pitchFamily="34" charset="0"/>
              </a:rPr>
              <a:t>в  медіа  немає  і  не може  бути  нічого постійного,  навіки застиглого…</a:t>
            </a:r>
          </a:p>
          <a:p>
            <a:pPr algn="ctr">
              <a:buNone/>
            </a:pPr>
            <a:endParaRPr lang="uk-UA" sz="48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Candara" pitchFamily="34" charset="0"/>
              </a:rPr>
              <a:t>ЗМІНЮЙТЕСЬ!!!</a:t>
            </a:r>
            <a:endParaRPr lang="ru-RU" sz="48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НАОСТАНОК ПРО НАБОЛІЛЕ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Candara" pitchFamily="34" charset="0"/>
              </a:rPr>
              <a:t>Кожна  серйозна  журналістська  тема  є  або </a:t>
            </a:r>
            <a:r>
              <a:rPr lang="uk-UA" b="1" dirty="0" smtClean="0">
                <a:latin typeface="Candara" pitchFamily="34" charset="0"/>
              </a:rPr>
              <a:t>конфліктною</a:t>
            </a:r>
            <a:r>
              <a:rPr lang="uk-UA" dirty="0" smtClean="0">
                <a:latin typeface="Candara" pitchFamily="34" charset="0"/>
              </a:rPr>
              <a:t>,  або,  як мінімум,  </a:t>
            </a:r>
            <a:r>
              <a:rPr lang="uk-UA" b="1" dirty="0" smtClean="0">
                <a:latin typeface="Candara" pitchFamily="34" charset="0"/>
              </a:rPr>
              <a:t>неоднозначною</a:t>
            </a:r>
            <a:r>
              <a:rPr lang="uk-UA" dirty="0" smtClean="0">
                <a:latin typeface="Candara" pitchFamily="34" charset="0"/>
              </a:rPr>
              <a:t>. </a:t>
            </a:r>
            <a:endParaRPr lang="ru-RU" dirty="0" smtClean="0">
              <a:latin typeface="Candara" pitchFamily="34" charset="0"/>
            </a:endParaRPr>
          </a:p>
          <a:p>
            <a:pPr>
              <a:buNone/>
            </a:pPr>
            <a:r>
              <a:rPr lang="ru-RU" dirty="0" smtClean="0">
                <a:latin typeface="Candara" pitchFamily="34" charset="0"/>
              </a:rPr>
              <a:t>   </a:t>
            </a:r>
            <a:r>
              <a:rPr lang="ru-RU" dirty="0" err="1" smtClean="0">
                <a:latin typeface="Candara" pitchFamily="34" charset="0"/>
              </a:rPr>
              <a:t>Це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потребує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чіткого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визначення</a:t>
            </a:r>
            <a:r>
              <a:rPr lang="ru-RU" dirty="0" smtClean="0">
                <a:latin typeface="Candara" pitchFamily="34" charset="0"/>
              </a:rPr>
              <a:t>,  </a:t>
            </a:r>
            <a:r>
              <a:rPr lang="ru-RU" dirty="0" err="1" smtClean="0">
                <a:latin typeface="Candara" pitchFamily="34" charset="0"/>
              </a:rPr>
              <a:t>хто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є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b="1" dirty="0" smtClean="0">
                <a:latin typeface="Candara" pitchFamily="34" charset="0"/>
              </a:rPr>
              <a:t>сторонами  </a:t>
            </a:r>
            <a:r>
              <a:rPr lang="ru-RU" b="1" dirty="0" err="1" smtClean="0">
                <a:latin typeface="Candara" pitchFamily="34" charset="0"/>
              </a:rPr>
              <a:t>конфлікту</a:t>
            </a:r>
            <a:r>
              <a:rPr lang="uk-UA" b="1" dirty="0" smtClean="0">
                <a:latin typeface="Candara" pitchFamily="34" charset="0"/>
              </a:rPr>
              <a:t>  </a:t>
            </a:r>
            <a:r>
              <a:rPr lang="uk-UA" dirty="0" smtClean="0">
                <a:latin typeface="Candara" pitchFamily="34" charset="0"/>
              </a:rPr>
              <a:t>і  </a:t>
            </a:r>
            <a:r>
              <a:rPr lang="ru-RU" dirty="0" err="1" smtClean="0">
                <a:latin typeface="Candara" pitchFamily="34" charset="0"/>
              </a:rPr>
              <a:t>хто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є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компетентним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і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незалежним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експертом</a:t>
            </a:r>
            <a:r>
              <a:rPr lang="ru-RU" b="1" dirty="0" smtClean="0"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 у  </a:t>
            </a:r>
            <a:r>
              <a:rPr lang="ru-RU" dirty="0" err="1" smtClean="0">
                <a:latin typeface="Candara" pitchFamily="34" charset="0"/>
              </a:rPr>
              <a:t>темі</a:t>
            </a:r>
            <a:r>
              <a:rPr lang="ru-RU" dirty="0" smtClean="0">
                <a:latin typeface="Candara" pitchFamily="34" charset="0"/>
              </a:rPr>
              <a:t>. </a:t>
            </a:r>
          </a:p>
          <a:p>
            <a:r>
              <a:rPr lang="uk-UA" b="1" dirty="0" smtClean="0">
                <a:latin typeface="Candara" pitchFamily="34" charset="0"/>
              </a:rPr>
              <a:t>Стандарт  балансу  </a:t>
            </a:r>
            <a:r>
              <a:rPr lang="uk-UA" dirty="0" smtClean="0">
                <a:latin typeface="Candara" pitchFamily="34" charset="0"/>
              </a:rPr>
              <a:t>думок  вимагає  представляти в  матеріалі  думки  </a:t>
            </a:r>
            <a:r>
              <a:rPr lang="uk-UA" b="1" dirty="0" smtClean="0">
                <a:latin typeface="Candara" pitchFamily="34" charset="0"/>
              </a:rPr>
              <a:t>всіх  сторін  </a:t>
            </a:r>
            <a:r>
              <a:rPr lang="uk-UA" dirty="0" smtClean="0">
                <a:latin typeface="Candara" pitchFamily="34" charset="0"/>
              </a:rPr>
              <a:t>конфлікту  та забезпечити  всебічність  та  </a:t>
            </a:r>
            <a:r>
              <a:rPr lang="uk-UA" b="1" dirty="0" smtClean="0">
                <a:latin typeface="Candara" pitchFamily="34" charset="0"/>
              </a:rPr>
              <a:t>безсторонність</a:t>
            </a:r>
            <a:r>
              <a:rPr lang="uk-UA" dirty="0" smtClean="0">
                <a:latin typeface="Candara" pitchFamily="34" charset="0"/>
              </a:rPr>
              <a:t> висвітлення  події. </a:t>
            </a:r>
            <a:endParaRPr lang="ru-RU" dirty="0" smtClean="0">
              <a:latin typeface="Candara" pitchFamily="34" charset="0"/>
            </a:endParaRPr>
          </a:p>
          <a:p>
            <a:r>
              <a:rPr lang="uk-UA" dirty="0" smtClean="0">
                <a:latin typeface="Candara" pitchFamily="34" charset="0"/>
              </a:rPr>
              <a:t>Читач  має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отрим</a:t>
            </a:r>
            <a:r>
              <a:rPr lang="uk-UA" dirty="0" smtClean="0">
                <a:latin typeface="Candara" pitchFamily="34" charset="0"/>
              </a:rPr>
              <a:t>ати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повну</a:t>
            </a:r>
            <a:r>
              <a:rPr lang="ru-RU" b="1" dirty="0" smtClean="0">
                <a:latin typeface="Candara" pitchFamily="34" charset="0"/>
              </a:rPr>
              <a:t>  картину  </a:t>
            </a:r>
            <a:r>
              <a:rPr lang="uk-UA" dirty="0" smtClean="0">
                <a:latin typeface="Candara" pitchFamily="34" charset="0"/>
              </a:rPr>
              <a:t>і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дос</a:t>
            </a:r>
            <a:r>
              <a:rPr lang="uk-UA" dirty="0" err="1" smtClean="0">
                <a:latin typeface="Candara" pitchFamily="34" charset="0"/>
              </a:rPr>
              <a:t>татньо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інформації</a:t>
            </a:r>
            <a:r>
              <a:rPr lang="ru-RU" dirty="0" smtClean="0">
                <a:latin typeface="Candara" pitchFamily="34" charset="0"/>
              </a:rPr>
              <a:t>  для  </a:t>
            </a:r>
            <a:r>
              <a:rPr lang="ru-RU" b="1" dirty="0" err="1" smtClean="0">
                <a:latin typeface="Candara" pitchFamily="34" charset="0"/>
              </a:rPr>
              <a:t>власних</a:t>
            </a:r>
            <a:r>
              <a:rPr lang="ru-RU" b="1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висновків</a:t>
            </a:r>
            <a:r>
              <a:rPr lang="ru-RU" dirty="0" smtClean="0">
                <a:latin typeface="Candara" pitchFamily="34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Candara" pitchFamily="34" charset="0"/>
              </a:rPr>
              <a:t>Як ми це робимо?</a:t>
            </a:r>
            <a:endParaRPr lang="ru-RU" sz="60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sz="4400" b="1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400" b="1" dirty="0" smtClean="0">
                <a:latin typeface="Candara" pitchFamily="34" charset="0"/>
              </a:rPr>
              <a:t>На жаль, зазвичай, вкрай погано, неякісно…</a:t>
            </a:r>
            <a:endParaRPr lang="ru-RU" sz="44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БАЛАНС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endParaRPr lang="uk-UA" dirty="0" smtClean="0">
              <a:latin typeface="Candara" pitchFamily="34" charset="0"/>
            </a:endParaRPr>
          </a:p>
          <a:p>
            <a:r>
              <a:rPr lang="uk-UA" dirty="0" smtClean="0">
                <a:latin typeface="Candara" pitchFamily="34" charset="0"/>
              </a:rPr>
              <a:t>Д</a:t>
            </a:r>
            <a:r>
              <a:rPr lang="ru-RU" dirty="0" err="1" smtClean="0">
                <a:latin typeface="Candara" pitchFamily="34" charset="0"/>
              </a:rPr>
              <a:t>отримання</a:t>
            </a:r>
            <a:r>
              <a:rPr lang="ru-RU" dirty="0" smtClean="0">
                <a:latin typeface="Candara" pitchFamily="34" charset="0"/>
              </a:rPr>
              <a:t>  стандарту  балансу  </a:t>
            </a:r>
            <a:r>
              <a:rPr lang="uk-UA" dirty="0" smtClean="0">
                <a:latin typeface="Candara" pitchFamily="34" charset="0"/>
              </a:rPr>
              <a:t>в  пресі найчастіше  </a:t>
            </a:r>
            <a:r>
              <a:rPr lang="ru-RU" dirty="0" err="1" smtClean="0">
                <a:latin typeface="Candara" pitchFamily="34" charset="0"/>
              </a:rPr>
              <a:t>зводиться</a:t>
            </a:r>
            <a:r>
              <a:rPr lang="ru-RU" dirty="0" smtClean="0">
                <a:latin typeface="Candara" pitchFamily="34" charset="0"/>
              </a:rPr>
              <a:t>  до  того,  </a:t>
            </a:r>
            <a:r>
              <a:rPr lang="ru-RU" dirty="0" err="1" smtClean="0">
                <a:latin typeface="Candara" pitchFamily="34" charset="0"/>
              </a:rPr>
              <a:t>що</a:t>
            </a:r>
            <a:r>
              <a:rPr lang="ru-RU" dirty="0" smtClean="0">
                <a:latin typeface="Candara" pitchFamily="34" charset="0"/>
              </a:rPr>
              <a:t>  ЗМІ </a:t>
            </a:r>
            <a:r>
              <a:rPr lang="ru-RU" dirty="0" err="1" smtClean="0">
                <a:latin typeface="Candara" pitchFamily="34" charset="0"/>
              </a:rPr>
              <a:t>озвучують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тільки</a:t>
            </a:r>
            <a:r>
              <a:rPr lang="ru-RU" b="1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позиції</a:t>
            </a:r>
            <a:r>
              <a:rPr lang="ru-RU" b="1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сторін</a:t>
            </a:r>
            <a:r>
              <a:rPr lang="ru-RU" b="1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конфлікту</a:t>
            </a:r>
            <a:r>
              <a:rPr lang="ru-RU" dirty="0" smtClean="0">
                <a:latin typeface="Candara" pitchFamily="34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Candara" pitchFamily="34" charset="0"/>
              </a:rPr>
              <a:t>   </a:t>
            </a:r>
            <a:r>
              <a:rPr lang="ru-RU" dirty="0" err="1" smtClean="0">
                <a:latin typeface="Candara" pitchFamily="34" charset="0"/>
              </a:rPr>
              <a:t>Хоча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й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це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вже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непогано</a:t>
            </a:r>
            <a:r>
              <a:rPr lang="ru-RU" dirty="0" smtClean="0">
                <a:latin typeface="Candara" pitchFamily="34" charset="0"/>
              </a:rPr>
              <a:t>,  </a:t>
            </a:r>
            <a:r>
              <a:rPr lang="uk-UA" dirty="0" smtClean="0">
                <a:latin typeface="Candara" pitchFamily="34" charset="0"/>
              </a:rPr>
              <a:t>але</a:t>
            </a:r>
            <a:r>
              <a:rPr lang="ru-RU" dirty="0" smtClean="0">
                <a:latin typeface="Candara" pitchFamily="34" charset="0"/>
              </a:rPr>
              <a:t>  не  </a:t>
            </a:r>
            <a:r>
              <a:rPr lang="ru-RU" dirty="0" err="1" smtClean="0">
                <a:latin typeface="Candara" pitchFamily="34" charset="0"/>
              </a:rPr>
              <a:t>дає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читачам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uk-UA" dirty="0" smtClean="0">
                <a:latin typeface="Candara" pitchFamily="34" charset="0"/>
              </a:rPr>
              <a:t>можливості  зрозуміти</a:t>
            </a:r>
            <a:r>
              <a:rPr lang="ru-RU" dirty="0" smtClean="0">
                <a:latin typeface="Candara" pitchFamily="34" charset="0"/>
              </a:rPr>
              <a:t>,  </a:t>
            </a:r>
            <a:r>
              <a:rPr lang="ru-RU" dirty="0" err="1" smtClean="0">
                <a:latin typeface="Candara" pitchFamily="34" charset="0"/>
              </a:rPr>
              <a:t>що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істинно</a:t>
            </a:r>
            <a:r>
              <a:rPr lang="ru-RU" dirty="0" smtClean="0">
                <a:latin typeface="Candara" pitchFamily="34" charset="0"/>
              </a:rPr>
              <a:t>,  а  </a:t>
            </a:r>
            <a:r>
              <a:rPr lang="ru-RU" dirty="0" err="1" smtClean="0">
                <a:latin typeface="Candara" pitchFamily="34" charset="0"/>
              </a:rPr>
              <a:t>що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хибно</a:t>
            </a:r>
            <a:r>
              <a:rPr lang="ru-RU" dirty="0" smtClean="0">
                <a:latin typeface="Candara" pitchFamily="34" charset="0"/>
              </a:rPr>
              <a:t>. </a:t>
            </a:r>
          </a:p>
          <a:p>
            <a:r>
              <a:rPr lang="ru-RU" dirty="0" err="1" smtClean="0">
                <a:latin typeface="Candara" pitchFamily="34" charset="0"/>
              </a:rPr>
              <a:t>Саме</a:t>
            </a:r>
            <a:r>
              <a:rPr lang="ru-RU" dirty="0" smtClean="0">
                <a:latin typeface="Candara" pitchFamily="34" charset="0"/>
              </a:rPr>
              <a:t>  тому  </a:t>
            </a:r>
            <a:r>
              <a:rPr lang="ru-RU" dirty="0" err="1" smtClean="0">
                <a:latin typeface="Candara" pitchFamily="34" charset="0"/>
              </a:rPr>
              <a:t>важливо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подавати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dirty="0" err="1" smtClean="0">
                <a:latin typeface="Candara" pitchFamily="34" charset="0"/>
              </a:rPr>
              <a:t>незалежну</a:t>
            </a:r>
            <a:r>
              <a:rPr lang="ru-RU" b="1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експертну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оцінку</a:t>
            </a:r>
            <a:r>
              <a:rPr lang="ru-RU" dirty="0" smtClean="0">
                <a:latin typeface="Candara" pitchFamily="34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Candara" pitchFamily="34" charset="0"/>
              </a:rPr>
              <a:t>   </a:t>
            </a:r>
            <a:r>
              <a:rPr lang="ru-RU" dirty="0" err="1" smtClean="0">
                <a:latin typeface="Candara" pitchFamily="34" charset="0"/>
              </a:rPr>
              <a:t>Маємо</a:t>
            </a:r>
            <a:r>
              <a:rPr lang="ru-RU" dirty="0" smtClean="0">
                <a:latin typeface="Candara" pitchFamily="34" charset="0"/>
              </a:rPr>
              <a:t>  на  </a:t>
            </a:r>
            <a:r>
              <a:rPr lang="ru-RU" dirty="0" err="1" smtClean="0">
                <a:latin typeface="Candara" pitchFamily="34" charset="0"/>
              </a:rPr>
              <a:t>увазі</a:t>
            </a:r>
            <a:r>
              <a:rPr lang="ru-RU" dirty="0" smtClean="0">
                <a:latin typeface="Candara" pitchFamily="34" charset="0"/>
              </a:rPr>
              <a:t>,  </a:t>
            </a:r>
            <a:r>
              <a:rPr lang="ru-RU" dirty="0" err="1" smtClean="0">
                <a:latin typeface="Candara" pitchFamily="34" charset="0"/>
              </a:rPr>
              <a:t>що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експерт</a:t>
            </a:r>
            <a:r>
              <a:rPr lang="ru-RU" dirty="0" smtClean="0">
                <a:latin typeface="Candara" pitchFamily="34" charset="0"/>
              </a:rPr>
              <a:t> — </a:t>
            </a:r>
            <a:r>
              <a:rPr lang="ru-RU" dirty="0" err="1" smtClean="0">
                <a:latin typeface="Candara" pitchFamily="34" charset="0"/>
              </a:rPr>
              <a:t>це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людина</a:t>
            </a:r>
            <a:r>
              <a:rPr lang="ru-RU" dirty="0" smtClean="0">
                <a:latin typeface="Candara" pitchFamily="34" charset="0"/>
              </a:rPr>
              <a:t>,  яка </a:t>
            </a:r>
            <a:r>
              <a:rPr lang="ru-RU" dirty="0" err="1" smtClean="0">
                <a:latin typeface="Candara" pitchFamily="34" charset="0"/>
              </a:rPr>
              <a:t>є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цілком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b="1" dirty="0" smtClean="0">
                <a:latin typeface="Candara" pitchFamily="34" charset="0"/>
              </a:rPr>
              <a:t>компетентною</a:t>
            </a:r>
            <a:r>
              <a:rPr lang="ru-RU" dirty="0" smtClean="0">
                <a:latin typeface="Candara" pitchFamily="34" charset="0"/>
              </a:rPr>
              <a:t>  в  </a:t>
            </a:r>
            <a:r>
              <a:rPr lang="ru-RU" dirty="0" err="1" smtClean="0">
                <a:latin typeface="Candara" pitchFamily="34" charset="0"/>
              </a:rPr>
              <a:t>темі</a:t>
            </a:r>
            <a:r>
              <a:rPr lang="ru-RU" dirty="0" smtClean="0">
                <a:latin typeface="Candara" pitchFamily="34" charset="0"/>
              </a:rPr>
              <a:t>,  </a:t>
            </a:r>
            <a:r>
              <a:rPr lang="ru-RU" dirty="0" err="1" smtClean="0">
                <a:latin typeface="Candara" pitchFamily="34" charset="0"/>
              </a:rPr>
              <a:t>але</a:t>
            </a:r>
            <a:r>
              <a:rPr lang="ru-RU" dirty="0" smtClean="0">
                <a:latin typeface="Candara" pitchFamily="34" charset="0"/>
              </a:rPr>
              <a:t>  не  </a:t>
            </a:r>
            <a:r>
              <a:rPr lang="ru-RU" dirty="0" err="1" smtClean="0">
                <a:latin typeface="Candara" pitchFamily="34" charset="0"/>
              </a:rPr>
              <a:t>є</a:t>
            </a:r>
            <a:r>
              <a:rPr lang="ru-RU" dirty="0" smtClean="0">
                <a:latin typeface="Candara" pitchFamily="34" charset="0"/>
              </a:rPr>
              <a:t> стороною  </a:t>
            </a:r>
            <a:r>
              <a:rPr lang="ru-RU" dirty="0" err="1" smtClean="0">
                <a:latin typeface="Candara" pitchFamily="34" charset="0"/>
              </a:rPr>
              <a:t>конфлікту</a:t>
            </a:r>
            <a:r>
              <a:rPr lang="ru-RU" dirty="0" smtClean="0">
                <a:latin typeface="Candara" pitchFamily="34" charset="0"/>
              </a:rPr>
              <a:t>  (</a:t>
            </a:r>
            <a:r>
              <a:rPr lang="ru-RU" dirty="0" err="1" smtClean="0">
                <a:latin typeface="Candara" pitchFamily="34" charset="0"/>
              </a:rPr>
              <a:t>або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учасником</a:t>
            </a:r>
            <a:r>
              <a:rPr lang="ru-RU" dirty="0" smtClean="0">
                <a:latin typeface="Candara" pitchFamily="34" charset="0"/>
              </a:rPr>
              <a:t>  </a:t>
            </a:r>
            <a:r>
              <a:rPr lang="ru-RU" dirty="0" err="1" smtClean="0">
                <a:latin typeface="Candara" pitchFamily="34" charset="0"/>
              </a:rPr>
              <a:t>подій</a:t>
            </a:r>
            <a:r>
              <a:rPr lang="ru-RU" dirty="0" smtClean="0">
                <a:latin typeface="Candara" pitchFamily="34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НЕЙТРАЛЬНІСТЬ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Candara" pitchFamily="34" charset="0"/>
            </a:endParaRPr>
          </a:p>
          <a:p>
            <a:r>
              <a:rPr lang="ru-RU" b="1" dirty="0" smtClean="0">
                <a:latin typeface="Candara" pitchFamily="34" charset="0"/>
              </a:rPr>
              <a:t>Ж</a:t>
            </a:r>
            <a:r>
              <a:rPr lang="uk-UA" b="1" dirty="0" err="1" smtClean="0">
                <a:latin typeface="Candara" pitchFamily="34" charset="0"/>
              </a:rPr>
              <a:t>урналіст</a:t>
            </a:r>
            <a:r>
              <a:rPr lang="uk-UA" b="1" dirty="0" smtClean="0">
                <a:latin typeface="Candara" pitchFamily="34" charset="0"/>
              </a:rPr>
              <a:t>  не  має  ставати  на  якусь  із  сторін </a:t>
            </a:r>
            <a:r>
              <a:rPr lang="uk-UA" dirty="0" smtClean="0">
                <a:latin typeface="Candara" pitchFamily="34" charset="0"/>
              </a:rPr>
              <a:t>конфлікту,  його  мета – всебічно  показати  його суть.  </a:t>
            </a:r>
          </a:p>
          <a:p>
            <a:r>
              <a:rPr lang="uk-UA" dirty="0" smtClean="0">
                <a:latin typeface="Candara" pitchFamily="34" charset="0"/>
              </a:rPr>
              <a:t>Журналіст  має  бути  максимально </a:t>
            </a:r>
            <a:r>
              <a:rPr lang="uk-UA" b="1" dirty="0" smtClean="0">
                <a:latin typeface="Candara" pitchFamily="34" charset="0"/>
              </a:rPr>
              <a:t>неупередженим</a:t>
            </a:r>
            <a:r>
              <a:rPr lang="uk-UA" dirty="0" smtClean="0">
                <a:latin typeface="Candara" pitchFamily="34" charset="0"/>
              </a:rPr>
              <a:t>  та  не  маніпулювати експертною  думкою  на  користь  однієї  зі сторін. </a:t>
            </a:r>
          </a:p>
          <a:p>
            <a:r>
              <a:rPr lang="uk-UA" dirty="0" smtClean="0">
                <a:latin typeface="Candara" pitchFamily="34" charset="0"/>
              </a:rPr>
              <a:t>Іноді  це  проблема,  адже  журналісти,  зазвичай, вже  мають  сформовану  чітку  точку  зору  і  їм, з  огляду  на  власну  думку,  важко  написати цілковито  </a:t>
            </a:r>
            <a:r>
              <a:rPr lang="uk-UA" b="1" dirty="0" smtClean="0">
                <a:latin typeface="Candara" pitchFamily="34" charset="0"/>
              </a:rPr>
              <a:t>збалансований</a:t>
            </a:r>
            <a:r>
              <a:rPr lang="uk-UA" dirty="0" smtClean="0">
                <a:latin typeface="Candara" pitchFamily="34" charset="0"/>
              </a:rPr>
              <a:t>  матеріал.</a:t>
            </a:r>
            <a:endParaRPr lang="ru-RU" dirty="0" smtClean="0">
              <a:latin typeface="Candar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Звучить парадоксально, але…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uk-UA" sz="3300" dirty="0" smtClean="0">
                <a:latin typeface="Candara" pitchFamily="34" charset="0"/>
              </a:rPr>
              <a:t>Журналіст  взагалі  </a:t>
            </a:r>
            <a:r>
              <a:rPr lang="uk-UA" sz="3300" b="1" dirty="0" smtClean="0">
                <a:latin typeface="Candara" pitchFamily="34" charset="0"/>
              </a:rPr>
              <a:t>не  має  права  </a:t>
            </a:r>
            <a:r>
              <a:rPr lang="uk-UA" sz="3300" dirty="0" smtClean="0">
                <a:latin typeface="Candara" pitchFamily="34" charset="0"/>
              </a:rPr>
              <a:t>коментувати матеріал. </a:t>
            </a:r>
            <a:endParaRPr lang="ru-RU" sz="3300" dirty="0" smtClean="0">
              <a:latin typeface="Candara" pitchFamily="34" charset="0"/>
            </a:endParaRPr>
          </a:p>
          <a:p>
            <a:pPr>
              <a:buNone/>
            </a:pPr>
            <a:r>
              <a:rPr lang="uk-UA" sz="3300" dirty="0" smtClean="0">
                <a:latin typeface="Candara" pitchFamily="34" charset="0"/>
              </a:rPr>
              <a:t>    Нічого  не  коментуючи  й  не  оцінюючи,  він подає,  </a:t>
            </a:r>
            <a:r>
              <a:rPr lang="uk-UA" sz="3300" u="sng" dirty="0" smtClean="0">
                <a:latin typeface="Candara" pitchFamily="34" charset="0"/>
              </a:rPr>
              <a:t>по-перше</a:t>
            </a:r>
            <a:r>
              <a:rPr lang="uk-UA" sz="3300" dirty="0" smtClean="0">
                <a:latin typeface="Candara" pitchFamily="34" charset="0"/>
              </a:rPr>
              <a:t>,  факти. </a:t>
            </a:r>
            <a:r>
              <a:rPr lang="uk-UA" sz="3300" u="sng" dirty="0" smtClean="0">
                <a:latin typeface="Candara" pitchFamily="34" charset="0"/>
              </a:rPr>
              <a:t>По-друге</a:t>
            </a:r>
            <a:r>
              <a:rPr lang="uk-UA" sz="3300" dirty="0" smtClean="0">
                <a:latin typeface="Candara" pitchFamily="34" charset="0"/>
              </a:rPr>
              <a:t>,  думки учасників  події.  </a:t>
            </a:r>
            <a:r>
              <a:rPr lang="uk-UA" sz="3300" u="sng" dirty="0" smtClean="0">
                <a:latin typeface="Candara" pitchFamily="34" charset="0"/>
              </a:rPr>
              <a:t>По-третє</a:t>
            </a:r>
            <a:r>
              <a:rPr lang="uk-UA" sz="3300" dirty="0" smtClean="0">
                <a:latin typeface="Candara" pitchFamily="34" charset="0"/>
              </a:rPr>
              <a:t>,  думки  експертів. Кожний  факт має  джерело.  Кожна  думка  має конкретного  автора. </a:t>
            </a:r>
            <a:endParaRPr lang="ru-RU" sz="3300" dirty="0" smtClean="0">
              <a:latin typeface="Candara" pitchFamily="34" charset="0"/>
            </a:endParaRPr>
          </a:p>
          <a:p>
            <a:r>
              <a:rPr lang="uk-UA" sz="3300" dirty="0" smtClean="0">
                <a:latin typeface="Candara" pitchFamily="34" charset="0"/>
              </a:rPr>
              <a:t>Про  джерела  фактів  і  про  авторів  думок (позицій)  журналіст  і  </a:t>
            </a:r>
            <a:r>
              <a:rPr lang="uk-UA" sz="3300" b="1" dirty="0" smtClean="0">
                <a:latin typeface="Candara" pitchFamily="34" charset="0"/>
              </a:rPr>
              <a:t>повідомляє </a:t>
            </a:r>
            <a:r>
              <a:rPr lang="uk-UA" sz="3300" dirty="0" smtClean="0">
                <a:latin typeface="Candara" pitchFamily="34" charset="0"/>
              </a:rPr>
              <a:t> читачам. </a:t>
            </a:r>
            <a:endParaRPr lang="ru-RU" sz="3300" dirty="0" smtClean="0">
              <a:latin typeface="Candara" pitchFamily="34" charset="0"/>
            </a:endParaRPr>
          </a:p>
          <a:p>
            <a:r>
              <a:rPr lang="uk-UA" sz="3300" dirty="0" smtClean="0">
                <a:latin typeface="Candara" pitchFamily="34" charset="0"/>
              </a:rPr>
              <a:t>Тобто,  факти  є  </a:t>
            </a:r>
            <a:r>
              <a:rPr lang="uk-UA" sz="3300" b="1" dirty="0" smtClean="0">
                <a:latin typeface="Candara" pitchFamily="34" charset="0"/>
              </a:rPr>
              <a:t>автоматично  відокремленими </a:t>
            </a:r>
            <a:r>
              <a:rPr lang="uk-UA" sz="3300" dirty="0" smtClean="0">
                <a:latin typeface="Candara" pitchFamily="34" charset="0"/>
              </a:rPr>
              <a:t>від  висновків  та  оцінок.</a:t>
            </a:r>
            <a:endParaRPr lang="ru-RU" sz="3300" dirty="0" smtClean="0">
              <a:latin typeface="Candara" pitchFamily="34" charset="0"/>
            </a:endParaRPr>
          </a:p>
          <a:p>
            <a:r>
              <a:rPr lang="uk-UA" sz="3300" dirty="0" smtClean="0">
                <a:latin typeface="Candara" pitchFamily="34" charset="0"/>
              </a:rPr>
              <a:t>Читач  </a:t>
            </a:r>
            <a:r>
              <a:rPr lang="uk-UA" sz="3300" b="1" dirty="0" smtClean="0">
                <a:latin typeface="Candara" pitchFamily="34" charset="0"/>
              </a:rPr>
              <a:t>може  і  повинен  </a:t>
            </a:r>
            <a:r>
              <a:rPr lang="uk-UA" sz="3300" dirty="0" smtClean="0">
                <a:latin typeface="Candara" pitchFamily="34" charset="0"/>
              </a:rPr>
              <a:t>сам  зробити  свої  висновки і  сформувати  </a:t>
            </a:r>
            <a:r>
              <a:rPr lang="uk-UA" sz="3300" b="1" dirty="0" smtClean="0">
                <a:latin typeface="Candara" pitchFamily="34" charset="0"/>
              </a:rPr>
              <a:t>власне</a:t>
            </a:r>
            <a:r>
              <a:rPr lang="uk-UA" sz="3300" dirty="0" smtClean="0">
                <a:latin typeface="Candara" pitchFamily="34" charset="0"/>
              </a:rPr>
              <a:t>  бачення  на  проблему.</a:t>
            </a:r>
            <a:endParaRPr lang="ru-RU" sz="3300" dirty="0" smtClean="0">
              <a:latin typeface="Candar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ВИНЯТКИ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latin typeface="Candara" pitchFamily="34" charset="0"/>
              </a:rPr>
              <a:t>У  більш  вільних  формах — авторські  колонки,  публіцистичні  статті — </a:t>
            </a:r>
            <a:r>
              <a:rPr lang="uk-UA" b="1" dirty="0" smtClean="0">
                <a:latin typeface="Candara" pitchFamily="34" charset="0"/>
              </a:rPr>
              <a:t>журналіст  може висловлювати  власну  думку</a:t>
            </a:r>
            <a:r>
              <a:rPr lang="uk-UA" dirty="0" smtClean="0">
                <a:latin typeface="Candara" pitchFamily="34" charset="0"/>
              </a:rPr>
              <a:t>,  але  при  цьому  він повинен  її  завжди  </a:t>
            </a:r>
            <a:r>
              <a:rPr lang="uk-UA" b="1" dirty="0" smtClean="0">
                <a:latin typeface="Candara" pitchFamily="34" charset="0"/>
              </a:rPr>
              <a:t>чітко позначати </a:t>
            </a:r>
            <a:r>
              <a:rPr lang="uk-UA" dirty="0" smtClean="0">
                <a:latin typeface="Candara" pitchFamily="34" charset="0"/>
              </a:rPr>
              <a:t>(«особисто  я вважаю»,  «на  думку  автора  цієї  статті»  тощо).  </a:t>
            </a:r>
          </a:p>
          <a:p>
            <a:r>
              <a:rPr lang="uk-UA" dirty="0" smtClean="0">
                <a:latin typeface="Candara" pitchFamily="34" charset="0"/>
              </a:rPr>
              <a:t>Такі  матеріали  мають  розміщуватися  в  окремому розділі  або  під  рубрикою  «</a:t>
            </a:r>
            <a:r>
              <a:rPr lang="uk-UA" b="1" dirty="0" smtClean="0">
                <a:latin typeface="Candara" pitchFamily="34" charset="0"/>
              </a:rPr>
              <a:t>авторська  колонка</a:t>
            </a:r>
            <a:r>
              <a:rPr lang="uk-UA" dirty="0" smtClean="0">
                <a:latin typeface="Candara" pitchFamily="34" charset="0"/>
              </a:rPr>
              <a:t>», «власна  думка»,  «колонка  редактора». </a:t>
            </a:r>
          </a:p>
          <a:p>
            <a:r>
              <a:rPr lang="uk-UA" dirty="0" smtClean="0">
                <a:latin typeface="Candara" pitchFamily="34" charset="0"/>
              </a:rPr>
              <a:t>Для  таких  матеріалів  може  виділятися  окрема сторінка  чи  постійне  місце  в  газеті. </a:t>
            </a:r>
          </a:p>
          <a:p>
            <a:r>
              <a:rPr lang="uk-UA" b="1" dirty="0" smtClean="0">
                <a:latin typeface="Candara" pitchFamily="34" charset="0"/>
              </a:rPr>
              <a:t>Читач  має  чітко  розуміти</a:t>
            </a:r>
            <a:r>
              <a:rPr lang="uk-UA" dirty="0" smtClean="0">
                <a:latin typeface="Candara" pitchFamily="34" charset="0"/>
              </a:rPr>
              <a:t>,  що  оцінка  чи  висновок не  є  «істиною  в  останній  інстанції»,  що  це — лише суб’єктивна  думка  автора  матеріалу.</a:t>
            </a:r>
            <a:endParaRPr lang="ru-RU" dirty="0" smtClean="0">
              <a:latin typeface="Candar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НОВИНА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Candara" pitchFamily="34" charset="0"/>
              </a:rPr>
              <a:t>У  сучасному  </a:t>
            </a:r>
            <a:r>
              <a:rPr lang="uk-UA" dirty="0" err="1" smtClean="0">
                <a:latin typeface="Candara" pitchFamily="34" charset="0"/>
              </a:rPr>
              <a:t>гіперінформаційному</a:t>
            </a:r>
            <a:r>
              <a:rPr lang="uk-UA" dirty="0" smtClean="0">
                <a:latin typeface="Candara" pitchFamily="34" charset="0"/>
              </a:rPr>
              <a:t>  світі </a:t>
            </a:r>
            <a:r>
              <a:rPr lang="uk-UA" b="1" dirty="0" smtClean="0">
                <a:latin typeface="Candara" pitchFamily="34" charset="0"/>
              </a:rPr>
              <a:t>головним  жанром  </a:t>
            </a:r>
            <a:r>
              <a:rPr lang="uk-UA" dirty="0" smtClean="0">
                <a:latin typeface="Candara" pitchFamily="34" charset="0"/>
              </a:rPr>
              <a:t>журналістики  стала  </a:t>
            </a:r>
            <a:r>
              <a:rPr lang="uk-UA" b="1" dirty="0" smtClean="0">
                <a:latin typeface="Candara" pitchFamily="34" charset="0"/>
              </a:rPr>
              <a:t>новина</a:t>
            </a:r>
            <a:r>
              <a:rPr lang="uk-UA" dirty="0" smtClean="0">
                <a:latin typeface="Candara" pitchFamily="34" charset="0"/>
              </a:rPr>
              <a:t>. </a:t>
            </a:r>
            <a:endParaRPr lang="ru-RU" dirty="0" smtClean="0">
              <a:latin typeface="Candara" pitchFamily="34" charset="0"/>
            </a:endParaRPr>
          </a:p>
          <a:p>
            <a:r>
              <a:rPr lang="uk-UA" dirty="0" smtClean="0">
                <a:latin typeface="Candara" pitchFamily="34" charset="0"/>
              </a:rPr>
              <a:t>Новина  починається  з  </a:t>
            </a:r>
            <a:r>
              <a:rPr lang="uk-UA" b="1" dirty="0" smtClean="0">
                <a:latin typeface="Candara" pitchFamily="34" charset="0"/>
              </a:rPr>
              <a:t>заголовка</a:t>
            </a:r>
            <a:r>
              <a:rPr lang="uk-UA" dirty="0" smtClean="0">
                <a:latin typeface="Candara" pitchFamily="34" charset="0"/>
              </a:rPr>
              <a:t>,  саме  за ним читач  визначає,  читатиме  він  новину,  чи  ні.  </a:t>
            </a:r>
          </a:p>
          <a:p>
            <a:r>
              <a:rPr lang="uk-UA" b="1" dirty="0" smtClean="0">
                <a:latin typeface="Candara" pitchFamily="34" charset="0"/>
              </a:rPr>
              <a:t>44%  читачів  </a:t>
            </a:r>
            <a:r>
              <a:rPr lang="uk-UA" dirty="0" err="1" smtClean="0">
                <a:latin typeface="Candara" pitchFamily="34" charset="0"/>
              </a:rPr>
              <a:t>“Google</a:t>
            </a:r>
            <a:r>
              <a:rPr lang="uk-UA" dirty="0" smtClean="0">
                <a:latin typeface="Candara" pitchFamily="34" charset="0"/>
              </a:rPr>
              <a:t> </a:t>
            </a:r>
            <a:r>
              <a:rPr lang="uk-UA" dirty="0" err="1" smtClean="0">
                <a:latin typeface="Candara" pitchFamily="34" charset="0"/>
              </a:rPr>
              <a:t>News”</a:t>
            </a:r>
            <a:r>
              <a:rPr lang="uk-UA" dirty="0" smtClean="0">
                <a:latin typeface="Candara" pitchFamily="34" charset="0"/>
              </a:rPr>
              <a:t>  читають  лише заголовки. </a:t>
            </a:r>
            <a:endParaRPr lang="ru-RU" dirty="0" smtClean="0">
              <a:latin typeface="Candara" pitchFamily="34" charset="0"/>
            </a:endParaRPr>
          </a:p>
          <a:p>
            <a:r>
              <a:rPr lang="uk-UA" dirty="0" smtClean="0">
                <a:latin typeface="Candara" pitchFamily="34" charset="0"/>
              </a:rPr>
              <a:t>Українські  національні  </a:t>
            </a:r>
            <a:r>
              <a:rPr lang="uk-UA" dirty="0" err="1" smtClean="0">
                <a:latin typeface="Candara" pitchFamily="34" charset="0"/>
              </a:rPr>
              <a:t>новинні</a:t>
            </a:r>
            <a:r>
              <a:rPr lang="uk-UA" dirty="0" smtClean="0">
                <a:latin typeface="Candara" pitchFamily="34" charset="0"/>
              </a:rPr>
              <a:t>  сайти  ставлять  в  день  </a:t>
            </a:r>
            <a:r>
              <a:rPr lang="uk-UA" b="1" dirty="0" smtClean="0">
                <a:latin typeface="Candara" pitchFamily="34" charset="0"/>
              </a:rPr>
              <a:t>від  70  до 500 новин</a:t>
            </a:r>
            <a:r>
              <a:rPr lang="uk-UA" dirty="0" smtClean="0">
                <a:latin typeface="Candara" pitchFamily="34" charset="0"/>
              </a:rPr>
              <a:t>, і  щоб  лише переглянути  таку  кількість,  людині  не вистачить  ніякого  часу,  тому  </a:t>
            </a:r>
            <a:r>
              <a:rPr lang="uk-UA" b="1" dirty="0" smtClean="0">
                <a:latin typeface="Candara" pitchFamily="34" charset="0"/>
              </a:rPr>
              <a:t>саме  заголовок  і визначає</a:t>
            </a:r>
            <a:r>
              <a:rPr lang="uk-UA" dirty="0" smtClean="0">
                <a:latin typeface="Candara" pitchFamily="34" charset="0"/>
              </a:rPr>
              <a:t>,  на  яку  новину  читач  зайде. </a:t>
            </a:r>
            <a:endParaRPr lang="ru-RU" dirty="0" smtClean="0">
              <a:latin typeface="Candar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ЗАГОЛОВОК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400" b="1" dirty="0" smtClean="0">
                <a:latin typeface="Candara" pitchFamily="34" charset="0"/>
              </a:rPr>
              <a:t>Є  кілька  якостей  яким  мають  відповідати  заголовки:</a:t>
            </a:r>
          </a:p>
          <a:p>
            <a:pPr algn="ctr"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 </a:t>
            </a:r>
            <a:r>
              <a:rPr lang="uk-UA" sz="3800" dirty="0" smtClean="0">
                <a:latin typeface="Candara" pitchFamily="34" charset="0"/>
              </a:rPr>
              <a:t>  інформативність</a:t>
            </a:r>
          </a:p>
          <a:p>
            <a:pPr algn="ctr"/>
            <a:endParaRPr lang="ru-RU" sz="3800" dirty="0" smtClean="0">
              <a:latin typeface="Candara" pitchFamily="34" charset="0"/>
            </a:endParaRPr>
          </a:p>
          <a:p>
            <a:pPr algn="ctr"/>
            <a:r>
              <a:rPr lang="uk-UA" sz="3800" dirty="0" smtClean="0">
                <a:latin typeface="Candara" pitchFamily="34" charset="0"/>
              </a:rPr>
              <a:t>   доступність</a:t>
            </a:r>
          </a:p>
          <a:p>
            <a:pPr algn="ctr"/>
            <a:endParaRPr lang="ru-RU" sz="3800" dirty="0" smtClean="0">
              <a:latin typeface="Candara" pitchFamily="34" charset="0"/>
            </a:endParaRPr>
          </a:p>
          <a:p>
            <a:pPr algn="ctr"/>
            <a:r>
              <a:rPr lang="uk-UA" sz="3800" dirty="0" smtClean="0">
                <a:latin typeface="Candara" pitchFamily="34" charset="0"/>
              </a:rPr>
              <a:t>   лаконічність  (але  без  фанатизму)</a:t>
            </a:r>
          </a:p>
          <a:p>
            <a:pPr algn="ctr"/>
            <a:endParaRPr lang="ru-RU" sz="3800" dirty="0" smtClean="0">
              <a:latin typeface="Candara" pitchFamily="34" charset="0"/>
            </a:endParaRPr>
          </a:p>
          <a:p>
            <a:pPr algn="ctr"/>
            <a:r>
              <a:rPr lang="uk-UA" sz="3800" dirty="0" smtClean="0">
                <a:latin typeface="Candara" pitchFamily="34" charset="0"/>
              </a:rPr>
              <a:t>   привабливість</a:t>
            </a:r>
          </a:p>
          <a:p>
            <a:pPr algn="ctr"/>
            <a:endParaRPr lang="uk-UA" sz="30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3500" dirty="0" smtClean="0">
                <a:latin typeface="Candara" pitchFamily="34" charset="0"/>
              </a:rPr>
              <a:t>Основна  якість  заголовка,  якою  найчастіше    </a:t>
            </a:r>
          </a:p>
          <a:p>
            <a:pPr algn="ctr">
              <a:buNone/>
            </a:pPr>
            <a:r>
              <a:rPr lang="uk-UA" sz="3500" dirty="0" smtClean="0">
                <a:latin typeface="Candara" pitchFamily="34" charset="0"/>
              </a:rPr>
              <a:t>     гребують  ЗМІ, — заголовок  має  відповідати  </a:t>
            </a:r>
            <a:r>
              <a:rPr lang="uk-UA" sz="3500" b="1" dirty="0" smtClean="0">
                <a:latin typeface="Candara" pitchFamily="34" charset="0"/>
              </a:rPr>
              <a:t>«тілу» </a:t>
            </a:r>
            <a:r>
              <a:rPr lang="uk-UA" sz="3500" dirty="0" smtClean="0">
                <a:latin typeface="Candara" pitchFamily="34" charset="0"/>
              </a:rPr>
              <a:t>новини.</a:t>
            </a:r>
            <a:endParaRPr lang="ru-RU" sz="35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/>
          <a:lstStyle/>
          <a:p>
            <a:pPr algn="ctr"/>
            <a:r>
              <a:rPr lang="uk-UA" b="1" dirty="0" smtClean="0">
                <a:latin typeface="Candara" pitchFamily="34" charset="0"/>
              </a:rPr>
              <a:t>КОНСТРУКЦІЯ НОВИНИ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500702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latin typeface="Candara" pitchFamily="34" charset="0"/>
              </a:rPr>
              <a:t>Основою  побудови  новини  (як  і  будь-якого інформаційного  матеріалу)  є  </a:t>
            </a:r>
            <a:r>
              <a:rPr lang="uk-UA" b="1" dirty="0" smtClean="0">
                <a:latin typeface="Candara" pitchFamily="34" charset="0"/>
              </a:rPr>
              <a:t>перевернута  піраміда</a:t>
            </a:r>
            <a:r>
              <a:rPr lang="uk-UA" dirty="0" smtClean="0">
                <a:latin typeface="Candara" pitchFamily="34" charset="0"/>
              </a:rPr>
              <a:t>:  </a:t>
            </a:r>
            <a:r>
              <a:rPr lang="uk-UA" b="1" dirty="0" smtClean="0">
                <a:latin typeface="Candara" pitchFamily="34" charset="0"/>
              </a:rPr>
              <a:t>спочатку – найважливіше  </a:t>
            </a:r>
            <a:r>
              <a:rPr lang="uk-UA" dirty="0" smtClean="0">
                <a:latin typeface="Candara" pitchFamily="34" charset="0"/>
              </a:rPr>
              <a:t>і  далі  за зниженням  ступеня  важливості,  деталі.</a:t>
            </a:r>
            <a:endParaRPr lang="ru-RU" dirty="0" smtClean="0">
              <a:latin typeface="Candara" pitchFamily="34" charset="0"/>
            </a:endParaRPr>
          </a:p>
          <a:p>
            <a:r>
              <a:rPr lang="uk-UA" b="1" dirty="0" smtClean="0">
                <a:latin typeface="Candara" pitchFamily="34" charset="0"/>
              </a:rPr>
              <a:t>У  першому  ж  реченні  </a:t>
            </a:r>
            <a:r>
              <a:rPr lang="uk-UA" dirty="0" smtClean="0">
                <a:latin typeface="Candara" pitchFamily="34" charset="0"/>
              </a:rPr>
              <a:t>мають  бути  дані  відповіді на  питання:  </a:t>
            </a:r>
            <a:r>
              <a:rPr lang="uk-UA" b="1" dirty="0" smtClean="0">
                <a:latin typeface="Candara" pitchFamily="34" charset="0"/>
              </a:rPr>
              <a:t>що</a:t>
            </a:r>
            <a:r>
              <a:rPr lang="uk-UA" dirty="0" smtClean="0">
                <a:latin typeface="Candara" pitchFamily="34" charset="0"/>
              </a:rPr>
              <a:t> сталося,  </a:t>
            </a:r>
            <a:r>
              <a:rPr lang="uk-UA" b="1" dirty="0" smtClean="0">
                <a:latin typeface="Candara" pitchFamily="34" charset="0"/>
              </a:rPr>
              <a:t>коли</a:t>
            </a:r>
            <a:r>
              <a:rPr lang="uk-UA" dirty="0" smtClean="0">
                <a:latin typeface="Candara" pitchFamily="34" charset="0"/>
              </a:rPr>
              <a:t> сталося,  </a:t>
            </a:r>
            <a:r>
              <a:rPr lang="uk-UA" b="1" dirty="0" smtClean="0">
                <a:latin typeface="Candara" pitchFamily="34" charset="0"/>
              </a:rPr>
              <a:t>де</a:t>
            </a:r>
            <a:r>
              <a:rPr lang="uk-UA" dirty="0" smtClean="0">
                <a:latin typeface="Candara" pitchFamily="34" charset="0"/>
              </a:rPr>
              <a:t>  сталося. </a:t>
            </a:r>
            <a:endParaRPr lang="ru-RU" dirty="0" smtClean="0">
              <a:latin typeface="Candara" pitchFamily="34" charset="0"/>
            </a:endParaRPr>
          </a:p>
          <a:p>
            <a:r>
              <a:rPr lang="uk-UA" b="1" dirty="0" smtClean="0">
                <a:latin typeface="Candara" pitchFamily="34" charset="0"/>
              </a:rPr>
              <a:t>У  другому  реченні  </a:t>
            </a:r>
            <a:r>
              <a:rPr lang="uk-UA" dirty="0" smtClean="0">
                <a:latin typeface="Candara" pitchFamily="34" charset="0"/>
              </a:rPr>
              <a:t>повідомляється  </a:t>
            </a:r>
            <a:r>
              <a:rPr lang="uk-UA" b="1" dirty="0" smtClean="0">
                <a:latin typeface="Candara" pitchFamily="34" charset="0"/>
              </a:rPr>
              <a:t>джерело </a:t>
            </a:r>
            <a:r>
              <a:rPr lang="uk-UA" dirty="0" smtClean="0">
                <a:latin typeface="Candara" pitchFamily="34" charset="0"/>
              </a:rPr>
              <a:t> інформації  — хто повідомив  чи  звідки  стало відомо. </a:t>
            </a:r>
            <a:endParaRPr lang="ru-RU" dirty="0" smtClean="0">
              <a:latin typeface="Candara" pitchFamily="34" charset="0"/>
            </a:endParaRPr>
          </a:p>
          <a:p>
            <a:r>
              <a:rPr lang="uk-UA" dirty="0" smtClean="0">
                <a:latin typeface="Candara" pitchFamily="34" charset="0"/>
              </a:rPr>
              <a:t>Далі  повідомляється,  </a:t>
            </a:r>
            <a:r>
              <a:rPr lang="uk-UA" b="1" dirty="0" smtClean="0">
                <a:latin typeface="Candara" pitchFamily="34" charset="0"/>
              </a:rPr>
              <a:t>як  сталося  </a:t>
            </a:r>
            <a:r>
              <a:rPr lang="uk-UA" dirty="0" smtClean="0">
                <a:latin typeface="Candara" pitchFamily="34" charset="0"/>
              </a:rPr>
              <a:t>та  </a:t>
            </a:r>
            <a:r>
              <a:rPr lang="uk-UA" b="1" dirty="0" smtClean="0">
                <a:latin typeface="Candara" pitchFamily="34" charset="0"/>
              </a:rPr>
              <a:t>чому</a:t>
            </a:r>
            <a:r>
              <a:rPr lang="uk-UA" dirty="0" smtClean="0">
                <a:latin typeface="Candara" pitchFamily="34" charset="0"/>
              </a:rPr>
              <a:t>  сталося,  і  йдуть  </a:t>
            </a:r>
            <a:r>
              <a:rPr lang="uk-UA" b="1" dirty="0" smtClean="0">
                <a:latin typeface="Candara" pitchFamily="34" charset="0"/>
              </a:rPr>
              <a:t>коментарі</a:t>
            </a:r>
            <a:r>
              <a:rPr lang="uk-UA" dirty="0" smtClean="0">
                <a:latin typeface="Candara" pitchFamily="34" charset="0"/>
              </a:rPr>
              <a:t>  очевидців  та  експертів. </a:t>
            </a:r>
          </a:p>
          <a:p>
            <a:r>
              <a:rPr lang="uk-UA" dirty="0" smtClean="0">
                <a:latin typeface="Candara" pitchFamily="34" charset="0"/>
              </a:rPr>
              <a:t>У  кінці  зазвичай  повідомляють  </a:t>
            </a:r>
            <a:r>
              <a:rPr lang="uk-UA" b="1" dirty="0" smtClean="0">
                <a:latin typeface="Candara" pitchFamily="34" charset="0"/>
              </a:rPr>
              <a:t>контекст</a:t>
            </a:r>
            <a:r>
              <a:rPr lang="uk-UA" dirty="0" smtClean="0">
                <a:latin typeface="Candara" pitchFamily="34" charset="0"/>
              </a:rPr>
              <a:t>  новини, так  званий  </a:t>
            </a:r>
            <a:r>
              <a:rPr lang="uk-UA" dirty="0" err="1" smtClean="0">
                <a:latin typeface="Candara" pitchFamily="34" charset="0"/>
              </a:rPr>
              <a:t>бекграунд</a:t>
            </a:r>
            <a:r>
              <a:rPr lang="uk-UA" dirty="0" smtClean="0">
                <a:latin typeface="Candara" pitchFamily="34" charset="0"/>
              </a:rPr>
              <a:t>. </a:t>
            </a:r>
            <a:endParaRPr lang="ru-RU" dirty="0" smtClean="0">
              <a:latin typeface="Candar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latin typeface="Candara" pitchFamily="34" charset="0"/>
              </a:rPr>
              <a:t>Виховуємо патріотів</a:t>
            </a:r>
            <a:endParaRPr lang="ru-RU" sz="44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3200" dirty="0" smtClean="0">
                <a:latin typeface="Candara" pitchFamily="34" charset="0"/>
              </a:rPr>
              <a:t>   </a:t>
            </a:r>
            <a:r>
              <a:rPr lang="uk-UA" sz="3200" i="1" dirty="0" smtClean="0">
                <a:latin typeface="Candara" pitchFamily="34" charset="0"/>
              </a:rPr>
              <a:t>За  доби  незалежності  для  виховання підростаючого  покоління  зроблено  чимало. Відродження  національної  самосвідомості, історичної  правди  та  справедливості надали  потужного  імпульсу  патріотичному вихованню  молоді  вже  на  нових  засадах.</a:t>
            </a:r>
          </a:p>
          <a:p>
            <a:pPr>
              <a:buNone/>
            </a:pPr>
            <a:r>
              <a:rPr lang="uk-UA" sz="3200" i="1" dirty="0" smtClean="0">
                <a:latin typeface="Candara" pitchFamily="34" charset="0"/>
              </a:rPr>
              <a:t>   Цьому  сприяють  і оновлені  форми виховання  учнівської  молоді.  Вже  </a:t>
            </a:r>
            <a:r>
              <a:rPr lang="uk-UA" sz="3200" i="1" dirty="0" err="1" smtClean="0">
                <a:latin typeface="Candara" pitchFamily="34" charset="0"/>
              </a:rPr>
              <a:t>п”ятий</a:t>
            </a:r>
            <a:r>
              <a:rPr lang="uk-UA" sz="3200" i="1" dirty="0" smtClean="0">
                <a:latin typeface="Candara" pitchFamily="34" charset="0"/>
              </a:rPr>
              <a:t> рік  поспіль  на  обласному  рівні  за ініціативи  та  підтримки…………….</a:t>
            </a:r>
            <a:endParaRPr lang="ru-RU" sz="3200" i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Наші джури </a:t>
            </a:r>
            <a:r>
              <a:rPr lang="uk-UA" b="1" dirty="0" err="1" smtClean="0"/>
              <a:t>“порвали”</a:t>
            </a:r>
            <a:r>
              <a:rPr lang="uk-UA" b="1" dirty="0" smtClean="0"/>
              <a:t> всіх. Майже…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4645734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Candara" pitchFamily="34" charset="0"/>
              </a:rPr>
              <a:t>   </a:t>
            </a:r>
            <a:r>
              <a:rPr lang="uk-UA" i="1" dirty="0" smtClean="0">
                <a:latin typeface="Candara" pitchFamily="34" charset="0"/>
              </a:rPr>
              <a:t>12-13  травня  на  базі  </a:t>
            </a:r>
            <a:r>
              <a:rPr lang="uk-UA" i="1" dirty="0" err="1" smtClean="0">
                <a:latin typeface="Candara" pitchFamily="34" charset="0"/>
              </a:rPr>
              <a:t>“Зелених</a:t>
            </a:r>
            <a:r>
              <a:rPr lang="uk-UA" i="1" dirty="0" smtClean="0">
                <a:latin typeface="Candara" pitchFamily="34" charset="0"/>
              </a:rPr>
              <a:t>  хуторів  </a:t>
            </a:r>
            <a:r>
              <a:rPr lang="uk-UA" i="1" dirty="0" err="1" smtClean="0">
                <a:latin typeface="Candara" pitchFamily="34" charset="0"/>
              </a:rPr>
              <a:t>Таврії”</a:t>
            </a:r>
            <a:r>
              <a:rPr lang="uk-UA" i="1" dirty="0" smtClean="0">
                <a:latin typeface="Candara" pitchFamily="34" charset="0"/>
              </a:rPr>
              <a:t>,  що в  лісах  під  </a:t>
            </a:r>
            <a:r>
              <a:rPr lang="uk-UA" i="1" dirty="0" err="1" smtClean="0">
                <a:latin typeface="Candara" pitchFamily="34" charset="0"/>
              </a:rPr>
              <a:t>Олешками</a:t>
            </a:r>
            <a:r>
              <a:rPr lang="uk-UA" i="1" dirty="0" smtClean="0">
                <a:latin typeface="Candara" pitchFamily="34" charset="0"/>
              </a:rPr>
              <a:t>,  збірна  джур  нашого району  в  </a:t>
            </a:r>
            <a:r>
              <a:rPr lang="uk-UA" i="1" dirty="0" err="1" smtClean="0">
                <a:latin typeface="Candara" pitchFamily="34" charset="0"/>
              </a:rPr>
              <a:t>п”яти</a:t>
            </a:r>
            <a:r>
              <a:rPr lang="uk-UA" i="1" dirty="0" smtClean="0">
                <a:latin typeface="Candara" pitchFamily="34" charset="0"/>
              </a:rPr>
              <a:t>  номінаціях  впевнено  обійшла всіх,  однак  в  підсумку  зайняла  друге  місце  серед  18  команд,  поступившись  </a:t>
            </a:r>
            <a:r>
              <a:rPr lang="uk-UA" i="1" dirty="0" err="1" smtClean="0">
                <a:latin typeface="Candara" pitchFamily="34" charset="0"/>
              </a:rPr>
              <a:t>перможцям</a:t>
            </a:r>
            <a:r>
              <a:rPr lang="uk-UA" i="1" dirty="0" smtClean="0">
                <a:latin typeface="Candara" pitchFamily="34" charset="0"/>
              </a:rPr>
              <a:t>  із </a:t>
            </a:r>
            <a:r>
              <a:rPr lang="uk-UA" i="1" dirty="0" err="1" smtClean="0">
                <a:latin typeface="Candara" pitchFamily="34" charset="0"/>
              </a:rPr>
              <a:t>Берислава</a:t>
            </a:r>
            <a:r>
              <a:rPr lang="uk-UA" i="1" dirty="0" smtClean="0">
                <a:latin typeface="Candara" pitchFamily="34" charset="0"/>
              </a:rPr>
              <a:t>  всього  3  очками...</a:t>
            </a:r>
          </a:p>
          <a:p>
            <a:pPr>
              <a:buNone/>
            </a:pPr>
            <a:r>
              <a:rPr lang="uk-UA" i="1" dirty="0" smtClean="0">
                <a:latin typeface="Candara" pitchFamily="34" charset="0"/>
              </a:rPr>
              <a:t>   Своїми  туристичними  навичками  буквально приголомшив  усіх  восьмикласник  зі  </a:t>
            </a:r>
            <a:r>
              <a:rPr lang="uk-UA" i="1" dirty="0" err="1" smtClean="0">
                <a:latin typeface="Candara" pitchFamily="34" charset="0"/>
              </a:rPr>
              <a:t>Чкалівської</a:t>
            </a:r>
            <a:r>
              <a:rPr lang="uk-UA" i="1" dirty="0" smtClean="0">
                <a:latin typeface="Candara" pitchFamily="34" charset="0"/>
              </a:rPr>
              <a:t> школи  Олексій  Перерва.  Мало  того,  що  він…….</a:t>
            </a:r>
            <a:endParaRPr lang="ru-RU" i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>
            <a:normAutofit/>
          </a:bodyPr>
          <a:lstStyle/>
          <a:p>
            <a:pPr algn="ctr"/>
            <a:r>
              <a:rPr lang="uk-UA" b="1" u="sng" dirty="0" smtClean="0">
                <a:latin typeface="Candara" pitchFamily="34" charset="0"/>
              </a:rPr>
              <a:t>КОНТАКТИ</a:t>
            </a:r>
            <a:endParaRPr lang="ru-RU" b="1" u="sng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31420"/>
          </a:xfrm>
        </p:spPr>
        <p:txBody>
          <a:bodyPr/>
          <a:lstStyle/>
          <a:p>
            <a:pPr algn="ctr">
              <a:buNone/>
            </a:pPr>
            <a:r>
              <a:rPr lang="uk-UA" sz="4000" b="1" dirty="0" smtClean="0">
                <a:latin typeface="Candara" pitchFamily="34" charset="0"/>
              </a:rPr>
              <a:t>Горобець Валерій Германович</a:t>
            </a:r>
            <a:endParaRPr lang="en-US" sz="4000" b="1" dirty="0" smtClean="0">
              <a:latin typeface="Candara" pitchFamily="34" charset="0"/>
            </a:endParaRPr>
          </a:p>
          <a:p>
            <a:pPr algn="ctr">
              <a:buNone/>
            </a:pPr>
            <a:endParaRPr lang="uk-UA" sz="40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Candara" pitchFamily="34" charset="0"/>
              </a:rPr>
              <a:t>(050) 21 42 958</a:t>
            </a:r>
          </a:p>
          <a:p>
            <a:pPr algn="ctr">
              <a:buNone/>
            </a:pPr>
            <a:r>
              <a:rPr lang="uk-UA" sz="4000" dirty="0" smtClean="0">
                <a:latin typeface="Candara" pitchFamily="34" charset="0"/>
              </a:rPr>
              <a:t>(096) 74 39 093</a:t>
            </a:r>
            <a:endParaRPr lang="en-US" sz="4000" dirty="0" smtClean="0">
              <a:latin typeface="Candara" pitchFamily="34" charset="0"/>
            </a:endParaRPr>
          </a:p>
          <a:p>
            <a:pPr algn="ctr">
              <a:buNone/>
            </a:pPr>
            <a:endParaRPr lang="uk-UA" sz="40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ndara" pitchFamily="34" charset="0"/>
              </a:rPr>
              <a:t>v-gorobets@ukr.net</a:t>
            </a:r>
            <a:endParaRPr lang="ru-RU" sz="40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Candara" pitchFamily="34" charset="0"/>
              </a:rPr>
              <a:t>Чому погано?</a:t>
            </a:r>
            <a:endParaRPr lang="ru-RU" sz="60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algn="ctr"/>
            <a:r>
              <a:rPr lang="uk-UA" sz="3600" b="1" dirty="0" smtClean="0">
                <a:latin typeface="Candara" pitchFamily="34" charset="0"/>
              </a:rPr>
              <a:t>Так склалося…</a:t>
            </a:r>
          </a:p>
          <a:p>
            <a:pPr algn="ctr"/>
            <a:r>
              <a:rPr lang="uk-UA" sz="3600" b="1" dirty="0" smtClean="0">
                <a:latin typeface="Candara" pitchFamily="34" charset="0"/>
              </a:rPr>
              <a:t>Так простіше…</a:t>
            </a:r>
          </a:p>
          <a:p>
            <a:pPr algn="ctr"/>
            <a:r>
              <a:rPr lang="uk-UA" sz="3600" b="1" dirty="0" smtClean="0">
                <a:latin typeface="Candara" pitchFamily="34" charset="0"/>
              </a:rPr>
              <a:t>Так звикли…</a:t>
            </a:r>
          </a:p>
          <a:p>
            <a:pPr algn="ctr"/>
            <a:r>
              <a:rPr lang="uk-UA" sz="3600" b="1" dirty="0" smtClean="0">
                <a:latin typeface="Candara" pitchFamily="34" charset="0"/>
              </a:rPr>
              <a:t>Як вміємо…</a:t>
            </a:r>
          </a:p>
          <a:p>
            <a:pPr algn="ctr"/>
            <a:r>
              <a:rPr lang="uk-UA" sz="3600" b="1" dirty="0" smtClean="0">
                <a:latin typeface="Candara" pitchFamily="34" charset="0"/>
              </a:rPr>
              <a:t>Немає з ким </a:t>
            </a:r>
            <a:r>
              <a:rPr lang="uk-UA" sz="3600" b="1" dirty="0" err="1" smtClean="0">
                <a:latin typeface="Candara" pitchFamily="34" charset="0"/>
              </a:rPr>
              <a:t>“край</a:t>
            </a:r>
            <a:r>
              <a:rPr lang="uk-UA" sz="3600" b="1" dirty="0" smtClean="0">
                <a:latin typeface="Candara" pitchFamily="34" charset="0"/>
              </a:rPr>
              <a:t> </a:t>
            </a:r>
            <a:r>
              <a:rPr lang="uk-UA" sz="3600" b="1" dirty="0" err="1" smtClean="0">
                <a:latin typeface="Candara" pitchFamily="34" charset="0"/>
              </a:rPr>
              <a:t>боронити”</a:t>
            </a:r>
            <a:r>
              <a:rPr lang="uk-UA" sz="3600" b="1" dirty="0" smtClean="0">
                <a:latin typeface="Candara" pitchFamily="34" charset="0"/>
              </a:rPr>
              <a:t>…</a:t>
            </a:r>
          </a:p>
          <a:p>
            <a:pPr algn="ctr"/>
            <a:r>
              <a:rPr lang="uk-UA" sz="3600" b="1" dirty="0" smtClean="0">
                <a:latin typeface="Candara" pitchFamily="34" charset="0"/>
              </a:rPr>
              <a:t>Бо грошей не вистачає…</a:t>
            </a:r>
          </a:p>
          <a:p>
            <a:pPr algn="ctr"/>
            <a:r>
              <a:rPr lang="uk-UA" sz="3600" b="1" dirty="0" smtClean="0">
                <a:latin typeface="Candara" pitchFamily="34" charset="0"/>
              </a:rPr>
              <a:t>Бо………………………………..</a:t>
            </a:r>
            <a:endParaRPr lang="ru-RU" sz="36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Бо в нашій </a:t>
            </a:r>
            <a:r>
              <a:rPr lang="uk-UA" b="1" dirty="0" err="1" smtClean="0">
                <a:latin typeface="Candara" pitchFamily="34" charset="0"/>
              </a:rPr>
              <a:t>“крові”</a:t>
            </a:r>
            <a:r>
              <a:rPr lang="uk-UA" b="1" dirty="0" smtClean="0">
                <a:latin typeface="Candara" pitchFamily="34" charset="0"/>
              </a:rPr>
              <a:t> – </a:t>
            </a:r>
            <a:r>
              <a:rPr lang="uk-UA" b="1" dirty="0" err="1" smtClean="0">
                <a:latin typeface="Candara" pitchFamily="34" charset="0"/>
              </a:rPr>
              <a:t>самоцензура</a:t>
            </a:r>
            <a:r>
              <a:rPr lang="uk-UA" b="1" dirty="0" smtClean="0">
                <a:latin typeface="Candara" pitchFamily="34" charset="0"/>
              </a:rPr>
              <a:t>…</a:t>
            </a:r>
            <a:br>
              <a:rPr lang="uk-UA" b="1" dirty="0" smtClean="0">
                <a:latin typeface="Candara" pitchFamily="34" charset="0"/>
              </a:rPr>
            </a:br>
            <a:r>
              <a:rPr lang="uk-UA" b="1" dirty="0" smtClean="0">
                <a:latin typeface="Candara" pitchFamily="34" charset="0"/>
              </a:rPr>
              <a:t/>
            </a:r>
            <a:br>
              <a:rPr lang="uk-UA" b="1" dirty="0" smtClean="0">
                <a:latin typeface="Candara" pitchFamily="34" charset="0"/>
              </a:rPr>
            </a:br>
            <a:r>
              <a:rPr lang="uk-UA" sz="3600" dirty="0" smtClean="0">
                <a:latin typeface="Candara" pitchFamily="34" charset="0"/>
              </a:rPr>
              <a:t>А часом і пряма цензура…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ru-RU" sz="36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Font typeface="Wingdings" pitchFamily="2" charset="2"/>
              <a:buChar char="§"/>
            </a:pPr>
            <a:r>
              <a:rPr lang="uk-UA" sz="3200" b="1" dirty="0" smtClean="0">
                <a:latin typeface="Candara" pitchFamily="34" charset="0"/>
              </a:rPr>
              <a:t>Бо звільнять з роботи…</a:t>
            </a:r>
          </a:p>
          <a:p>
            <a:pPr algn="ctr">
              <a:buFont typeface="Wingdings" pitchFamily="2" charset="2"/>
              <a:buChar char="§"/>
            </a:pPr>
            <a:r>
              <a:rPr lang="uk-UA" sz="3200" b="1" dirty="0" smtClean="0">
                <a:latin typeface="Candara" pitchFamily="34" charset="0"/>
              </a:rPr>
              <a:t>Не дай Боже начальство образиться…</a:t>
            </a:r>
          </a:p>
          <a:p>
            <a:pPr algn="ctr">
              <a:buFont typeface="Wingdings" pitchFamily="2" charset="2"/>
              <a:buChar char="§"/>
            </a:pPr>
            <a:r>
              <a:rPr lang="uk-UA" sz="3200" b="1" dirty="0" smtClean="0">
                <a:latin typeface="Candara" pitchFamily="34" charset="0"/>
              </a:rPr>
              <a:t>Грошей не дадуть…</a:t>
            </a:r>
          </a:p>
          <a:p>
            <a:pPr algn="ctr">
              <a:buFont typeface="Wingdings" pitchFamily="2" charset="2"/>
              <a:buChar char="§"/>
            </a:pPr>
            <a:r>
              <a:rPr lang="uk-UA" sz="3200" b="1" dirty="0" smtClean="0">
                <a:latin typeface="Candara" pitchFamily="34" charset="0"/>
              </a:rPr>
              <a:t>Від гріха – подалі…</a:t>
            </a:r>
          </a:p>
          <a:p>
            <a:pPr>
              <a:buFont typeface="Wingdings" pitchFamily="2" charset="2"/>
              <a:buChar char="§"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latin typeface="Candara" pitchFamily="34" charset="0"/>
              </a:rPr>
              <a:t>Настав час змін!!!</a:t>
            </a:r>
            <a:endParaRPr lang="ru-RU" sz="60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latin typeface="Candara" pitchFamily="34" charset="0"/>
              </a:rPr>
              <a:t>Нам  вже  нічого  боятися…</a:t>
            </a:r>
          </a:p>
          <a:p>
            <a:pPr algn="ctr"/>
            <a:r>
              <a:rPr lang="uk-UA" dirty="0" smtClean="0">
                <a:latin typeface="Candara" pitchFamily="34" charset="0"/>
              </a:rPr>
              <a:t>Нас  вже  не  звільнять  з  роботи…</a:t>
            </a:r>
          </a:p>
          <a:p>
            <a:pPr algn="ctr"/>
            <a:r>
              <a:rPr lang="uk-UA" dirty="0" smtClean="0">
                <a:latin typeface="Candara" pitchFamily="34" charset="0"/>
              </a:rPr>
              <a:t>Ми  маємо  змогу  творити  </a:t>
            </a:r>
            <a:r>
              <a:rPr lang="uk-UA" b="1" dirty="0" smtClean="0">
                <a:latin typeface="Candara" pitchFamily="34" charset="0"/>
              </a:rPr>
              <a:t>НОВІ</a:t>
            </a:r>
            <a:r>
              <a:rPr lang="uk-UA" dirty="0" smtClean="0">
                <a:latin typeface="Candara" pitchFamily="34" charset="0"/>
              </a:rPr>
              <a:t>  газети…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Ми  маємо  стати  </a:t>
            </a:r>
            <a:r>
              <a:rPr lang="uk-UA" dirty="0" err="1" smtClean="0">
                <a:latin typeface="Candara" pitchFamily="34" charset="0"/>
              </a:rPr>
              <a:t>невід”ємною</a:t>
            </a:r>
            <a:r>
              <a:rPr lang="uk-UA" dirty="0" smtClean="0">
                <a:latin typeface="Candara" pitchFamily="34" charset="0"/>
              </a:rPr>
              <a:t>  частиною громадянського  суспільства. 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Більше  того,  без  вільного  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журналістського  слова</a:t>
            </a:r>
          </a:p>
          <a:p>
            <a:pPr algn="ctr">
              <a:buNone/>
            </a:pPr>
            <a:r>
              <a:rPr lang="uk-UA" dirty="0" smtClean="0">
                <a:latin typeface="Candara" pitchFamily="34" charset="0"/>
              </a:rPr>
              <a:t>громадянське  суспільство  взагалі  неможливе!</a:t>
            </a:r>
          </a:p>
          <a:p>
            <a:pPr algn="ctr">
              <a:buNone/>
            </a:pPr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b="1" dirty="0" smtClean="0">
                <a:latin typeface="Candara" pitchFamily="34" charset="0"/>
              </a:rPr>
              <a:t>МИ МОЖЕМО ЗМІНИТИ СУСПІЛЬСТВО, КРАЇНУ!</a:t>
            </a:r>
            <a:endParaRPr lang="ru-RU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Candara" pitchFamily="34" charset="0"/>
              </a:rPr>
              <a:t>Як це зробити?</a:t>
            </a:r>
            <a:endParaRPr lang="ru-RU" sz="6000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r>
              <a:rPr lang="uk-UA" sz="3600" dirty="0" smtClean="0">
                <a:latin typeface="Candara" pitchFamily="34" charset="0"/>
              </a:rPr>
              <a:t>Почати створювати сучасний, потрібний людям інформаційний продукт</a:t>
            </a:r>
          </a:p>
          <a:p>
            <a:pPr algn="ctr">
              <a:buNone/>
            </a:pPr>
            <a:endParaRPr lang="uk-UA" sz="44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Candara" pitchFamily="34" charset="0"/>
              </a:rPr>
              <a:t>Іншого шляху не існує!</a:t>
            </a:r>
            <a:endParaRPr lang="ru-RU" sz="44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Candara" pitchFamily="34" charset="0"/>
              </a:rPr>
              <a:t>Для кого ми це робимо?</a:t>
            </a:r>
            <a:br>
              <a:rPr lang="uk-UA" b="1" dirty="0" smtClean="0">
                <a:latin typeface="Candara" pitchFamily="34" charset="0"/>
              </a:rPr>
            </a:br>
            <a:r>
              <a:rPr lang="uk-UA" b="1" dirty="0" smtClean="0">
                <a:latin typeface="Candara" pitchFamily="34" charset="0"/>
              </a:rPr>
              <a:t>ХТО НАШ ЧИТАЧ?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dirty="0" smtClean="0">
                <a:latin typeface="Candara" pitchFamily="34" charset="0"/>
              </a:rPr>
              <a:t>Пересічні  люди середнього  та  старшого  віку.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Пенсіонери – майже  </a:t>
            </a:r>
            <a:r>
              <a:rPr lang="uk-UA" dirty="0" err="1" smtClean="0">
                <a:latin typeface="Candara" pitchFamily="34" charset="0"/>
              </a:rPr>
              <a:t>“поголовно”</a:t>
            </a:r>
            <a:r>
              <a:rPr lang="uk-UA" dirty="0" smtClean="0">
                <a:latin typeface="Candara" pitchFamily="34" charset="0"/>
              </a:rPr>
              <a:t>.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dirty="0" smtClean="0">
                <a:latin typeface="Candara" pitchFamily="34" charset="0"/>
              </a:rPr>
              <a:t>Прості  трудівники,  інтелігенція,  влада.</a:t>
            </a: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ctr"/>
            <a:r>
              <a:rPr lang="uk-UA" b="1" dirty="0" smtClean="0">
                <a:latin typeface="Candara" pitchFamily="34" charset="0"/>
              </a:rPr>
              <a:t>Наша  аудиторія  не  цільова, </a:t>
            </a:r>
          </a:p>
          <a:p>
            <a:pPr algn="ctr">
              <a:buNone/>
            </a:pPr>
            <a:r>
              <a:rPr lang="uk-UA" b="1" dirty="0" smtClean="0">
                <a:latin typeface="Candara" pitchFamily="34" charset="0"/>
              </a:rPr>
              <a:t>а  всі  верстви  населення!</a:t>
            </a:r>
            <a:endParaRPr lang="ru-RU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634</TotalTime>
  <Words>2532</Words>
  <Application>Microsoft Office PowerPoint</Application>
  <PresentationFormat>Экран (4:3)</PresentationFormat>
  <Paragraphs>802</Paragraphs>
  <Slides>49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Городская</vt:lpstr>
      <vt:lpstr> СУЧАСНА МІСЦЕВА ГАЗЕТА –   ЯКОЮ ЇЙ БУТИ,  або  ЯК ЗРОБИТИ ГАЗЕТУ ПОТРІБНОЮ ЛЮДЯМ?</vt:lpstr>
      <vt:lpstr>Формулювання місії видання</vt:lpstr>
      <vt:lpstr>Що ми робимо?</vt:lpstr>
      <vt:lpstr>Як ми це робимо?</vt:lpstr>
      <vt:lpstr>Чому погано?</vt:lpstr>
      <vt:lpstr>Бо в нашій “крові” – самоцензура…  А часом і пряма цензура… </vt:lpstr>
      <vt:lpstr>Настав час змін!!!</vt:lpstr>
      <vt:lpstr>Як це зробити?</vt:lpstr>
      <vt:lpstr>Для кого ми це робимо? ХТО НАШ ЧИТАЧ?</vt:lpstr>
      <vt:lpstr>Що потрібно нашому читачеві?</vt:lpstr>
      <vt:lpstr>Розуміння потреб аудиторії </vt:lpstr>
      <vt:lpstr>Що цікавить людей найбільше?</vt:lpstr>
      <vt:lpstr>Регіональні особливості</vt:lpstr>
      <vt:lpstr>Що ми робимо і для кого  ми знаємо</vt:lpstr>
      <vt:lpstr>Оптимальний обсяг місцевої газети</vt:lpstr>
      <vt:lpstr>Структура газетного номера</vt:lpstr>
      <vt:lpstr>Структура газетного номера</vt:lpstr>
      <vt:lpstr>Структура номера, «Трудова слава», 16 ст. </vt:lpstr>
      <vt:lpstr>Структура номера, «Трудова слава», 24 ст.</vt:lpstr>
      <vt:lpstr>Наскрізний план роботи, «Трудова слава»</vt:lpstr>
      <vt:lpstr>Теми місцевої преси</vt:lpstr>
      <vt:lpstr>Теми місцевої преси</vt:lpstr>
      <vt:lpstr>Теми місцевої преси</vt:lpstr>
      <vt:lpstr>МЕНЕДЖМЕНТ</vt:lpstr>
      <vt:lpstr>МЕНЕДЖМЕНТ</vt:lpstr>
      <vt:lpstr>МЕНЕДЖМЕНТ</vt:lpstr>
      <vt:lpstr>СИСТЕМИ КОНТРОЛЮ</vt:lpstr>
      <vt:lpstr>СИСТЕМИ ЗАОХОЧЕННЯ</vt:lpstr>
      <vt:lpstr>Степан Курпіль, “Високий замок”:</vt:lpstr>
      <vt:lpstr>Степан Курпіль, “Високий замок”:</vt:lpstr>
      <vt:lpstr>Степан Курпіль, “Високий замок”:</vt:lpstr>
      <vt:lpstr>Це все добре, але…</vt:lpstr>
      <vt:lpstr>КРАПЛЯ ЕКОНОМІКИ</vt:lpstr>
      <vt:lpstr>Ризикнемо?</vt:lpstr>
      <vt:lpstr>ДО РЕЧІ…</vt:lpstr>
      <vt:lpstr>У  людей  є  потреби… З  потреб  виникають  питання…</vt:lpstr>
      <vt:lpstr>Це  повинні  зробити  саме  ми!</vt:lpstr>
      <vt:lpstr>Завжди  пам”ятаймо:</vt:lpstr>
      <vt:lpstr>НАОСТАНОК ПРО НАБОЛІЛЕ</vt:lpstr>
      <vt:lpstr>БАЛАНС</vt:lpstr>
      <vt:lpstr>НЕЙТРАЛЬНІСТЬ</vt:lpstr>
      <vt:lpstr>Звучить парадоксально, але…</vt:lpstr>
      <vt:lpstr>ВИНЯТКИ</vt:lpstr>
      <vt:lpstr>НОВИНА</vt:lpstr>
      <vt:lpstr>ЗАГОЛОВОК</vt:lpstr>
      <vt:lpstr>КОНСТРУКЦІЯ НОВИНИ</vt:lpstr>
      <vt:lpstr>Виховуємо патріотів</vt:lpstr>
      <vt:lpstr>Наші джури “порвали” всіх. Майже…</vt:lpstr>
      <vt:lpstr>КОНТАКТИ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створити  цікаву газету?</dc:title>
  <dc:creator>Администратор</dc:creator>
  <cp:lastModifiedBy>Packard</cp:lastModifiedBy>
  <cp:revision>80</cp:revision>
  <dcterms:created xsi:type="dcterms:W3CDTF">2015-02-09T19:48:50Z</dcterms:created>
  <dcterms:modified xsi:type="dcterms:W3CDTF">2017-07-18T13:45:55Z</dcterms:modified>
</cp:coreProperties>
</file>