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Default Extension="gif" ContentType="image/gif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91" r:id="rId1"/>
    <p:sldMasterId id="2147483712" r:id="rId2"/>
  </p:sldMasterIdLst>
  <p:notesMasterIdLst>
    <p:notesMasterId r:id="rId18"/>
  </p:notesMasterIdLst>
  <p:handoutMasterIdLst>
    <p:handoutMasterId r:id="rId19"/>
  </p:handoutMasterIdLst>
  <p:sldIdLst>
    <p:sldId id="283" r:id="rId3"/>
    <p:sldId id="365" r:id="rId4"/>
    <p:sldId id="380" r:id="rId5"/>
    <p:sldId id="361" r:id="rId6"/>
    <p:sldId id="364" r:id="rId7"/>
    <p:sldId id="368" r:id="rId8"/>
    <p:sldId id="381" r:id="rId9"/>
    <p:sldId id="372" r:id="rId10"/>
    <p:sldId id="382" r:id="rId11"/>
    <p:sldId id="374" r:id="rId12"/>
    <p:sldId id="376" r:id="rId13"/>
    <p:sldId id="377" r:id="rId14"/>
    <p:sldId id="378" r:id="rId15"/>
    <p:sldId id="379" r:id="rId16"/>
    <p:sldId id="383" r:id="rId17"/>
  </p:sldIdLst>
  <p:sldSz cx="9144000" cy="6858000" type="screen4x3"/>
  <p:notesSz cx="6807200" cy="9939338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2200" b="1" kern="1200">
        <a:solidFill>
          <a:srgbClr val="999999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200" b="1" kern="1200">
        <a:solidFill>
          <a:srgbClr val="999999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200" b="1" kern="1200">
        <a:solidFill>
          <a:srgbClr val="999999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200" b="1" kern="1200">
        <a:solidFill>
          <a:srgbClr val="999999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200" b="1" kern="1200">
        <a:solidFill>
          <a:srgbClr val="999999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200" b="1" kern="1200">
        <a:solidFill>
          <a:srgbClr val="999999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200" b="1" kern="1200">
        <a:solidFill>
          <a:srgbClr val="999999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200" b="1" kern="1200">
        <a:solidFill>
          <a:srgbClr val="999999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200" b="1" kern="1200">
        <a:solidFill>
          <a:srgbClr val="999999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935">
          <p15:clr>
            <a:srgbClr val="A4A3A4"/>
          </p15:clr>
        </p15:guide>
        <p15:guide id="2" pos="288">
          <p15:clr>
            <a:srgbClr val="A4A3A4"/>
          </p15:clr>
        </p15:guide>
        <p15:guide id="3" pos="726">
          <p15:clr>
            <a:srgbClr val="A4A3A4"/>
          </p15:clr>
        </p15:guide>
        <p15:guide id="4" pos="5029">
          <p15:clr>
            <a:srgbClr val="A4A3A4"/>
          </p15:clr>
        </p15:guide>
        <p15:guide id="5" pos="431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30" userDrawn="1">
          <p15:clr>
            <a:srgbClr val="A4A3A4"/>
          </p15:clr>
        </p15:guide>
        <p15:guide id="2" pos="214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C80F0F"/>
    <a:srgbClr val="D5240F"/>
    <a:srgbClr val="FFD228"/>
    <a:srgbClr val="ECEBE8"/>
    <a:srgbClr val="D0CBC1"/>
    <a:srgbClr val="999999"/>
    <a:srgbClr val="A7978D"/>
    <a:srgbClr val="6C6B62"/>
    <a:srgbClr val="C76223"/>
    <a:srgbClr val="B80F2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Helle Formatvorlage 2 - Akz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21" autoAdjust="0"/>
    <p:restoredTop sz="91357" autoAdjust="0"/>
  </p:normalViewPr>
  <p:slideViewPr>
    <p:cSldViewPr snapToGrid="0">
      <p:cViewPr varScale="1">
        <p:scale>
          <a:sx n="66" d="100"/>
          <a:sy n="66" d="100"/>
        </p:scale>
        <p:origin x="-1398" y="-114"/>
      </p:cViewPr>
      <p:guideLst>
        <p:guide orient="horz" pos="3935"/>
        <p:guide pos="288"/>
        <p:guide pos="726"/>
        <p:guide pos="5029"/>
        <p:guide pos="431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0416"/>
    </p:cViewPr>
  </p:sorterViewPr>
  <p:notesViewPr>
    <p:cSldViewPr snapToGrid="0">
      <p:cViewPr varScale="1">
        <p:scale>
          <a:sx n="78" d="100"/>
          <a:sy n="78" d="100"/>
        </p:scale>
        <p:origin x="-3366" y="-108"/>
      </p:cViewPr>
      <p:guideLst>
        <p:guide orient="horz" pos="3130"/>
        <p:guide pos="2144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AABDDE0-7C51-420A-B010-CBAE5819585D}" type="doc">
      <dgm:prSet loTypeId="urn:microsoft.com/office/officeart/2005/8/layout/radial2" loCatId="relationship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de-DE"/>
        </a:p>
      </dgm:t>
    </dgm:pt>
    <dgm:pt modelId="{EEAA0453-E8FD-4FE7-8E40-190F454C5755}">
      <dgm:prSet phldrT="[Text]" custT="1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ru-RU" sz="1400" dirty="0" err="1"/>
            <a:t>Консультування</a:t>
          </a:r>
          <a:r>
            <a:rPr lang="ru-RU" sz="1400" dirty="0"/>
            <a:t> </a:t>
          </a:r>
          <a:r>
            <a:rPr lang="ru-RU" sz="1400" dirty="0" err="1"/>
            <a:t>підприємств</a:t>
          </a:r>
          <a:r>
            <a:rPr lang="ru-RU" sz="1400" dirty="0"/>
            <a:t> </a:t>
          </a:r>
          <a:r>
            <a:rPr lang="ru-RU" sz="1400" dirty="0" err="1"/>
            <a:t>щодо</a:t>
          </a:r>
          <a:r>
            <a:rPr lang="ru-RU" sz="1400" dirty="0"/>
            <a:t> енергоефективност</a:t>
          </a:r>
          <a:r>
            <a:rPr lang="uk-UA" sz="1400" dirty="0"/>
            <a:t>і</a:t>
          </a:r>
          <a:endParaRPr lang="de-DE" sz="1400" dirty="0"/>
        </a:p>
      </dgm:t>
    </dgm:pt>
    <dgm:pt modelId="{30F1BE2A-1483-4FEC-9FA9-B2972B167FA4}" type="parTrans" cxnId="{77EDD77A-E884-4ADD-96BD-C2C821060524}">
      <dgm:prSet/>
      <dgm:spPr/>
      <dgm:t>
        <a:bodyPr/>
        <a:lstStyle/>
        <a:p>
          <a:endParaRPr lang="de-DE"/>
        </a:p>
      </dgm:t>
    </dgm:pt>
    <dgm:pt modelId="{243825B6-E783-4FFE-862C-0B3EAE9AF2AD}" type="sibTrans" cxnId="{77EDD77A-E884-4ADD-96BD-C2C821060524}">
      <dgm:prSet/>
      <dgm:spPr/>
      <dgm:t>
        <a:bodyPr/>
        <a:lstStyle/>
        <a:p>
          <a:endParaRPr lang="de-DE"/>
        </a:p>
      </dgm:t>
    </dgm:pt>
    <dgm:pt modelId="{B4F4B4BA-90D6-4FBE-B64C-FE823990344F}">
      <dgm:prSet phldrT="[Text]" custT="1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uk-UA" sz="1600" dirty="0"/>
            <a:t>Пілотний проект ЕЕ забудова</a:t>
          </a:r>
          <a:endParaRPr lang="de-DE" sz="1600" dirty="0"/>
        </a:p>
      </dgm:t>
    </dgm:pt>
    <dgm:pt modelId="{1BA09273-7183-4F4A-A220-4D3BACE792CD}" type="parTrans" cxnId="{FE0B76E7-D52A-4657-9C4F-275512D28585}">
      <dgm:prSet/>
      <dgm:spPr/>
      <dgm:t>
        <a:bodyPr/>
        <a:lstStyle/>
        <a:p>
          <a:endParaRPr lang="de-DE"/>
        </a:p>
      </dgm:t>
    </dgm:pt>
    <dgm:pt modelId="{9289A327-D6A6-4C6B-9ABC-74FF8C9A5F36}" type="sibTrans" cxnId="{FE0B76E7-D52A-4657-9C4F-275512D28585}">
      <dgm:prSet/>
      <dgm:spPr/>
      <dgm:t>
        <a:bodyPr/>
        <a:lstStyle/>
        <a:p>
          <a:endParaRPr lang="de-DE"/>
        </a:p>
      </dgm:t>
    </dgm:pt>
    <dgm:pt modelId="{DA3E6EA0-10FC-461C-B56F-134DE7D9B56F}">
      <dgm:prSet phldrT="[Text]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uk-UA" dirty="0"/>
            <a:t>Впровадження схеми торгівлі викидами парникових газів (СТВ) </a:t>
          </a:r>
          <a:r>
            <a:rPr lang="en-US" dirty="0"/>
            <a:t> </a:t>
          </a:r>
          <a:endParaRPr lang="de-DE" dirty="0"/>
        </a:p>
      </dgm:t>
    </dgm:pt>
    <dgm:pt modelId="{359FF788-E205-4B9D-987F-9B642BA2659F}" type="parTrans" cxnId="{457F3549-1E0E-4E01-98C6-CBA4BFC33AF7}">
      <dgm:prSet/>
      <dgm:spPr/>
      <dgm:t>
        <a:bodyPr/>
        <a:lstStyle/>
        <a:p>
          <a:endParaRPr lang="uk-UA"/>
        </a:p>
      </dgm:t>
    </dgm:pt>
    <dgm:pt modelId="{DCB3D2DC-C701-4FEC-92A9-5FFD8C902947}" type="sibTrans" cxnId="{457F3549-1E0E-4E01-98C6-CBA4BFC33AF7}">
      <dgm:prSet/>
      <dgm:spPr/>
      <dgm:t>
        <a:bodyPr/>
        <a:lstStyle/>
        <a:p>
          <a:endParaRPr lang="uk-UA"/>
        </a:p>
      </dgm:t>
    </dgm:pt>
    <dgm:pt modelId="{7FA64D9F-8D76-4F48-9F4D-66826365FF4B}" type="pres">
      <dgm:prSet presAssocID="{4AABDDE0-7C51-420A-B010-CBAE5819585D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8E781A2-F54D-4AC6-8A87-A77CEF8C3E7D}" type="pres">
      <dgm:prSet presAssocID="{4AABDDE0-7C51-420A-B010-CBAE5819585D}" presName="cycle" presStyleCnt="0"/>
      <dgm:spPr/>
    </dgm:pt>
    <dgm:pt modelId="{B45B1CFA-2A8F-4C29-93BC-5D051B05FF9E}" type="pres">
      <dgm:prSet presAssocID="{4AABDDE0-7C51-420A-B010-CBAE5819585D}" presName="centerShape" presStyleCnt="0"/>
      <dgm:spPr/>
    </dgm:pt>
    <dgm:pt modelId="{B59C4AFA-1023-4BF2-B8ED-4FD9090466D8}" type="pres">
      <dgm:prSet presAssocID="{4AABDDE0-7C51-420A-B010-CBAE5819585D}" presName="connSite" presStyleLbl="node1" presStyleIdx="0" presStyleCnt="4"/>
      <dgm:spPr/>
    </dgm:pt>
    <dgm:pt modelId="{1C089E5B-1211-43A6-8E0D-F2E1B597A34B}" type="pres">
      <dgm:prSet presAssocID="{4AABDDE0-7C51-420A-B010-CBAE5819585D}" presName="visible" presStyleLbl="node1" presStyleIdx="0" presStyleCnt="4" custScaleX="72467" custScaleY="67135"/>
      <dgm:spPr>
        <a:solidFill>
          <a:schemeClr val="bg1">
            <a:lumMod val="50000"/>
          </a:schemeClr>
        </a:solidFill>
      </dgm:spPr>
    </dgm:pt>
    <dgm:pt modelId="{B29964BB-0CA0-4096-90FC-E619A07C546E}" type="pres">
      <dgm:prSet presAssocID="{30F1BE2A-1483-4FEC-9FA9-B2972B167FA4}" presName="Name25" presStyleLbl="parChTrans1D1" presStyleIdx="0" presStyleCnt="3"/>
      <dgm:spPr/>
      <dgm:t>
        <a:bodyPr/>
        <a:lstStyle/>
        <a:p>
          <a:endParaRPr lang="ru-RU"/>
        </a:p>
      </dgm:t>
    </dgm:pt>
    <dgm:pt modelId="{399794D2-62FF-4037-B6B2-495C1ABE3B2D}" type="pres">
      <dgm:prSet presAssocID="{EEAA0453-E8FD-4FE7-8E40-190F454C5755}" presName="node" presStyleCnt="0"/>
      <dgm:spPr/>
    </dgm:pt>
    <dgm:pt modelId="{32845CC8-2759-446A-9046-FAC2C9B2E80A}" type="pres">
      <dgm:prSet presAssocID="{EEAA0453-E8FD-4FE7-8E40-190F454C5755}" presName="parentNode" presStyleLbl="node1" presStyleIdx="1" presStyleCnt="4" custScaleX="160185" custScaleY="8826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13AEBF-0587-4932-AE5F-84F82BCE9506}" type="pres">
      <dgm:prSet presAssocID="{EEAA0453-E8FD-4FE7-8E40-190F454C5755}" presName="childNode" presStyleLbl="revTx" presStyleIdx="0" presStyleCnt="0">
        <dgm:presLayoutVars>
          <dgm:bulletEnabled val="1"/>
        </dgm:presLayoutVars>
      </dgm:prSet>
      <dgm:spPr/>
    </dgm:pt>
    <dgm:pt modelId="{10BA31FE-2F85-46C5-993D-E1D0CB13493D}" type="pres">
      <dgm:prSet presAssocID="{359FF788-E205-4B9D-987F-9B642BA2659F}" presName="Name25" presStyleLbl="parChTrans1D1" presStyleIdx="1" presStyleCnt="3"/>
      <dgm:spPr/>
      <dgm:t>
        <a:bodyPr/>
        <a:lstStyle/>
        <a:p>
          <a:endParaRPr lang="ru-RU"/>
        </a:p>
      </dgm:t>
    </dgm:pt>
    <dgm:pt modelId="{088C89A3-26F1-4491-A75D-2788DCC8F81C}" type="pres">
      <dgm:prSet presAssocID="{DA3E6EA0-10FC-461C-B56F-134DE7D9B56F}" presName="node" presStyleCnt="0"/>
      <dgm:spPr/>
    </dgm:pt>
    <dgm:pt modelId="{66DF076F-3343-4AEF-B112-A3AE9B9BCB8D}" type="pres">
      <dgm:prSet presAssocID="{DA3E6EA0-10FC-461C-B56F-134DE7D9B56F}" presName="parentNode" presStyleLbl="node1" presStyleIdx="2" presStyleCnt="4" custScaleX="160185" custScaleY="8826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58F86D-4DE1-40D7-AA2F-9F4DCB072A7F}" type="pres">
      <dgm:prSet presAssocID="{DA3E6EA0-10FC-461C-B56F-134DE7D9B56F}" presName="childNode" presStyleLbl="revTx" presStyleIdx="0" presStyleCnt="0">
        <dgm:presLayoutVars>
          <dgm:bulletEnabled val="1"/>
        </dgm:presLayoutVars>
      </dgm:prSet>
      <dgm:spPr/>
    </dgm:pt>
    <dgm:pt modelId="{688D65DF-1797-42C9-93F4-EAC6EEC6D52D}" type="pres">
      <dgm:prSet presAssocID="{1BA09273-7183-4F4A-A220-4D3BACE792CD}" presName="Name25" presStyleLbl="parChTrans1D1" presStyleIdx="2" presStyleCnt="3"/>
      <dgm:spPr/>
      <dgm:t>
        <a:bodyPr/>
        <a:lstStyle/>
        <a:p>
          <a:endParaRPr lang="ru-RU"/>
        </a:p>
      </dgm:t>
    </dgm:pt>
    <dgm:pt modelId="{CDD7330E-49D5-4C4C-B738-F2EF570F93B9}" type="pres">
      <dgm:prSet presAssocID="{B4F4B4BA-90D6-4FBE-B64C-FE823990344F}" presName="node" presStyleCnt="0"/>
      <dgm:spPr/>
    </dgm:pt>
    <dgm:pt modelId="{38E86E61-0BCF-4380-B2C1-FC320FD1FC2A}" type="pres">
      <dgm:prSet presAssocID="{B4F4B4BA-90D6-4FBE-B64C-FE823990344F}" presName="parentNode" presStyleLbl="node1" presStyleIdx="3" presStyleCnt="4" custScaleX="11765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DBBAFE-ABDB-4984-98CB-17DE3816F329}" type="pres">
      <dgm:prSet presAssocID="{B4F4B4BA-90D6-4FBE-B64C-FE823990344F}" presName="childNode" presStyleLbl="revTx" presStyleIdx="0" presStyleCnt="0">
        <dgm:presLayoutVars>
          <dgm:bulletEnabled val="1"/>
        </dgm:presLayoutVars>
      </dgm:prSet>
      <dgm:spPr/>
    </dgm:pt>
  </dgm:ptLst>
  <dgm:cxnLst>
    <dgm:cxn modelId="{F3033D9C-3D77-463B-A80B-9BA6274BAEB8}" type="presOf" srcId="{B4F4B4BA-90D6-4FBE-B64C-FE823990344F}" destId="{38E86E61-0BCF-4380-B2C1-FC320FD1FC2A}" srcOrd="0" destOrd="0" presId="urn:microsoft.com/office/officeart/2005/8/layout/radial2"/>
    <dgm:cxn modelId="{0CB5198B-FDB6-4643-A212-46132EB548F0}" type="presOf" srcId="{EEAA0453-E8FD-4FE7-8E40-190F454C5755}" destId="{32845CC8-2759-446A-9046-FAC2C9B2E80A}" srcOrd="0" destOrd="0" presId="urn:microsoft.com/office/officeart/2005/8/layout/radial2"/>
    <dgm:cxn modelId="{327A0F2E-E771-4805-873E-27EDE5699C89}" type="presOf" srcId="{DA3E6EA0-10FC-461C-B56F-134DE7D9B56F}" destId="{66DF076F-3343-4AEF-B112-A3AE9B9BCB8D}" srcOrd="0" destOrd="0" presId="urn:microsoft.com/office/officeart/2005/8/layout/radial2"/>
    <dgm:cxn modelId="{44C790FD-F88E-4BE8-8E06-33CC4DC0C015}" type="presOf" srcId="{359FF788-E205-4B9D-987F-9B642BA2659F}" destId="{10BA31FE-2F85-46C5-993D-E1D0CB13493D}" srcOrd="0" destOrd="0" presId="urn:microsoft.com/office/officeart/2005/8/layout/radial2"/>
    <dgm:cxn modelId="{8D6AD11F-3D04-491A-90D4-C191849D4FE1}" type="presOf" srcId="{4AABDDE0-7C51-420A-B010-CBAE5819585D}" destId="{7FA64D9F-8D76-4F48-9F4D-66826365FF4B}" srcOrd="0" destOrd="0" presId="urn:microsoft.com/office/officeart/2005/8/layout/radial2"/>
    <dgm:cxn modelId="{D9655F5E-D67E-4354-BF54-5F19EE5641E3}" type="presOf" srcId="{1BA09273-7183-4F4A-A220-4D3BACE792CD}" destId="{688D65DF-1797-42C9-93F4-EAC6EEC6D52D}" srcOrd="0" destOrd="0" presId="urn:microsoft.com/office/officeart/2005/8/layout/radial2"/>
    <dgm:cxn modelId="{77EDD77A-E884-4ADD-96BD-C2C821060524}" srcId="{4AABDDE0-7C51-420A-B010-CBAE5819585D}" destId="{EEAA0453-E8FD-4FE7-8E40-190F454C5755}" srcOrd="0" destOrd="0" parTransId="{30F1BE2A-1483-4FEC-9FA9-B2972B167FA4}" sibTransId="{243825B6-E783-4FFE-862C-0B3EAE9AF2AD}"/>
    <dgm:cxn modelId="{457F3549-1E0E-4E01-98C6-CBA4BFC33AF7}" srcId="{4AABDDE0-7C51-420A-B010-CBAE5819585D}" destId="{DA3E6EA0-10FC-461C-B56F-134DE7D9B56F}" srcOrd="1" destOrd="0" parTransId="{359FF788-E205-4B9D-987F-9B642BA2659F}" sibTransId="{DCB3D2DC-C701-4FEC-92A9-5FFD8C902947}"/>
    <dgm:cxn modelId="{E9550C52-4769-41F0-A2F5-F68AD6AEBA54}" type="presOf" srcId="{30F1BE2A-1483-4FEC-9FA9-B2972B167FA4}" destId="{B29964BB-0CA0-4096-90FC-E619A07C546E}" srcOrd="0" destOrd="0" presId="urn:microsoft.com/office/officeart/2005/8/layout/radial2"/>
    <dgm:cxn modelId="{FE0B76E7-D52A-4657-9C4F-275512D28585}" srcId="{4AABDDE0-7C51-420A-B010-CBAE5819585D}" destId="{B4F4B4BA-90D6-4FBE-B64C-FE823990344F}" srcOrd="2" destOrd="0" parTransId="{1BA09273-7183-4F4A-A220-4D3BACE792CD}" sibTransId="{9289A327-D6A6-4C6B-9ABC-74FF8C9A5F36}"/>
    <dgm:cxn modelId="{FC9087A5-6521-48FD-B42C-DE0BAC04EB3F}" type="presParOf" srcId="{7FA64D9F-8D76-4F48-9F4D-66826365FF4B}" destId="{B8E781A2-F54D-4AC6-8A87-A77CEF8C3E7D}" srcOrd="0" destOrd="0" presId="urn:microsoft.com/office/officeart/2005/8/layout/radial2"/>
    <dgm:cxn modelId="{BB79AFBB-62A0-4187-8EA4-609B3E57A0EE}" type="presParOf" srcId="{B8E781A2-F54D-4AC6-8A87-A77CEF8C3E7D}" destId="{B45B1CFA-2A8F-4C29-93BC-5D051B05FF9E}" srcOrd="0" destOrd="0" presId="urn:microsoft.com/office/officeart/2005/8/layout/radial2"/>
    <dgm:cxn modelId="{5E9C9CCE-6D62-44AF-937F-A73620FA9376}" type="presParOf" srcId="{B45B1CFA-2A8F-4C29-93BC-5D051B05FF9E}" destId="{B59C4AFA-1023-4BF2-B8ED-4FD9090466D8}" srcOrd="0" destOrd="0" presId="urn:microsoft.com/office/officeart/2005/8/layout/radial2"/>
    <dgm:cxn modelId="{CF3F0D70-3730-4A9C-AB29-90E9F23CDA2C}" type="presParOf" srcId="{B45B1CFA-2A8F-4C29-93BC-5D051B05FF9E}" destId="{1C089E5B-1211-43A6-8E0D-F2E1B597A34B}" srcOrd="1" destOrd="0" presId="urn:microsoft.com/office/officeart/2005/8/layout/radial2"/>
    <dgm:cxn modelId="{0B103DF2-B6ED-4D0A-8973-8D74E97EECD5}" type="presParOf" srcId="{B8E781A2-F54D-4AC6-8A87-A77CEF8C3E7D}" destId="{B29964BB-0CA0-4096-90FC-E619A07C546E}" srcOrd="1" destOrd="0" presId="urn:microsoft.com/office/officeart/2005/8/layout/radial2"/>
    <dgm:cxn modelId="{B2940511-BA1A-40DE-848B-2C04E8C8A750}" type="presParOf" srcId="{B8E781A2-F54D-4AC6-8A87-A77CEF8C3E7D}" destId="{399794D2-62FF-4037-B6B2-495C1ABE3B2D}" srcOrd="2" destOrd="0" presId="urn:microsoft.com/office/officeart/2005/8/layout/radial2"/>
    <dgm:cxn modelId="{39CDBB39-A295-4F5B-8094-B3762BDBEDC2}" type="presParOf" srcId="{399794D2-62FF-4037-B6B2-495C1ABE3B2D}" destId="{32845CC8-2759-446A-9046-FAC2C9B2E80A}" srcOrd="0" destOrd="0" presId="urn:microsoft.com/office/officeart/2005/8/layout/radial2"/>
    <dgm:cxn modelId="{04DFB7FF-013F-454A-80A8-325E91EFAADE}" type="presParOf" srcId="{399794D2-62FF-4037-B6B2-495C1ABE3B2D}" destId="{BC13AEBF-0587-4932-AE5F-84F82BCE9506}" srcOrd="1" destOrd="0" presId="urn:microsoft.com/office/officeart/2005/8/layout/radial2"/>
    <dgm:cxn modelId="{BCE563DC-369C-4EC6-B619-C3077790659B}" type="presParOf" srcId="{B8E781A2-F54D-4AC6-8A87-A77CEF8C3E7D}" destId="{10BA31FE-2F85-46C5-993D-E1D0CB13493D}" srcOrd="3" destOrd="0" presId="urn:microsoft.com/office/officeart/2005/8/layout/radial2"/>
    <dgm:cxn modelId="{AD5B04BE-6BC3-4366-8C26-041069012D97}" type="presParOf" srcId="{B8E781A2-F54D-4AC6-8A87-A77CEF8C3E7D}" destId="{088C89A3-26F1-4491-A75D-2788DCC8F81C}" srcOrd="4" destOrd="0" presId="urn:microsoft.com/office/officeart/2005/8/layout/radial2"/>
    <dgm:cxn modelId="{A832B9E1-2F62-4EFE-9E22-10D1E74D6535}" type="presParOf" srcId="{088C89A3-26F1-4491-A75D-2788DCC8F81C}" destId="{66DF076F-3343-4AEF-B112-A3AE9B9BCB8D}" srcOrd="0" destOrd="0" presId="urn:microsoft.com/office/officeart/2005/8/layout/radial2"/>
    <dgm:cxn modelId="{C3E846DB-DC37-471F-844A-0B693BEE14E4}" type="presParOf" srcId="{088C89A3-26F1-4491-A75D-2788DCC8F81C}" destId="{9158F86D-4DE1-40D7-AA2F-9F4DCB072A7F}" srcOrd="1" destOrd="0" presId="urn:microsoft.com/office/officeart/2005/8/layout/radial2"/>
    <dgm:cxn modelId="{B2E2355F-3BC3-448D-9885-D7DF648D8563}" type="presParOf" srcId="{B8E781A2-F54D-4AC6-8A87-A77CEF8C3E7D}" destId="{688D65DF-1797-42C9-93F4-EAC6EEC6D52D}" srcOrd="5" destOrd="0" presId="urn:microsoft.com/office/officeart/2005/8/layout/radial2"/>
    <dgm:cxn modelId="{E0BA354B-ACCD-40A2-84E3-66EF7329201F}" type="presParOf" srcId="{B8E781A2-F54D-4AC6-8A87-A77CEF8C3E7D}" destId="{CDD7330E-49D5-4C4C-B738-F2EF570F93B9}" srcOrd="6" destOrd="0" presId="urn:microsoft.com/office/officeart/2005/8/layout/radial2"/>
    <dgm:cxn modelId="{960D942C-E13A-4F85-AD5C-801916366458}" type="presParOf" srcId="{CDD7330E-49D5-4C4C-B738-F2EF570F93B9}" destId="{38E86E61-0BCF-4380-B2C1-FC320FD1FC2A}" srcOrd="0" destOrd="0" presId="urn:microsoft.com/office/officeart/2005/8/layout/radial2"/>
    <dgm:cxn modelId="{C2B67640-72A6-46AC-9715-9867A627CCE0}" type="presParOf" srcId="{CDD7330E-49D5-4C4C-B738-F2EF570F93B9}" destId="{0FDBBAFE-ABDB-4984-98CB-17DE3816F329}" srcOrd="1" destOrd="0" presId="urn:microsoft.com/office/officeart/2005/8/layout/radial2"/>
  </dgm:cxnLst>
  <dgm:bg/>
  <dgm:whole/>
  <dgm:extLst>
    <a:ext uri="{C62137D5-CB1D-491B-B009-E17868A290BF}">
      <dgm14:recolorImg xmlns:dgm14="http://schemas.microsoft.com/office/drawing/2010/diagram" xmlns="" val="1"/>
    </a:ex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98CEAED-5ABA-46FA-8EDA-B555B1C34A52}" type="doc">
      <dgm:prSet loTypeId="urn:microsoft.com/office/officeart/2005/8/layout/radial2" loCatId="relationship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de-DE"/>
        </a:p>
      </dgm:t>
    </dgm:pt>
    <dgm:pt modelId="{C32B2152-1D74-4015-AAE4-9FF7293470CC}">
      <dgm:prSet phldrT="[Text]" custT="1"/>
      <dgm:spPr/>
      <dgm:t>
        <a:bodyPr/>
        <a:lstStyle/>
        <a:p>
          <a:r>
            <a:rPr lang="uk-UA" sz="1600" b="1" dirty="0"/>
            <a:t>Реформи у сфері ЕЕ в Україні</a:t>
          </a:r>
          <a:endParaRPr lang="de-DE" sz="1600" b="1" dirty="0"/>
        </a:p>
      </dgm:t>
    </dgm:pt>
    <dgm:pt modelId="{FC66C2D8-1036-4AE6-BD8B-B6EADED9CD87}" type="parTrans" cxnId="{1EEA9F96-7260-4D2C-ABF2-38D11627D9E7}">
      <dgm:prSet/>
      <dgm:spPr/>
      <dgm:t>
        <a:bodyPr/>
        <a:lstStyle/>
        <a:p>
          <a:endParaRPr lang="de-DE"/>
        </a:p>
      </dgm:t>
    </dgm:pt>
    <dgm:pt modelId="{141D3139-568E-49BF-BD0B-93E195712300}" type="sibTrans" cxnId="{1EEA9F96-7260-4D2C-ABF2-38D11627D9E7}">
      <dgm:prSet/>
      <dgm:spPr/>
      <dgm:t>
        <a:bodyPr/>
        <a:lstStyle/>
        <a:p>
          <a:endParaRPr lang="de-DE"/>
        </a:p>
      </dgm:t>
    </dgm:pt>
    <dgm:pt modelId="{0FE0B277-94A7-4E85-A62E-F8F2B53B9C5C}">
      <dgm:prSet phldrT="[Text]" custT="1"/>
      <dgm:spPr/>
      <dgm:t>
        <a:bodyPr/>
        <a:lstStyle/>
        <a:p>
          <a:r>
            <a:rPr lang="uk-UA" sz="1600" b="1" dirty="0"/>
            <a:t>ЕЕ у громадах</a:t>
          </a:r>
          <a:r>
            <a:rPr lang="en-US" sz="1600" b="1" dirty="0"/>
            <a:t> II</a:t>
          </a:r>
          <a:endParaRPr lang="de-DE" sz="1600" b="1" dirty="0"/>
        </a:p>
      </dgm:t>
    </dgm:pt>
    <dgm:pt modelId="{8F3C5E92-6A35-4A6E-BA23-243276745277}" type="parTrans" cxnId="{326EABEF-294A-41FF-929D-6621AE66E7BF}">
      <dgm:prSet/>
      <dgm:spPr/>
      <dgm:t>
        <a:bodyPr/>
        <a:lstStyle/>
        <a:p>
          <a:endParaRPr lang="de-DE"/>
        </a:p>
      </dgm:t>
    </dgm:pt>
    <dgm:pt modelId="{9EDF3FBB-EDCB-4A99-954D-1757C73E64FB}" type="sibTrans" cxnId="{326EABEF-294A-41FF-929D-6621AE66E7BF}">
      <dgm:prSet/>
      <dgm:spPr/>
      <dgm:t>
        <a:bodyPr/>
        <a:lstStyle/>
        <a:p>
          <a:endParaRPr lang="de-DE"/>
        </a:p>
      </dgm:t>
    </dgm:pt>
    <dgm:pt modelId="{90D3CD9C-1386-4817-8DB3-E6928FA13CBF}">
      <dgm:prSet phldrT="[Text]" custT="1"/>
      <dgm:spPr/>
      <dgm:t>
        <a:bodyPr/>
        <a:lstStyle/>
        <a:p>
          <a:r>
            <a:rPr lang="uk-UA" sz="1600" b="1" dirty="0"/>
            <a:t>ЕЕ в лікарнях </a:t>
          </a:r>
          <a:endParaRPr lang="de-DE" sz="1600" b="1" dirty="0"/>
        </a:p>
      </dgm:t>
    </dgm:pt>
    <dgm:pt modelId="{2D8A96F9-17FC-44B5-A900-21D68FD19583}" type="parTrans" cxnId="{3B1AB534-89BF-4082-AAAA-FF96554DE5A1}">
      <dgm:prSet/>
      <dgm:spPr/>
      <dgm:t>
        <a:bodyPr/>
        <a:lstStyle/>
        <a:p>
          <a:endParaRPr lang="de-DE"/>
        </a:p>
      </dgm:t>
    </dgm:pt>
    <dgm:pt modelId="{E3EBF30F-9133-4842-AE5B-F98AF9D721C0}" type="sibTrans" cxnId="{3B1AB534-89BF-4082-AAAA-FF96554DE5A1}">
      <dgm:prSet/>
      <dgm:spPr/>
      <dgm:t>
        <a:bodyPr/>
        <a:lstStyle/>
        <a:p>
          <a:endParaRPr lang="de-DE"/>
        </a:p>
      </dgm:t>
    </dgm:pt>
    <dgm:pt modelId="{9522AFE3-BDC8-4A50-ACC1-82CFB7DA29DC}">
      <dgm:prSet custT="1"/>
      <dgm:spPr/>
      <dgm:t>
        <a:bodyPr/>
        <a:lstStyle/>
        <a:p>
          <a:r>
            <a:rPr lang="uk-UA" sz="1600" b="1" dirty="0"/>
            <a:t>Підтримка Фонду ЕЕ та програми екологічних реформ</a:t>
          </a:r>
          <a:endParaRPr lang="de-DE" sz="1600" b="1" dirty="0"/>
        </a:p>
      </dgm:t>
    </dgm:pt>
    <dgm:pt modelId="{14CD0D18-99EC-4BA3-9EDE-FA9A1416891A}" type="parTrans" cxnId="{B07788F2-2251-4C25-8F2F-5C9953B6AFA0}">
      <dgm:prSet/>
      <dgm:spPr/>
      <dgm:t>
        <a:bodyPr/>
        <a:lstStyle/>
        <a:p>
          <a:endParaRPr lang="de-DE"/>
        </a:p>
      </dgm:t>
    </dgm:pt>
    <dgm:pt modelId="{AFC5B31F-9C3C-478A-BAE9-EA4D7F5D8AAA}" type="sibTrans" cxnId="{B07788F2-2251-4C25-8F2F-5C9953B6AFA0}">
      <dgm:prSet/>
      <dgm:spPr/>
      <dgm:t>
        <a:bodyPr/>
        <a:lstStyle/>
        <a:p>
          <a:endParaRPr lang="de-DE"/>
        </a:p>
      </dgm:t>
    </dgm:pt>
    <dgm:pt modelId="{C9B0120A-C4A6-4A0A-B8DF-F213B6399073}">
      <dgm:prSet custT="1"/>
      <dgm:spPr/>
      <dgm:t>
        <a:bodyPr/>
        <a:lstStyle/>
        <a:p>
          <a:r>
            <a:rPr lang="uk-UA" sz="1600" b="1" dirty="0">
              <a:solidFill>
                <a:srgbClr val="FFFFFF"/>
              </a:solidFill>
              <a:latin typeface="Arial"/>
            </a:rPr>
            <a:t>ЕЕ район міста Львова</a:t>
          </a:r>
          <a:endParaRPr lang="de-DE" sz="1600" b="1" dirty="0"/>
        </a:p>
      </dgm:t>
    </dgm:pt>
    <dgm:pt modelId="{C6B08EC9-B23E-4D45-962C-710F6F91820C}" type="parTrans" cxnId="{BAD1CAF4-F777-47C2-8CED-9BAE61FC05CC}">
      <dgm:prSet/>
      <dgm:spPr/>
      <dgm:t>
        <a:bodyPr/>
        <a:lstStyle/>
        <a:p>
          <a:endParaRPr lang="uk-UA"/>
        </a:p>
      </dgm:t>
    </dgm:pt>
    <dgm:pt modelId="{DDDD614C-2DF7-4A8C-BBA8-207EF434C3A2}" type="sibTrans" cxnId="{BAD1CAF4-F777-47C2-8CED-9BAE61FC05CC}">
      <dgm:prSet/>
      <dgm:spPr/>
      <dgm:t>
        <a:bodyPr/>
        <a:lstStyle/>
        <a:p>
          <a:endParaRPr lang="uk-UA"/>
        </a:p>
      </dgm:t>
    </dgm:pt>
    <dgm:pt modelId="{317D204E-1210-42B2-BDC1-C8E0EA535A54}" type="pres">
      <dgm:prSet presAssocID="{698CEAED-5ABA-46FA-8EDA-B555B1C34A52}" presName="composite" presStyleCnt="0">
        <dgm:presLayoutVars>
          <dgm:chMax val="5"/>
          <dgm:dir val="rev"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1874211-38E1-450A-9BFB-71D7FA48F9D7}" type="pres">
      <dgm:prSet presAssocID="{698CEAED-5ABA-46FA-8EDA-B555B1C34A52}" presName="cycle" presStyleCnt="0"/>
      <dgm:spPr/>
    </dgm:pt>
    <dgm:pt modelId="{E1384505-A83A-4540-B720-5BE41E731FF5}" type="pres">
      <dgm:prSet presAssocID="{698CEAED-5ABA-46FA-8EDA-B555B1C34A52}" presName="centerShape" presStyleCnt="0"/>
      <dgm:spPr/>
    </dgm:pt>
    <dgm:pt modelId="{03F93581-22CE-4AAF-AA64-A789256BC571}" type="pres">
      <dgm:prSet presAssocID="{698CEAED-5ABA-46FA-8EDA-B555B1C34A52}" presName="connSite" presStyleLbl="node1" presStyleIdx="0" presStyleCnt="6"/>
      <dgm:spPr/>
    </dgm:pt>
    <dgm:pt modelId="{91671922-33EE-410A-B8E5-5658CA3687B8}" type="pres">
      <dgm:prSet presAssocID="{698CEAED-5ABA-46FA-8EDA-B555B1C34A52}" presName="visible" presStyleLbl="node1" presStyleIdx="0" presStyleCnt="6" custScaleX="90484" custScaleY="83557"/>
      <dgm:spPr/>
    </dgm:pt>
    <dgm:pt modelId="{D65CBE0F-841D-4E48-B621-1A804CD784C8}" type="pres">
      <dgm:prSet presAssocID="{FC66C2D8-1036-4AE6-BD8B-B6EADED9CD87}" presName="Name25" presStyleLbl="parChTrans1D1" presStyleIdx="0" presStyleCnt="5"/>
      <dgm:spPr/>
      <dgm:t>
        <a:bodyPr/>
        <a:lstStyle/>
        <a:p>
          <a:endParaRPr lang="ru-RU"/>
        </a:p>
      </dgm:t>
    </dgm:pt>
    <dgm:pt modelId="{750DFC72-BFEF-4D51-A563-0639066E2808}" type="pres">
      <dgm:prSet presAssocID="{C32B2152-1D74-4015-AAE4-9FF7293470CC}" presName="node" presStyleCnt="0"/>
      <dgm:spPr/>
    </dgm:pt>
    <dgm:pt modelId="{1D8430F3-C518-4CE5-802B-F9CD4328C1ED}" type="pres">
      <dgm:prSet presAssocID="{C32B2152-1D74-4015-AAE4-9FF7293470CC}" presName="parentNode" presStyleLbl="node1" presStyleIdx="1" presStyleCnt="6" custScaleX="184034" custScaleY="102445" custLinFactNeighborX="2164" custLinFactNeighborY="490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A4CC54-540D-4CF2-9E6E-CE65C4E4A312}" type="pres">
      <dgm:prSet presAssocID="{C32B2152-1D74-4015-AAE4-9FF7293470CC}" presName="childNode" presStyleLbl="revTx" presStyleIdx="0" presStyleCnt="0">
        <dgm:presLayoutVars>
          <dgm:bulletEnabled val="1"/>
        </dgm:presLayoutVars>
      </dgm:prSet>
      <dgm:spPr/>
    </dgm:pt>
    <dgm:pt modelId="{DBA68BA8-D71D-4743-AECC-39C5B6962F0C}" type="pres">
      <dgm:prSet presAssocID="{8F3C5E92-6A35-4A6E-BA23-243276745277}" presName="Name25" presStyleLbl="parChTrans1D1" presStyleIdx="1" presStyleCnt="5"/>
      <dgm:spPr/>
      <dgm:t>
        <a:bodyPr/>
        <a:lstStyle/>
        <a:p>
          <a:endParaRPr lang="ru-RU"/>
        </a:p>
      </dgm:t>
    </dgm:pt>
    <dgm:pt modelId="{0D3C40F1-945C-4C6E-9052-A3EE995D5295}" type="pres">
      <dgm:prSet presAssocID="{0FE0B277-94A7-4E85-A62E-F8F2B53B9C5C}" presName="node" presStyleCnt="0"/>
      <dgm:spPr/>
    </dgm:pt>
    <dgm:pt modelId="{D7A8127A-13A2-477F-926A-B46A48533EC2}" type="pres">
      <dgm:prSet presAssocID="{0FE0B277-94A7-4E85-A62E-F8F2B53B9C5C}" presName="parentNode" presStyleLbl="node1" presStyleIdx="2" presStyleCnt="6" custScaleX="13045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28A9F7-3072-453D-B00F-24C8A94362F5}" type="pres">
      <dgm:prSet presAssocID="{0FE0B277-94A7-4E85-A62E-F8F2B53B9C5C}" presName="childNode" presStyleLbl="revTx" presStyleIdx="0" presStyleCnt="0">
        <dgm:presLayoutVars>
          <dgm:bulletEnabled val="1"/>
        </dgm:presLayoutVars>
      </dgm:prSet>
      <dgm:spPr/>
    </dgm:pt>
    <dgm:pt modelId="{60FB8A4F-74C9-4EB4-A293-3D7A6F75C1BC}" type="pres">
      <dgm:prSet presAssocID="{2D8A96F9-17FC-44B5-A900-21D68FD19583}" presName="Name25" presStyleLbl="parChTrans1D1" presStyleIdx="2" presStyleCnt="5"/>
      <dgm:spPr/>
      <dgm:t>
        <a:bodyPr/>
        <a:lstStyle/>
        <a:p>
          <a:endParaRPr lang="ru-RU"/>
        </a:p>
      </dgm:t>
    </dgm:pt>
    <dgm:pt modelId="{BEEE6F9A-30F0-4D6B-BCDC-752B66648FC0}" type="pres">
      <dgm:prSet presAssocID="{90D3CD9C-1386-4817-8DB3-E6928FA13CBF}" presName="node" presStyleCnt="0"/>
      <dgm:spPr/>
    </dgm:pt>
    <dgm:pt modelId="{1BBF56D3-5E96-4702-A1DB-66151EFDAF28}" type="pres">
      <dgm:prSet presAssocID="{90D3CD9C-1386-4817-8DB3-E6928FA13CBF}" presName="parentNode" presStyleLbl="node1" presStyleIdx="3" presStyleCnt="6" custScaleX="14362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5047EF-068A-416B-A815-BE19F4BBCAA3}" type="pres">
      <dgm:prSet presAssocID="{90D3CD9C-1386-4817-8DB3-E6928FA13CBF}" presName="childNode" presStyleLbl="revTx" presStyleIdx="0" presStyleCnt="0">
        <dgm:presLayoutVars>
          <dgm:bulletEnabled val="1"/>
        </dgm:presLayoutVars>
      </dgm:prSet>
      <dgm:spPr/>
    </dgm:pt>
    <dgm:pt modelId="{19B0CE57-B9F9-43F1-ADA5-1DCDCC22DD51}" type="pres">
      <dgm:prSet presAssocID="{14CD0D18-99EC-4BA3-9EDE-FA9A1416891A}" presName="Name25" presStyleLbl="parChTrans1D1" presStyleIdx="3" presStyleCnt="5"/>
      <dgm:spPr/>
      <dgm:t>
        <a:bodyPr/>
        <a:lstStyle/>
        <a:p>
          <a:endParaRPr lang="ru-RU"/>
        </a:p>
      </dgm:t>
    </dgm:pt>
    <dgm:pt modelId="{35EBED18-438F-4667-96B9-C902A1C2E03F}" type="pres">
      <dgm:prSet presAssocID="{9522AFE3-BDC8-4A50-ACC1-82CFB7DA29DC}" presName="node" presStyleCnt="0"/>
      <dgm:spPr/>
    </dgm:pt>
    <dgm:pt modelId="{CDAFF922-DD8A-459C-AD0E-48F1077CE2C7}" type="pres">
      <dgm:prSet presAssocID="{9522AFE3-BDC8-4A50-ACC1-82CFB7DA29DC}" presName="parentNode" presStyleLbl="node1" presStyleIdx="4" presStyleCnt="6" custScaleX="194330" custScaleY="12302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F3A3DF-1498-41BB-8D6F-C1952BB3D2F1}" type="pres">
      <dgm:prSet presAssocID="{9522AFE3-BDC8-4A50-ACC1-82CFB7DA29DC}" presName="childNode" presStyleLbl="revTx" presStyleIdx="0" presStyleCnt="0">
        <dgm:presLayoutVars>
          <dgm:bulletEnabled val="1"/>
        </dgm:presLayoutVars>
      </dgm:prSet>
      <dgm:spPr/>
    </dgm:pt>
    <dgm:pt modelId="{DF0EDAFE-293B-4297-A462-11165DDF2D2E}" type="pres">
      <dgm:prSet presAssocID="{C6B08EC9-B23E-4D45-962C-710F6F91820C}" presName="Name25" presStyleLbl="parChTrans1D1" presStyleIdx="4" presStyleCnt="5"/>
      <dgm:spPr/>
      <dgm:t>
        <a:bodyPr/>
        <a:lstStyle/>
        <a:p>
          <a:endParaRPr lang="ru-RU"/>
        </a:p>
      </dgm:t>
    </dgm:pt>
    <dgm:pt modelId="{D789B58E-FCEE-4FA4-9485-D4DEC1D34333}" type="pres">
      <dgm:prSet presAssocID="{C9B0120A-C4A6-4A0A-B8DF-F213B6399073}" presName="node" presStyleCnt="0"/>
      <dgm:spPr/>
    </dgm:pt>
    <dgm:pt modelId="{35977868-AC8F-48B5-BCB3-BDBCFFCC2098}" type="pres">
      <dgm:prSet presAssocID="{C9B0120A-C4A6-4A0A-B8DF-F213B6399073}" presName="parentNode" presStyleLbl="node1" presStyleIdx="5" presStyleCnt="6" custScaleX="186459" custScaleY="10047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B4C12C-C46C-43BB-9923-02309A9F6EBE}" type="pres">
      <dgm:prSet presAssocID="{C9B0120A-C4A6-4A0A-B8DF-F213B6399073}" presName="childNode" presStyleLbl="revTx" presStyleIdx="0" presStyleCnt="0">
        <dgm:presLayoutVars>
          <dgm:bulletEnabled val="1"/>
        </dgm:presLayoutVars>
      </dgm:prSet>
      <dgm:spPr/>
    </dgm:pt>
  </dgm:ptLst>
  <dgm:cxnLst>
    <dgm:cxn modelId="{B07788F2-2251-4C25-8F2F-5C9953B6AFA0}" srcId="{698CEAED-5ABA-46FA-8EDA-B555B1C34A52}" destId="{9522AFE3-BDC8-4A50-ACC1-82CFB7DA29DC}" srcOrd="3" destOrd="0" parTransId="{14CD0D18-99EC-4BA3-9EDE-FA9A1416891A}" sibTransId="{AFC5B31F-9C3C-478A-BAE9-EA4D7F5D8AAA}"/>
    <dgm:cxn modelId="{FE3105D4-21FB-4C7D-962B-85D48F280D0D}" type="presOf" srcId="{90D3CD9C-1386-4817-8DB3-E6928FA13CBF}" destId="{1BBF56D3-5E96-4702-A1DB-66151EFDAF28}" srcOrd="0" destOrd="0" presId="urn:microsoft.com/office/officeart/2005/8/layout/radial2"/>
    <dgm:cxn modelId="{5C6C1C27-D69F-4631-B08B-A427F3806B91}" type="presOf" srcId="{698CEAED-5ABA-46FA-8EDA-B555B1C34A52}" destId="{317D204E-1210-42B2-BDC1-C8E0EA535A54}" srcOrd="0" destOrd="0" presId="urn:microsoft.com/office/officeart/2005/8/layout/radial2"/>
    <dgm:cxn modelId="{49540A0F-928B-4963-A9FC-AB9706396E80}" type="presOf" srcId="{9522AFE3-BDC8-4A50-ACC1-82CFB7DA29DC}" destId="{CDAFF922-DD8A-459C-AD0E-48F1077CE2C7}" srcOrd="0" destOrd="0" presId="urn:microsoft.com/office/officeart/2005/8/layout/radial2"/>
    <dgm:cxn modelId="{47E1BDEB-4055-4E0C-9A84-E3B640762F94}" type="presOf" srcId="{C32B2152-1D74-4015-AAE4-9FF7293470CC}" destId="{1D8430F3-C518-4CE5-802B-F9CD4328C1ED}" srcOrd="0" destOrd="0" presId="urn:microsoft.com/office/officeart/2005/8/layout/radial2"/>
    <dgm:cxn modelId="{063A69A1-16CD-4A36-83AA-DC3829D08DC4}" type="presOf" srcId="{0FE0B277-94A7-4E85-A62E-F8F2B53B9C5C}" destId="{D7A8127A-13A2-477F-926A-B46A48533EC2}" srcOrd="0" destOrd="0" presId="urn:microsoft.com/office/officeart/2005/8/layout/radial2"/>
    <dgm:cxn modelId="{326EABEF-294A-41FF-929D-6621AE66E7BF}" srcId="{698CEAED-5ABA-46FA-8EDA-B555B1C34A52}" destId="{0FE0B277-94A7-4E85-A62E-F8F2B53B9C5C}" srcOrd="1" destOrd="0" parTransId="{8F3C5E92-6A35-4A6E-BA23-243276745277}" sibTransId="{9EDF3FBB-EDCB-4A99-954D-1757C73E64FB}"/>
    <dgm:cxn modelId="{5CD2F44E-80D8-4914-BB8C-04F9BD5FDEDE}" type="presOf" srcId="{2D8A96F9-17FC-44B5-A900-21D68FD19583}" destId="{60FB8A4F-74C9-4EB4-A293-3D7A6F75C1BC}" srcOrd="0" destOrd="0" presId="urn:microsoft.com/office/officeart/2005/8/layout/radial2"/>
    <dgm:cxn modelId="{BAD1CAF4-F777-47C2-8CED-9BAE61FC05CC}" srcId="{698CEAED-5ABA-46FA-8EDA-B555B1C34A52}" destId="{C9B0120A-C4A6-4A0A-B8DF-F213B6399073}" srcOrd="4" destOrd="0" parTransId="{C6B08EC9-B23E-4D45-962C-710F6F91820C}" sibTransId="{DDDD614C-2DF7-4A8C-BBA8-207EF434C3A2}"/>
    <dgm:cxn modelId="{A75D01DB-C74E-4759-8842-426A6B5FBB36}" type="presOf" srcId="{8F3C5E92-6A35-4A6E-BA23-243276745277}" destId="{DBA68BA8-D71D-4743-AECC-39C5B6962F0C}" srcOrd="0" destOrd="0" presId="urn:microsoft.com/office/officeart/2005/8/layout/radial2"/>
    <dgm:cxn modelId="{830DDF62-1156-413A-8F94-FB5C2CE80B01}" type="presOf" srcId="{C6B08EC9-B23E-4D45-962C-710F6F91820C}" destId="{DF0EDAFE-293B-4297-A462-11165DDF2D2E}" srcOrd="0" destOrd="0" presId="urn:microsoft.com/office/officeart/2005/8/layout/radial2"/>
    <dgm:cxn modelId="{30583843-62C9-437E-9166-6923583AF662}" type="presOf" srcId="{C9B0120A-C4A6-4A0A-B8DF-F213B6399073}" destId="{35977868-AC8F-48B5-BCB3-BDBCFFCC2098}" srcOrd="0" destOrd="0" presId="urn:microsoft.com/office/officeart/2005/8/layout/radial2"/>
    <dgm:cxn modelId="{1A49C44B-FF52-4F31-B362-A718B00C7B45}" type="presOf" srcId="{FC66C2D8-1036-4AE6-BD8B-B6EADED9CD87}" destId="{D65CBE0F-841D-4E48-B621-1A804CD784C8}" srcOrd="0" destOrd="0" presId="urn:microsoft.com/office/officeart/2005/8/layout/radial2"/>
    <dgm:cxn modelId="{3B1AB534-89BF-4082-AAAA-FF96554DE5A1}" srcId="{698CEAED-5ABA-46FA-8EDA-B555B1C34A52}" destId="{90D3CD9C-1386-4817-8DB3-E6928FA13CBF}" srcOrd="2" destOrd="0" parTransId="{2D8A96F9-17FC-44B5-A900-21D68FD19583}" sibTransId="{E3EBF30F-9133-4842-AE5B-F98AF9D721C0}"/>
    <dgm:cxn modelId="{1EEA9F96-7260-4D2C-ABF2-38D11627D9E7}" srcId="{698CEAED-5ABA-46FA-8EDA-B555B1C34A52}" destId="{C32B2152-1D74-4015-AAE4-9FF7293470CC}" srcOrd="0" destOrd="0" parTransId="{FC66C2D8-1036-4AE6-BD8B-B6EADED9CD87}" sibTransId="{141D3139-568E-49BF-BD0B-93E195712300}"/>
    <dgm:cxn modelId="{5FF65181-2CEE-4480-8304-B529EBF6FAF0}" type="presOf" srcId="{14CD0D18-99EC-4BA3-9EDE-FA9A1416891A}" destId="{19B0CE57-B9F9-43F1-ADA5-1DCDCC22DD51}" srcOrd="0" destOrd="0" presId="urn:microsoft.com/office/officeart/2005/8/layout/radial2"/>
    <dgm:cxn modelId="{F24B0CB3-231C-4B18-95C9-D17508B84708}" type="presParOf" srcId="{317D204E-1210-42B2-BDC1-C8E0EA535A54}" destId="{01874211-38E1-450A-9BFB-71D7FA48F9D7}" srcOrd="0" destOrd="0" presId="urn:microsoft.com/office/officeart/2005/8/layout/radial2"/>
    <dgm:cxn modelId="{A4D7331E-D4F9-42F9-B962-5A0564DFE298}" type="presParOf" srcId="{01874211-38E1-450A-9BFB-71D7FA48F9D7}" destId="{E1384505-A83A-4540-B720-5BE41E731FF5}" srcOrd="0" destOrd="0" presId="urn:microsoft.com/office/officeart/2005/8/layout/radial2"/>
    <dgm:cxn modelId="{123B3A65-96C9-49AF-9853-3B0C2B75BE83}" type="presParOf" srcId="{E1384505-A83A-4540-B720-5BE41E731FF5}" destId="{03F93581-22CE-4AAF-AA64-A789256BC571}" srcOrd="0" destOrd="0" presId="urn:microsoft.com/office/officeart/2005/8/layout/radial2"/>
    <dgm:cxn modelId="{4BBF31E8-D0ED-45E1-8E6C-7409683CF497}" type="presParOf" srcId="{E1384505-A83A-4540-B720-5BE41E731FF5}" destId="{91671922-33EE-410A-B8E5-5658CA3687B8}" srcOrd="1" destOrd="0" presId="urn:microsoft.com/office/officeart/2005/8/layout/radial2"/>
    <dgm:cxn modelId="{03F93055-8654-4F82-B073-D958C760DA4D}" type="presParOf" srcId="{01874211-38E1-450A-9BFB-71D7FA48F9D7}" destId="{D65CBE0F-841D-4E48-B621-1A804CD784C8}" srcOrd="1" destOrd="0" presId="urn:microsoft.com/office/officeart/2005/8/layout/radial2"/>
    <dgm:cxn modelId="{54A8B6EF-1573-4F6A-AA69-B1F37F9BDEB3}" type="presParOf" srcId="{01874211-38E1-450A-9BFB-71D7FA48F9D7}" destId="{750DFC72-BFEF-4D51-A563-0639066E2808}" srcOrd="2" destOrd="0" presId="urn:microsoft.com/office/officeart/2005/8/layout/radial2"/>
    <dgm:cxn modelId="{35C7421F-8C50-48E6-9244-EC28AC923C1E}" type="presParOf" srcId="{750DFC72-BFEF-4D51-A563-0639066E2808}" destId="{1D8430F3-C518-4CE5-802B-F9CD4328C1ED}" srcOrd="0" destOrd="0" presId="urn:microsoft.com/office/officeart/2005/8/layout/radial2"/>
    <dgm:cxn modelId="{20D674B1-DB1F-4A87-B2DF-69AA226CD557}" type="presParOf" srcId="{750DFC72-BFEF-4D51-A563-0639066E2808}" destId="{3EA4CC54-540D-4CF2-9E6E-CE65C4E4A312}" srcOrd="1" destOrd="0" presId="urn:microsoft.com/office/officeart/2005/8/layout/radial2"/>
    <dgm:cxn modelId="{E5D4BBFF-E58B-40D5-A4AD-86FE49AE0CC7}" type="presParOf" srcId="{01874211-38E1-450A-9BFB-71D7FA48F9D7}" destId="{DBA68BA8-D71D-4743-AECC-39C5B6962F0C}" srcOrd="3" destOrd="0" presId="urn:microsoft.com/office/officeart/2005/8/layout/radial2"/>
    <dgm:cxn modelId="{56C7DFFB-864A-4930-9921-515A5634EF4A}" type="presParOf" srcId="{01874211-38E1-450A-9BFB-71D7FA48F9D7}" destId="{0D3C40F1-945C-4C6E-9052-A3EE995D5295}" srcOrd="4" destOrd="0" presId="urn:microsoft.com/office/officeart/2005/8/layout/radial2"/>
    <dgm:cxn modelId="{E936A39D-74FA-4805-8866-002756B4DF5B}" type="presParOf" srcId="{0D3C40F1-945C-4C6E-9052-A3EE995D5295}" destId="{D7A8127A-13A2-477F-926A-B46A48533EC2}" srcOrd="0" destOrd="0" presId="urn:microsoft.com/office/officeart/2005/8/layout/radial2"/>
    <dgm:cxn modelId="{32B55221-268D-485F-8D6F-08299911A63C}" type="presParOf" srcId="{0D3C40F1-945C-4C6E-9052-A3EE995D5295}" destId="{8328A9F7-3072-453D-B00F-24C8A94362F5}" srcOrd="1" destOrd="0" presId="urn:microsoft.com/office/officeart/2005/8/layout/radial2"/>
    <dgm:cxn modelId="{F8BE7B22-7F6F-40C9-B7A4-19D5C9C11860}" type="presParOf" srcId="{01874211-38E1-450A-9BFB-71D7FA48F9D7}" destId="{60FB8A4F-74C9-4EB4-A293-3D7A6F75C1BC}" srcOrd="5" destOrd="0" presId="urn:microsoft.com/office/officeart/2005/8/layout/radial2"/>
    <dgm:cxn modelId="{6F0C593A-6AE6-4348-A257-11E994F00E88}" type="presParOf" srcId="{01874211-38E1-450A-9BFB-71D7FA48F9D7}" destId="{BEEE6F9A-30F0-4D6B-BCDC-752B66648FC0}" srcOrd="6" destOrd="0" presId="urn:microsoft.com/office/officeart/2005/8/layout/radial2"/>
    <dgm:cxn modelId="{FA5BE1AB-7A07-4292-91BF-AB7B38057505}" type="presParOf" srcId="{BEEE6F9A-30F0-4D6B-BCDC-752B66648FC0}" destId="{1BBF56D3-5E96-4702-A1DB-66151EFDAF28}" srcOrd="0" destOrd="0" presId="urn:microsoft.com/office/officeart/2005/8/layout/radial2"/>
    <dgm:cxn modelId="{075AE901-2594-4CAD-B5F8-F097D3D53D4A}" type="presParOf" srcId="{BEEE6F9A-30F0-4D6B-BCDC-752B66648FC0}" destId="{BC5047EF-068A-416B-A815-BE19F4BBCAA3}" srcOrd="1" destOrd="0" presId="urn:microsoft.com/office/officeart/2005/8/layout/radial2"/>
    <dgm:cxn modelId="{BC87BA4D-2F2C-4C13-94C4-B2354E7A505D}" type="presParOf" srcId="{01874211-38E1-450A-9BFB-71D7FA48F9D7}" destId="{19B0CE57-B9F9-43F1-ADA5-1DCDCC22DD51}" srcOrd="7" destOrd="0" presId="urn:microsoft.com/office/officeart/2005/8/layout/radial2"/>
    <dgm:cxn modelId="{20FF79F4-27A0-4626-8418-48CEE32EED0B}" type="presParOf" srcId="{01874211-38E1-450A-9BFB-71D7FA48F9D7}" destId="{35EBED18-438F-4667-96B9-C902A1C2E03F}" srcOrd="8" destOrd="0" presId="urn:microsoft.com/office/officeart/2005/8/layout/radial2"/>
    <dgm:cxn modelId="{1F990CA3-7A7C-4944-B35B-F24C43AF340E}" type="presParOf" srcId="{35EBED18-438F-4667-96B9-C902A1C2E03F}" destId="{CDAFF922-DD8A-459C-AD0E-48F1077CE2C7}" srcOrd="0" destOrd="0" presId="urn:microsoft.com/office/officeart/2005/8/layout/radial2"/>
    <dgm:cxn modelId="{A8E2243C-54D1-4A34-800A-B0051E5CBBCD}" type="presParOf" srcId="{35EBED18-438F-4667-96B9-C902A1C2E03F}" destId="{B5F3A3DF-1498-41BB-8D6F-C1952BB3D2F1}" srcOrd="1" destOrd="0" presId="urn:microsoft.com/office/officeart/2005/8/layout/radial2"/>
    <dgm:cxn modelId="{4947E21C-96F4-45FF-BC5C-7C01276944B2}" type="presParOf" srcId="{01874211-38E1-450A-9BFB-71D7FA48F9D7}" destId="{DF0EDAFE-293B-4297-A462-11165DDF2D2E}" srcOrd="9" destOrd="0" presId="urn:microsoft.com/office/officeart/2005/8/layout/radial2"/>
    <dgm:cxn modelId="{122B7FBF-5B7D-4147-BA99-3492C679C35A}" type="presParOf" srcId="{01874211-38E1-450A-9BFB-71D7FA48F9D7}" destId="{D789B58E-FCEE-4FA4-9485-D4DEC1D34333}" srcOrd="10" destOrd="0" presId="urn:microsoft.com/office/officeart/2005/8/layout/radial2"/>
    <dgm:cxn modelId="{75FC1021-8737-46DE-8C05-C1F66AC938D0}" type="presParOf" srcId="{D789B58E-FCEE-4FA4-9485-D4DEC1D34333}" destId="{35977868-AC8F-48B5-BCB3-BDBCFFCC2098}" srcOrd="0" destOrd="0" presId="urn:microsoft.com/office/officeart/2005/8/layout/radial2"/>
    <dgm:cxn modelId="{403C6D2E-53FD-49DC-8FCF-E2D8D1F0CD2C}" type="presParOf" srcId="{D789B58E-FCEE-4FA4-9485-D4DEC1D34333}" destId="{55B4C12C-C46C-43BB-9923-02309A9F6EBE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88D65DF-1797-42C9-93F4-EAC6EEC6D52D}">
      <dsp:nvSpPr>
        <dsp:cNvPr id="0" name=""/>
        <dsp:cNvSpPr/>
      </dsp:nvSpPr>
      <dsp:spPr>
        <a:xfrm rot="2590119">
          <a:off x="1583770" y="2795358"/>
          <a:ext cx="542245" cy="57656"/>
        </a:xfrm>
        <a:custGeom>
          <a:avLst/>
          <a:gdLst/>
          <a:ahLst/>
          <a:cxnLst/>
          <a:rect l="0" t="0" r="0" b="0"/>
          <a:pathLst>
            <a:path>
              <a:moveTo>
                <a:pt x="0" y="28828"/>
              </a:moveTo>
              <a:lnTo>
                <a:pt x="542245" y="28828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BA31FE-2F85-46C5-993D-E1D0CB13493D}">
      <dsp:nvSpPr>
        <dsp:cNvPr id="0" name=""/>
        <dsp:cNvSpPr/>
      </dsp:nvSpPr>
      <dsp:spPr>
        <a:xfrm>
          <a:off x="1657151" y="1968800"/>
          <a:ext cx="245134" cy="57656"/>
        </a:xfrm>
        <a:custGeom>
          <a:avLst/>
          <a:gdLst/>
          <a:ahLst/>
          <a:cxnLst/>
          <a:rect l="0" t="0" r="0" b="0"/>
          <a:pathLst>
            <a:path>
              <a:moveTo>
                <a:pt x="0" y="28828"/>
              </a:moveTo>
              <a:lnTo>
                <a:pt x="245134" y="28828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9964BB-0CA0-4096-90FC-E619A07C546E}">
      <dsp:nvSpPr>
        <dsp:cNvPr id="0" name=""/>
        <dsp:cNvSpPr/>
      </dsp:nvSpPr>
      <dsp:spPr>
        <a:xfrm rot="18939075">
          <a:off x="1590375" y="1136905"/>
          <a:ext cx="468763" cy="57656"/>
        </a:xfrm>
        <a:custGeom>
          <a:avLst/>
          <a:gdLst/>
          <a:ahLst/>
          <a:cxnLst/>
          <a:rect l="0" t="0" r="0" b="0"/>
          <a:pathLst>
            <a:path>
              <a:moveTo>
                <a:pt x="0" y="28828"/>
              </a:moveTo>
              <a:lnTo>
                <a:pt x="468763" y="28828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089E5B-1211-43A6-8E0D-F2E1B597A34B}">
      <dsp:nvSpPr>
        <dsp:cNvPr id="0" name=""/>
        <dsp:cNvSpPr/>
      </dsp:nvSpPr>
      <dsp:spPr>
        <a:xfrm>
          <a:off x="266228" y="1342181"/>
          <a:ext cx="1415008" cy="1310894"/>
        </a:xfrm>
        <a:prstGeom prst="ellipse">
          <a:avLst/>
        </a:prstGeom>
        <a:solidFill>
          <a:schemeClr val="bg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845CC8-2759-446A-9046-FAC2C9B2E80A}">
      <dsp:nvSpPr>
        <dsp:cNvPr id="0" name=""/>
        <dsp:cNvSpPr/>
      </dsp:nvSpPr>
      <dsp:spPr>
        <a:xfrm>
          <a:off x="1514791" y="34435"/>
          <a:ext cx="1876687" cy="1034090"/>
        </a:xfrm>
        <a:prstGeom prst="ellipse">
          <a:avLst/>
        </a:prstGeom>
        <a:solidFill>
          <a:schemeClr val="bg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err="1"/>
            <a:t>Консультування</a:t>
          </a:r>
          <a:r>
            <a:rPr lang="ru-RU" sz="1400" kern="1200" dirty="0"/>
            <a:t> </a:t>
          </a:r>
          <a:r>
            <a:rPr lang="ru-RU" sz="1400" kern="1200" dirty="0" err="1"/>
            <a:t>підприємств</a:t>
          </a:r>
          <a:r>
            <a:rPr lang="ru-RU" sz="1400" kern="1200" dirty="0"/>
            <a:t> </a:t>
          </a:r>
          <a:r>
            <a:rPr lang="ru-RU" sz="1400" kern="1200" dirty="0" err="1"/>
            <a:t>щодо</a:t>
          </a:r>
          <a:r>
            <a:rPr lang="ru-RU" sz="1400" kern="1200" dirty="0"/>
            <a:t> енергоефективност</a:t>
          </a:r>
          <a:r>
            <a:rPr lang="uk-UA" sz="1400" kern="1200" dirty="0"/>
            <a:t>і</a:t>
          </a:r>
          <a:endParaRPr lang="de-DE" sz="1400" kern="1200" dirty="0"/>
        </a:p>
      </dsp:txBody>
      <dsp:txXfrm>
        <a:off x="1514791" y="34435"/>
        <a:ext cx="1876687" cy="1034090"/>
      </dsp:txXfrm>
    </dsp:sp>
    <dsp:sp modelId="{66DF076F-3343-4AEF-B112-A3AE9B9BCB8D}">
      <dsp:nvSpPr>
        <dsp:cNvPr id="0" name=""/>
        <dsp:cNvSpPr/>
      </dsp:nvSpPr>
      <dsp:spPr>
        <a:xfrm>
          <a:off x="1902286" y="1480583"/>
          <a:ext cx="1876687" cy="1034090"/>
        </a:xfrm>
        <a:prstGeom prst="ellipse">
          <a:avLst/>
        </a:prstGeom>
        <a:solidFill>
          <a:schemeClr val="bg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000" kern="1200" dirty="0"/>
            <a:t>Впровадження схеми торгівлі викидами парникових газів (СТВ) </a:t>
          </a:r>
          <a:r>
            <a:rPr lang="en-US" sz="1000" kern="1200" dirty="0"/>
            <a:t> </a:t>
          </a:r>
          <a:endParaRPr lang="de-DE" sz="1000" kern="1200" dirty="0"/>
        </a:p>
      </dsp:txBody>
      <dsp:txXfrm>
        <a:off x="1902286" y="1480583"/>
        <a:ext cx="1876687" cy="1034090"/>
      </dsp:txXfrm>
    </dsp:sp>
    <dsp:sp modelId="{38E86E61-0BCF-4380-B2C1-FC320FD1FC2A}">
      <dsp:nvSpPr>
        <dsp:cNvPr id="0" name=""/>
        <dsp:cNvSpPr/>
      </dsp:nvSpPr>
      <dsp:spPr>
        <a:xfrm>
          <a:off x="1826181" y="2857989"/>
          <a:ext cx="1378463" cy="1171575"/>
        </a:xfrm>
        <a:prstGeom prst="ellipse">
          <a:avLst/>
        </a:prstGeom>
        <a:solidFill>
          <a:schemeClr val="bg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/>
            <a:t>Пілотний проект ЕЕ забудова</a:t>
          </a:r>
          <a:endParaRPr lang="de-DE" sz="1600" kern="1200" dirty="0"/>
        </a:p>
      </dsp:txBody>
      <dsp:txXfrm>
        <a:off x="1826181" y="2857989"/>
        <a:ext cx="1378463" cy="1171575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F0EDAFE-293B-4297-A462-11165DDF2D2E}">
      <dsp:nvSpPr>
        <dsp:cNvPr id="0" name=""/>
        <dsp:cNvSpPr/>
      </dsp:nvSpPr>
      <dsp:spPr>
        <a:xfrm rot="7371497">
          <a:off x="3615024" y="4426127"/>
          <a:ext cx="1724401" cy="51503"/>
        </a:xfrm>
        <a:custGeom>
          <a:avLst/>
          <a:gdLst/>
          <a:ahLst/>
          <a:cxnLst/>
          <a:rect l="0" t="0" r="0" b="0"/>
          <a:pathLst>
            <a:path>
              <a:moveTo>
                <a:pt x="0" y="25751"/>
              </a:moveTo>
              <a:lnTo>
                <a:pt x="1724401" y="2575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B0CE57-B9F9-43F1-ADA5-1DCDCC22DD51}">
      <dsp:nvSpPr>
        <dsp:cNvPr id="0" name=""/>
        <dsp:cNvSpPr/>
      </dsp:nvSpPr>
      <dsp:spPr>
        <a:xfrm rot="9017348">
          <a:off x="3592619" y="3736768"/>
          <a:ext cx="1213010" cy="51503"/>
        </a:xfrm>
        <a:custGeom>
          <a:avLst/>
          <a:gdLst/>
          <a:ahLst/>
          <a:cxnLst/>
          <a:rect l="0" t="0" r="0" b="0"/>
          <a:pathLst>
            <a:path>
              <a:moveTo>
                <a:pt x="0" y="25751"/>
              </a:moveTo>
              <a:lnTo>
                <a:pt x="1213010" y="2575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FB8A4F-74C9-4EB4-A293-3D7A6F75C1BC}">
      <dsp:nvSpPr>
        <dsp:cNvPr id="0" name=""/>
        <dsp:cNvSpPr/>
      </dsp:nvSpPr>
      <dsp:spPr>
        <a:xfrm rot="10800000">
          <a:off x="3324526" y="3083045"/>
          <a:ext cx="1401371" cy="51503"/>
        </a:xfrm>
        <a:custGeom>
          <a:avLst/>
          <a:gdLst/>
          <a:ahLst/>
          <a:cxnLst/>
          <a:rect l="0" t="0" r="0" b="0"/>
          <a:pathLst>
            <a:path>
              <a:moveTo>
                <a:pt x="0" y="25751"/>
              </a:moveTo>
              <a:lnTo>
                <a:pt x="1401371" y="2575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A68BA8-D71D-4743-AECC-39C5B6962F0C}">
      <dsp:nvSpPr>
        <dsp:cNvPr id="0" name=""/>
        <dsp:cNvSpPr/>
      </dsp:nvSpPr>
      <dsp:spPr>
        <a:xfrm rot="12532556">
          <a:off x="3288421" y="2371680"/>
          <a:ext cx="1532762" cy="51503"/>
        </a:xfrm>
        <a:custGeom>
          <a:avLst/>
          <a:gdLst/>
          <a:ahLst/>
          <a:cxnLst/>
          <a:rect l="0" t="0" r="0" b="0"/>
          <a:pathLst>
            <a:path>
              <a:moveTo>
                <a:pt x="0" y="25751"/>
              </a:moveTo>
              <a:lnTo>
                <a:pt x="1532762" y="2575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5CBE0F-841D-4E48-B621-1A804CD784C8}">
      <dsp:nvSpPr>
        <dsp:cNvPr id="0" name=""/>
        <dsp:cNvSpPr/>
      </dsp:nvSpPr>
      <dsp:spPr>
        <a:xfrm rot="14215153">
          <a:off x="3660426" y="1769767"/>
          <a:ext cx="1657609" cy="51503"/>
        </a:xfrm>
        <a:custGeom>
          <a:avLst/>
          <a:gdLst/>
          <a:ahLst/>
          <a:cxnLst/>
          <a:rect l="0" t="0" r="0" b="0"/>
          <a:pathLst>
            <a:path>
              <a:moveTo>
                <a:pt x="0" y="25751"/>
              </a:moveTo>
              <a:lnTo>
                <a:pt x="1657609" y="2575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671922-33EE-410A-B8E5-5658CA3687B8}">
      <dsp:nvSpPr>
        <dsp:cNvPr id="0" name=""/>
        <dsp:cNvSpPr/>
      </dsp:nvSpPr>
      <dsp:spPr>
        <a:xfrm>
          <a:off x="4544812" y="2370128"/>
          <a:ext cx="1599810" cy="1477336"/>
        </a:xfrm>
        <a:prstGeom prst="ellipse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8430F3-C518-4CE5-802B-F9CD4328C1ED}">
      <dsp:nvSpPr>
        <dsp:cNvPr id="0" name=""/>
        <dsp:cNvSpPr/>
      </dsp:nvSpPr>
      <dsp:spPr>
        <a:xfrm>
          <a:off x="2727936" y="46838"/>
          <a:ext cx="1952297" cy="1086772"/>
        </a:xfrm>
        <a:prstGeom prst="ellipse">
          <a:avLst/>
        </a:prstGeom>
        <a:solidFill>
          <a:schemeClr val="accent1">
            <a:shade val="80000"/>
            <a:hueOff val="0"/>
            <a:satOff val="-7735"/>
            <a:lumOff val="684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/>
            <a:t>Реформи у сфері ЕЕ в Україні</a:t>
          </a:r>
          <a:endParaRPr lang="de-DE" sz="1600" b="1" kern="1200" dirty="0"/>
        </a:p>
      </dsp:txBody>
      <dsp:txXfrm>
        <a:off x="2727936" y="46838"/>
        <a:ext cx="1952297" cy="1086772"/>
      </dsp:txXfrm>
    </dsp:sp>
    <dsp:sp modelId="{D7A8127A-13A2-477F-926A-B46A48533EC2}">
      <dsp:nvSpPr>
        <dsp:cNvPr id="0" name=""/>
        <dsp:cNvSpPr/>
      </dsp:nvSpPr>
      <dsp:spPr>
        <a:xfrm>
          <a:off x="2130062" y="1187154"/>
          <a:ext cx="1383901" cy="1060835"/>
        </a:xfrm>
        <a:prstGeom prst="ellipse">
          <a:avLst/>
        </a:prstGeom>
        <a:solidFill>
          <a:schemeClr val="accent1">
            <a:shade val="80000"/>
            <a:hueOff val="0"/>
            <a:satOff val="-15470"/>
            <a:lumOff val="1369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/>
            <a:t>ЕЕ у громадах</a:t>
          </a:r>
          <a:r>
            <a:rPr lang="en-US" sz="1600" b="1" kern="1200" dirty="0"/>
            <a:t> II</a:t>
          </a:r>
          <a:endParaRPr lang="de-DE" sz="1600" b="1" kern="1200" dirty="0"/>
        </a:p>
      </dsp:txBody>
      <dsp:txXfrm>
        <a:off x="2130062" y="1187154"/>
        <a:ext cx="1383901" cy="1060835"/>
      </dsp:txXfrm>
    </dsp:sp>
    <dsp:sp modelId="{1BBF56D3-5E96-4702-A1DB-66151EFDAF28}">
      <dsp:nvSpPr>
        <dsp:cNvPr id="0" name=""/>
        <dsp:cNvSpPr/>
      </dsp:nvSpPr>
      <dsp:spPr>
        <a:xfrm>
          <a:off x="1800954" y="2578379"/>
          <a:ext cx="1523571" cy="1060835"/>
        </a:xfrm>
        <a:prstGeom prst="ellipse">
          <a:avLst/>
        </a:prstGeom>
        <a:solidFill>
          <a:schemeClr val="accent1">
            <a:shade val="80000"/>
            <a:hueOff val="0"/>
            <a:satOff val="-23206"/>
            <a:lumOff val="2054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/>
            <a:t>ЕЕ в лікарнях </a:t>
          </a:r>
          <a:endParaRPr lang="de-DE" sz="1600" b="1" kern="1200" dirty="0"/>
        </a:p>
      </dsp:txBody>
      <dsp:txXfrm>
        <a:off x="1800954" y="2578379"/>
        <a:ext cx="1523571" cy="1060835"/>
      </dsp:txXfrm>
    </dsp:sp>
    <dsp:sp modelId="{CDAFF922-DD8A-459C-AD0E-48F1077CE2C7}">
      <dsp:nvSpPr>
        <dsp:cNvPr id="0" name=""/>
        <dsp:cNvSpPr/>
      </dsp:nvSpPr>
      <dsp:spPr>
        <a:xfrm>
          <a:off x="1875955" y="3847465"/>
          <a:ext cx="2061521" cy="1305113"/>
        </a:xfrm>
        <a:prstGeom prst="ellipse">
          <a:avLst/>
        </a:prstGeom>
        <a:solidFill>
          <a:schemeClr val="accent1">
            <a:shade val="80000"/>
            <a:hueOff val="0"/>
            <a:satOff val="-30941"/>
            <a:lumOff val="2739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/>
            <a:t>Підтримка Фонду ЕЕ та програми екологічних реформ</a:t>
          </a:r>
          <a:endParaRPr lang="de-DE" sz="1600" b="1" kern="1200" dirty="0"/>
        </a:p>
      </dsp:txBody>
      <dsp:txXfrm>
        <a:off x="1875955" y="3847465"/>
        <a:ext cx="2061521" cy="1305113"/>
      </dsp:txXfrm>
    </dsp:sp>
    <dsp:sp modelId="{35977868-AC8F-48B5-BCB3-BDBCFFCC2098}">
      <dsp:nvSpPr>
        <dsp:cNvPr id="0" name=""/>
        <dsp:cNvSpPr/>
      </dsp:nvSpPr>
      <dsp:spPr>
        <a:xfrm>
          <a:off x="2695332" y="5146529"/>
          <a:ext cx="1978022" cy="1065831"/>
        </a:xfrm>
        <a:prstGeom prst="ellipse">
          <a:avLst/>
        </a:prstGeom>
        <a:solidFill>
          <a:schemeClr val="accent1">
            <a:shade val="80000"/>
            <a:hueOff val="0"/>
            <a:satOff val="-38676"/>
            <a:lumOff val="3424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>
              <a:solidFill>
                <a:srgbClr val="FFFFFF"/>
              </a:solidFill>
              <a:latin typeface="Arial"/>
            </a:rPr>
            <a:t>ЕЕ район міста Львова</a:t>
          </a:r>
          <a:endParaRPr lang="de-DE" sz="1600" b="1" kern="1200" dirty="0"/>
        </a:p>
      </dsp:txBody>
      <dsp:txXfrm>
        <a:off x="2695332" y="5146529"/>
        <a:ext cx="1978022" cy="10658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787" cy="496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20" tIns="45560" rIns="91120" bIns="4556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Times" charset="0"/>
              </a:defRPr>
            </a:lvl1pPr>
          </a:lstStyle>
          <a:p>
            <a:endParaRPr lang="de-DE" dirty="0">
              <a:latin typeface="Arial Narrow" pitchFamily="34" charset="0"/>
            </a:endParaRP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7415" y="0"/>
            <a:ext cx="2949787" cy="496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20" tIns="45560" rIns="91120" bIns="4556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Times" charset="0"/>
              </a:defRPr>
            </a:lvl1pPr>
          </a:lstStyle>
          <a:p>
            <a:endParaRPr lang="de-DE">
              <a:latin typeface="Arial Narrow" pitchFamily="34" charset="0"/>
            </a:endParaRPr>
          </a:p>
        </p:txBody>
      </p:sp>
      <p:sp>
        <p:nvSpPr>
          <p:cNvPr id="665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2767"/>
            <a:ext cx="2949787" cy="496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20" tIns="45560" rIns="91120" bIns="4556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Times" charset="0"/>
              </a:defRPr>
            </a:lvl1pPr>
          </a:lstStyle>
          <a:p>
            <a:endParaRPr lang="de-DE">
              <a:latin typeface="Arial Narrow" pitchFamily="34" charset="0"/>
            </a:endParaRPr>
          </a:p>
        </p:txBody>
      </p:sp>
      <p:sp>
        <p:nvSpPr>
          <p:cNvPr id="665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7415" y="9442767"/>
            <a:ext cx="2949787" cy="496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20" tIns="45560" rIns="91120" bIns="4556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Times" charset="0"/>
              </a:defRPr>
            </a:lvl1pPr>
          </a:lstStyle>
          <a:p>
            <a:fld id="{47F930EC-4FD0-431B-BB9B-47DE359CDF6F}" type="slidenum">
              <a:rPr lang="de-DE">
                <a:latin typeface="Arial Narrow" pitchFamily="34" charset="0"/>
              </a:rPr>
              <a:pPr/>
              <a:t>‹#›</a:t>
            </a:fld>
            <a:endParaRPr lang="de-DE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842276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787" cy="496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20" tIns="45560" rIns="91120" bIns="4556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 Narrow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7415" y="0"/>
            <a:ext cx="2949787" cy="496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20" tIns="45560" rIns="91120" bIns="4556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 Narrow" pitchFamily="34" charset="0"/>
              </a:defRPr>
            </a:lvl1pPr>
          </a:lstStyle>
          <a:p>
            <a:endParaRPr lang="de-DE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6125"/>
            <a:ext cx="4968875" cy="3727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7627" y="4721384"/>
            <a:ext cx="4991947" cy="4472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20" tIns="45560" rIns="91120" bIns="4556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Klicken Sie, um die Formate des Vorlagentextes zu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2767"/>
            <a:ext cx="2949787" cy="496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20" tIns="45560" rIns="91120" bIns="4556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 Narrow" pitchFamily="34" charset="0"/>
              </a:defRPr>
            </a:lvl1pPr>
          </a:lstStyle>
          <a:p>
            <a:endParaRPr lang="de-DE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7415" y="9442767"/>
            <a:ext cx="2949787" cy="496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20" tIns="45560" rIns="91120" bIns="4556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 Narrow" pitchFamily="34" charset="0"/>
              </a:defRPr>
            </a:lvl1pPr>
          </a:lstStyle>
          <a:p>
            <a:fld id="{276F4F92-661F-4424-ADED-7D3829A4203F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32016004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458312-5DEE-4544-9875-5AE6DDE8772D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9426545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6F4F92-661F-4424-ADED-7D3829A4203F}" type="slidenum">
              <a:rPr lang="de-DE" smtClean="0"/>
              <a:pPr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30924475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6F4F92-661F-4424-ADED-7D3829A4203F}" type="slidenum">
              <a:rPr lang="de-DE" smtClean="0"/>
              <a:pPr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21617839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Bullet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/>
              <a:t>Präsentationstitel hier eintragen</a:t>
            </a:r>
          </a:p>
        </p:txBody>
      </p:sp>
      <p:sp>
        <p:nvSpPr>
          <p:cNvPr id="5" name="Inhaltsplatzhalter 2"/>
          <p:cNvSpPr>
            <a:spLocks noGrp="1"/>
          </p:cNvSpPr>
          <p:nvPr>
            <p:ph idx="1" hasCustomPrompt="1"/>
          </p:nvPr>
        </p:nvSpPr>
        <p:spPr>
          <a:xfrm>
            <a:off x="684000" y="2448000"/>
            <a:ext cx="7776000" cy="3816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e-DE" noProof="0"/>
              <a:t>Erste Ebene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</p:txBody>
      </p:sp>
    </p:spTree>
    <p:extLst>
      <p:ext uri="{BB962C8B-B14F-4D97-AF65-F5344CB8AC3E}">
        <p14:creationId xmlns:p14="http://schemas.microsoft.com/office/powerpoint/2010/main" xmlns="" val="2453010258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Subhead, Bullet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/>
              <a:t>Präsentationstitel hier eintragen</a:t>
            </a:r>
          </a:p>
        </p:txBody>
      </p:sp>
      <p:sp>
        <p:nvSpPr>
          <p:cNvPr id="7" name="Inhaltsplatzhalter 2"/>
          <p:cNvSpPr>
            <a:spLocks noGrp="1"/>
          </p:cNvSpPr>
          <p:nvPr>
            <p:ph idx="1" hasCustomPrompt="1"/>
          </p:nvPr>
        </p:nvSpPr>
        <p:spPr>
          <a:xfrm>
            <a:off x="684000" y="2448000"/>
            <a:ext cx="7776000" cy="3816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Tx/>
              <a:buNone/>
              <a:tabLst>
                <a:tab pos="2190750" algn="l"/>
              </a:tabLst>
              <a:defRPr sz="1800" baseline="0"/>
            </a:lvl1pPr>
            <a:lvl2pPr marL="360000" indent="-360000">
              <a:buClr>
                <a:srgbClr val="C80F0F"/>
              </a:buClr>
              <a:buFont typeface="Arial" pitchFamily="34" charset="0"/>
              <a:buChar char="•"/>
              <a:defRPr sz="1800"/>
            </a:lvl2pPr>
            <a:lvl3pPr marL="720000">
              <a:defRPr sz="1800"/>
            </a:lvl3pPr>
            <a:lvl4pPr marL="1080000">
              <a:defRPr sz="1800" baseline="0"/>
            </a:lvl4pPr>
            <a:lvl5pPr marL="1440000">
              <a:defRPr sz="1800" baseline="0"/>
            </a:lvl5pPr>
            <a:lvl6pPr marL="1800000">
              <a:defRPr baseline="0"/>
            </a:lvl6pPr>
            <a:lvl7pPr marL="2160000">
              <a:defRPr baseline="0"/>
            </a:lvl7pPr>
            <a:lvl8pPr marL="2520000">
              <a:defRPr baseline="0"/>
            </a:lvl8pPr>
            <a:lvl9pPr marL="2880000">
              <a:defRPr/>
            </a:lvl9pPr>
          </a:lstStyle>
          <a:p>
            <a:pPr lvl="0"/>
            <a:r>
              <a:rPr lang="de-DE" noProof="0"/>
              <a:t>Text durch klicken hinzufügen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</p:txBody>
      </p:sp>
    </p:spTree>
    <p:extLst>
      <p:ext uri="{BB962C8B-B14F-4D97-AF65-F5344CB8AC3E}">
        <p14:creationId xmlns:p14="http://schemas.microsoft.com/office/powerpoint/2010/main" xmlns="" val="1335835877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Subhead, Bulletpoints,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/>
              <a:t>Präsentationstitel hier eintragen</a:t>
            </a:r>
          </a:p>
        </p:txBody>
      </p:sp>
      <p:sp>
        <p:nvSpPr>
          <p:cNvPr id="7" name="Inhaltsplatzhalter 2"/>
          <p:cNvSpPr>
            <a:spLocks noGrp="1"/>
          </p:cNvSpPr>
          <p:nvPr>
            <p:ph idx="1" hasCustomPrompt="1"/>
          </p:nvPr>
        </p:nvSpPr>
        <p:spPr>
          <a:xfrm>
            <a:off x="684000" y="2448000"/>
            <a:ext cx="5760000" cy="3816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Tx/>
              <a:buNone/>
              <a:tabLst>
                <a:tab pos="2190750" algn="l"/>
              </a:tabLst>
              <a:defRPr sz="1800" baseline="0"/>
            </a:lvl1pPr>
            <a:lvl2pPr marL="360000" indent="-360000">
              <a:buClr>
                <a:srgbClr val="C80F0F"/>
              </a:buClr>
              <a:buFont typeface="Arial" pitchFamily="34" charset="0"/>
              <a:buChar char="•"/>
              <a:defRPr sz="1800"/>
            </a:lvl2pPr>
            <a:lvl3pPr marL="720000">
              <a:defRPr sz="1800"/>
            </a:lvl3pPr>
            <a:lvl4pPr marL="1080000">
              <a:defRPr sz="1800" baseline="0"/>
            </a:lvl4pPr>
            <a:lvl5pPr marL="1440000">
              <a:defRPr sz="1800" baseline="0"/>
            </a:lvl5pPr>
            <a:lvl6pPr marL="1800000">
              <a:defRPr baseline="0"/>
            </a:lvl6pPr>
            <a:lvl7pPr marL="2160000">
              <a:defRPr baseline="0"/>
            </a:lvl7pPr>
            <a:lvl8pPr marL="2520000">
              <a:defRPr baseline="0"/>
            </a:lvl8pPr>
            <a:lvl9pPr marL="2880000">
              <a:defRPr/>
            </a:lvl9pPr>
          </a:lstStyle>
          <a:p>
            <a:pPr lvl="0"/>
            <a:r>
              <a:rPr lang="de-DE" noProof="0"/>
              <a:t>Text durch klicken hinzufügen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</p:txBody>
      </p:sp>
      <p:sp>
        <p:nvSpPr>
          <p:cNvPr id="6" name="Bildplatzhalter 2"/>
          <p:cNvSpPr>
            <a:spLocks noGrp="1"/>
          </p:cNvSpPr>
          <p:nvPr>
            <p:ph type="pic" idx="12"/>
          </p:nvPr>
        </p:nvSpPr>
        <p:spPr>
          <a:xfrm>
            <a:off x="6786000" y="2448001"/>
            <a:ext cx="2358000" cy="2052000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noProof="0"/>
              <a:t>Bild auf Platzhalter ziehen oder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xmlns="" val="581427851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Subhead, Bulletpoints, großes Bild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/>
              <a:t>Präsentationstitel hier eintragen</a:t>
            </a:r>
          </a:p>
        </p:txBody>
      </p:sp>
      <p:sp>
        <p:nvSpPr>
          <p:cNvPr id="7" name="Inhaltsplatzhalter 2"/>
          <p:cNvSpPr>
            <a:spLocks noGrp="1"/>
          </p:cNvSpPr>
          <p:nvPr>
            <p:ph idx="1" hasCustomPrompt="1"/>
          </p:nvPr>
        </p:nvSpPr>
        <p:spPr>
          <a:xfrm>
            <a:off x="684000" y="2448000"/>
            <a:ext cx="5760000" cy="3816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Tx/>
              <a:buNone/>
              <a:tabLst>
                <a:tab pos="2190750" algn="l"/>
              </a:tabLst>
              <a:defRPr sz="1800" baseline="0"/>
            </a:lvl1pPr>
            <a:lvl2pPr marL="360000" indent="-360000">
              <a:buClr>
                <a:srgbClr val="C80F0F"/>
              </a:buClr>
              <a:buFont typeface="Arial" pitchFamily="34" charset="0"/>
              <a:buChar char="•"/>
              <a:defRPr sz="1800"/>
            </a:lvl2pPr>
            <a:lvl3pPr marL="720000">
              <a:defRPr sz="1800"/>
            </a:lvl3pPr>
            <a:lvl4pPr marL="1080000">
              <a:defRPr sz="1800" baseline="0"/>
            </a:lvl4pPr>
            <a:lvl5pPr marL="1440000">
              <a:defRPr sz="1800" baseline="0"/>
            </a:lvl5pPr>
            <a:lvl6pPr marL="1800000">
              <a:defRPr baseline="0"/>
            </a:lvl6pPr>
            <a:lvl7pPr marL="2160000">
              <a:defRPr baseline="0"/>
            </a:lvl7pPr>
            <a:lvl8pPr marL="2520000">
              <a:defRPr baseline="0"/>
            </a:lvl8pPr>
            <a:lvl9pPr marL="2880000">
              <a:defRPr/>
            </a:lvl9pPr>
          </a:lstStyle>
          <a:p>
            <a:pPr lvl="0"/>
            <a:r>
              <a:rPr lang="de-DE" noProof="0"/>
              <a:t>Text durch klicken hinzufügen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</p:txBody>
      </p:sp>
      <p:sp>
        <p:nvSpPr>
          <p:cNvPr id="8" name="Bildplatzhalter 2"/>
          <p:cNvSpPr>
            <a:spLocks noGrp="1"/>
          </p:cNvSpPr>
          <p:nvPr>
            <p:ph type="pic" idx="12"/>
          </p:nvPr>
        </p:nvSpPr>
        <p:spPr>
          <a:xfrm>
            <a:off x="6786000" y="2448001"/>
            <a:ext cx="2358000" cy="3348000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noProof="0"/>
              <a:t>Bild auf Platzhalter ziehen oder durch Klicken auf Symbol hinzufügen</a:t>
            </a:r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xmlns="" val="1801626705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2 Spalten, Subheadline, Bullet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4000" y="1483200"/>
            <a:ext cx="7776000" cy="617928"/>
          </a:xfrm>
        </p:spPr>
        <p:txBody>
          <a:bodyPr/>
          <a:lstStyle/>
          <a:p>
            <a:r>
              <a:rPr lang="de-DE" noProof="0"/>
              <a:t>Mastertitelformat bearbeiten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/>
              <a:t>Präsentationstitel hier eintragen</a:t>
            </a:r>
          </a:p>
        </p:txBody>
      </p:sp>
      <p:sp>
        <p:nvSpPr>
          <p:cNvPr id="7" name="Inhaltsplatzhalter 2"/>
          <p:cNvSpPr>
            <a:spLocks noGrp="1"/>
          </p:cNvSpPr>
          <p:nvPr>
            <p:ph idx="1" hasCustomPrompt="1"/>
          </p:nvPr>
        </p:nvSpPr>
        <p:spPr>
          <a:xfrm>
            <a:off x="684000" y="2448000"/>
            <a:ext cx="3780000" cy="3816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Tx/>
              <a:buNone/>
              <a:tabLst>
                <a:tab pos="2190750" algn="l"/>
              </a:tabLst>
              <a:defRPr sz="1800" baseline="0"/>
            </a:lvl1pPr>
            <a:lvl2pPr marL="360000" indent="-360000">
              <a:buClr>
                <a:srgbClr val="C80F0F"/>
              </a:buClr>
              <a:buFont typeface="Arial" pitchFamily="34" charset="0"/>
              <a:buChar char="•"/>
              <a:defRPr sz="1800"/>
            </a:lvl2pPr>
            <a:lvl3pPr marL="720000">
              <a:defRPr sz="1800"/>
            </a:lvl3pPr>
            <a:lvl4pPr marL="1080000">
              <a:defRPr sz="1800" baseline="0"/>
            </a:lvl4pPr>
            <a:lvl5pPr marL="1440000">
              <a:defRPr sz="1800" baseline="0"/>
            </a:lvl5pPr>
            <a:lvl6pPr marL="1800000">
              <a:defRPr baseline="0"/>
            </a:lvl6pPr>
            <a:lvl7pPr marL="2160000">
              <a:defRPr baseline="0"/>
            </a:lvl7pPr>
            <a:lvl8pPr marL="2520000">
              <a:defRPr baseline="0"/>
            </a:lvl8pPr>
            <a:lvl9pPr marL="2880000">
              <a:defRPr/>
            </a:lvl9pPr>
          </a:lstStyle>
          <a:p>
            <a:pPr lvl="0"/>
            <a:r>
              <a:rPr lang="de-DE" noProof="0"/>
              <a:t>Text durch klicken hinzufügen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</p:txBody>
      </p:sp>
      <p:sp>
        <p:nvSpPr>
          <p:cNvPr id="8" name="Inhaltsplatzhalter 2"/>
          <p:cNvSpPr>
            <a:spLocks noGrp="1"/>
          </p:cNvSpPr>
          <p:nvPr>
            <p:ph idx="12" hasCustomPrompt="1"/>
          </p:nvPr>
        </p:nvSpPr>
        <p:spPr>
          <a:xfrm>
            <a:off x="4680000" y="2448000"/>
            <a:ext cx="3780000" cy="3816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Tx/>
              <a:buNone/>
              <a:tabLst>
                <a:tab pos="2190750" algn="l"/>
              </a:tabLst>
              <a:defRPr sz="1800" baseline="0"/>
            </a:lvl1pPr>
            <a:lvl2pPr marL="360000" indent="-360000">
              <a:buClr>
                <a:srgbClr val="C80F0F"/>
              </a:buClr>
              <a:buFont typeface="Arial" pitchFamily="34" charset="0"/>
              <a:buChar char="•"/>
              <a:defRPr sz="1800"/>
            </a:lvl2pPr>
            <a:lvl3pPr marL="720000">
              <a:defRPr sz="1800"/>
            </a:lvl3pPr>
            <a:lvl4pPr marL="1080000">
              <a:defRPr sz="1800" baseline="0"/>
            </a:lvl4pPr>
            <a:lvl5pPr marL="1440000">
              <a:defRPr sz="1800" baseline="0"/>
            </a:lvl5pPr>
            <a:lvl6pPr marL="1800000">
              <a:defRPr baseline="0"/>
            </a:lvl6pPr>
            <a:lvl7pPr marL="2160000">
              <a:defRPr baseline="0"/>
            </a:lvl7pPr>
            <a:lvl8pPr marL="2520000">
              <a:defRPr baseline="0"/>
            </a:lvl8pPr>
            <a:lvl9pPr marL="2880000">
              <a:defRPr/>
            </a:lvl9pPr>
          </a:lstStyle>
          <a:p>
            <a:pPr lvl="0"/>
            <a:r>
              <a:rPr lang="de-DE" noProof="0"/>
              <a:t>Text durch klicken hinzufügen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</p:txBody>
      </p:sp>
    </p:spTree>
    <p:extLst>
      <p:ext uri="{BB962C8B-B14F-4D97-AF65-F5344CB8AC3E}">
        <p14:creationId xmlns:p14="http://schemas.microsoft.com/office/powerpoint/2010/main" xmlns="" val="4241795388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2 Spalten, Bullet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4000" y="1483200"/>
            <a:ext cx="7776000" cy="617928"/>
          </a:xfrm>
        </p:spPr>
        <p:txBody>
          <a:bodyPr/>
          <a:lstStyle/>
          <a:p>
            <a:r>
              <a:rPr lang="de-DE" noProof="0"/>
              <a:t>Mastertitelformat bearbeiten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/>
              <a:t>Präsentationstitel hier eintragen</a:t>
            </a:r>
          </a:p>
        </p:txBody>
      </p:sp>
      <p:sp>
        <p:nvSpPr>
          <p:cNvPr id="9" name="Inhaltsplatzhalter 2"/>
          <p:cNvSpPr>
            <a:spLocks noGrp="1"/>
          </p:cNvSpPr>
          <p:nvPr>
            <p:ph idx="1" hasCustomPrompt="1"/>
          </p:nvPr>
        </p:nvSpPr>
        <p:spPr>
          <a:xfrm>
            <a:off x="683999" y="2448000"/>
            <a:ext cx="3780000" cy="3816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e-DE" noProof="0"/>
              <a:t>Erste Ebene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</p:txBody>
      </p:sp>
      <p:sp>
        <p:nvSpPr>
          <p:cNvPr id="10" name="Inhaltsplatzhalter 2"/>
          <p:cNvSpPr>
            <a:spLocks noGrp="1"/>
          </p:cNvSpPr>
          <p:nvPr>
            <p:ph idx="12" hasCustomPrompt="1"/>
          </p:nvPr>
        </p:nvSpPr>
        <p:spPr>
          <a:xfrm>
            <a:off x="4680000" y="2448000"/>
            <a:ext cx="3780000" cy="3816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e-DE" noProof="0"/>
              <a:t>Erste Ebene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</p:txBody>
      </p:sp>
    </p:spTree>
    <p:extLst>
      <p:ext uri="{BB962C8B-B14F-4D97-AF65-F5344CB8AC3E}">
        <p14:creationId xmlns:p14="http://schemas.microsoft.com/office/powerpoint/2010/main" xmlns="" val="9934572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sszei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/>
              <a:t>Präsentationstitel hier eintragen</a:t>
            </a:r>
          </a:p>
        </p:txBody>
      </p:sp>
    </p:spTree>
    <p:extLst>
      <p:ext uri="{BB962C8B-B14F-4D97-AF65-F5344CB8AC3E}">
        <p14:creationId xmlns:p14="http://schemas.microsoft.com/office/powerpoint/2010/main" xmlns="" val="3100844671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7">
            <a:extLst>
              <a:ext uri="{FF2B5EF4-FFF2-40B4-BE49-F238E27FC236}">
                <a16:creationId xmlns:a16="http://schemas.microsoft.com/office/drawing/2014/main" xmlns="" id="{BF2802A9-B3F1-4150-94BF-CA08E966DDA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761163" y="6592888"/>
            <a:ext cx="11525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/>
            </a:lvl1pPr>
          </a:lstStyle>
          <a:p>
            <a:pPr>
              <a:defRPr/>
            </a:pPr>
            <a:r>
              <a:rPr lang="de-DE" sz="1200" b="0" dirty="0">
                <a:solidFill>
                  <a:schemeClr val="bg1"/>
                </a:solidFill>
                <a:latin typeface="Arial" charset="0"/>
                <a:cs typeface="+mn-cs"/>
              </a:rPr>
              <a:t>05 / 2012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30288" y="863601"/>
            <a:ext cx="6961187" cy="690562"/>
          </a:xfrm>
        </p:spPr>
        <p:txBody>
          <a:bodyPr/>
          <a:lstStyle>
            <a:lvl1pPr>
              <a:defRPr sz="2400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39813" y="1554163"/>
            <a:ext cx="6961187" cy="4667250"/>
          </a:xfrm>
        </p:spPr>
        <p:txBody>
          <a:bodyPr/>
          <a:lstStyle>
            <a:lvl1pPr>
              <a:defRPr sz="2000"/>
            </a:lvl1pPr>
          </a:lstStyle>
          <a:p>
            <a:pPr lvl="0"/>
            <a:r>
              <a:rPr lang="de-DE" dirty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xmlns="" val="3760649362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/>
              <a:t>Präsentationstitel hier eintragen</a:t>
            </a:r>
          </a:p>
        </p:txBody>
      </p:sp>
    </p:spTree>
    <p:extLst>
      <p:ext uri="{BB962C8B-B14F-4D97-AF65-F5344CB8AC3E}">
        <p14:creationId xmlns:p14="http://schemas.microsoft.com/office/powerpoint/2010/main" xmlns="" val="1246428921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gi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gif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Bild 11" descr="weltkugel-5-Europa-Orient-cooperation.jpg"/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382" r="1546" b="1"/>
          <a:stretch/>
        </p:blipFill>
        <p:spPr>
          <a:xfrm>
            <a:off x="2451601" y="0"/>
            <a:ext cx="6692400" cy="1202400"/>
          </a:xfrm>
          <a:prstGeom prst="rect">
            <a:avLst/>
          </a:prstGeom>
        </p:spPr>
      </p:pic>
      <p:sp>
        <p:nvSpPr>
          <p:cNvPr id="75791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684000" y="1483200"/>
            <a:ext cx="7776000" cy="617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dirty="0"/>
              <a:t>Titel durch Klicken hinzufügen</a:t>
            </a:r>
          </a:p>
        </p:txBody>
      </p:sp>
      <p:pic>
        <p:nvPicPr>
          <p:cNvPr id="20" name="Grafik 8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0" y="5851525"/>
            <a:ext cx="914400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792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4000" y="2447999"/>
            <a:ext cx="7776000" cy="38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Erste Ebene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</p:txBody>
      </p:sp>
      <p:sp>
        <p:nvSpPr>
          <p:cNvPr id="14" name="Text Box 19"/>
          <p:cNvSpPr txBox="1">
            <a:spLocks noChangeArrowheads="1"/>
          </p:cNvSpPr>
          <p:nvPr/>
        </p:nvSpPr>
        <p:spPr bwMode="auto">
          <a:xfrm>
            <a:off x="7703687" y="6581001"/>
            <a:ext cx="9271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de-DE" sz="1000" b="0" noProof="0">
                <a:solidFill>
                  <a:srgbClr val="6E6452"/>
                </a:solidFill>
                <a:latin typeface="Arial Narrow" pitchFamily="34" charset="0"/>
              </a:rPr>
              <a:t>Seite </a:t>
            </a:r>
            <a:fld id="{327115CA-E6A4-425F-BB4F-A64D48743A27}" type="slidenum">
              <a:rPr lang="de-DE" sz="1000" b="0" noProof="0">
                <a:solidFill>
                  <a:srgbClr val="6E6452"/>
                </a:solidFill>
                <a:latin typeface="Arial Narrow" pitchFamily="34" charset="0"/>
              </a:rPr>
              <a:pPr/>
              <a:t>‹#›</a:t>
            </a:fld>
            <a:endParaRPr lang="de-DE" sz="1000" b="0" noProof="0">
              <a:solidFill>
                <a:srgbClr val="6E6452"/>
              </a:solidFill>
              <a:latin typeface="Arial Narrow" pitchFamily="34" charset="0"/>
            </a:endParaRPr>
          </a:p>
        </p:txBody>
      </p:sp>
      <p:sp>
        <p:nvSpPr>
          <p:cNvPr id="15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62776" y="6581001"/>
            <a:ext cx="3418449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ctr">
              <a:defRPr sz="1000" b="1" spc="70" baseline="0">
                <a:solidFill>
                  <a:srgbClr val="6E6452"/>
                </a:solidFill>
                <a:latin typeface="Arial Narrow" pitchFamily="34" charset="0"/>
              </a:defRPr>
            </a:lvl1pPr>
          </a:lstStyle>
          <a:p>
            <a:r>
              <a:rPr lang="de-DE" dirty="0"/>
              <a:t>Präsentationstitel hier eintragen</a:t>
            </a:r>
          </a:p>
        </p:txBody>
      </p:sp>
      <p:sp>
        <p:nvSpPr>
          <p:cNvPr id="16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79155" y="6581001"/>
            <a:ext cx="12954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>
              <a:defRPr sz="1000" b="0">
                <a:solidFill>
                  <a:srgbClr val="6E6452"/>
                </a:solidFill>
                <a:latin typeface="Arial Narrow" pitchFamily="34" charset="0"/>
              </a:defRPr>
            </a:lvl1pPr>
          </a:lstStyle>
          <a:p>
            <a:fld id="{9317A057-C766-48FB-B1EC-CC1898F04EF1}" type="datetime1">
              <a:rPr lang="de-DE" noProof="0" smtClean="0"/>
              <a:pPr/>
              <a:t>29.10.2018</a:t>
            </a:fld>
            <a:endParaRPr lang="de-DE" noProof="0"/>
          </a:p>
        </p:txBody>
      </p:sp>
      <p:pic>
        <p:nvPicPr>
          <p:cNvPr id="12" name="Grafik 7"/>
          <p:cNvPicPr>
            <a:picLocks noChangeAspect="1"/>
          </p:cNvPicPr>
          <p:nvPr userDrawn="1"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392273" y="466724"/>
            <a:ext cx="1577101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feld 10"/>
          <p:cNvSpPr txBox="1"/>
          <p:nvPr userDrawn="1"/>
        </p:nvSpPr>
        <p:spPr>
          <a:xfrm>
            <a:off x="7419434" y="314102"/>
            <a:ext cx="106694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800" b="0" dirty="0">
                <a:solidFill>
                  <a:schemeClr val="tx1"/>
                </a:solidFill>
                <a:latin typeface="Arial Narrow" panose="020B0506020202030204" pitchFamily="34" charset="0"/>
                <a:cs typeface="Arial" pitchFamily="34" charset="0"/>
              </a:rPr>
              <a:t>Implemented</a:t>
            </a:r>
            <a:r>
              <a:rPr lang="en-GB" sz="800" b="0" baseline="0" dirty="0">
                <a:solidFill>
                  <a:schemeClr val="tx1"/>
                </a:solidFill>
                <a:latin typeface="Arial Narrow" panose="020B0506020202030204" pitchFamily="34" charset="0"/>
                <a:cs typeface="Arial" pitchFamily="34" charset="0"/>
              </a:rPr>
              <a:t> </a:t>
            </a:r>
            <a:r>
              <a:rPr lang="en-GB" sz="800" b="0" dirty="0">
                <a:solidFill>
                  <a:schemeClr val="tx1"/>
                </a:solidFill>
                <a:latin typeface="Arial Narrow" panose="020B0506020202030204" pitchFamily="34" charset="0"/>
                <a:cs typeface="Arial" pitchFamily="34" charset="0"/>
              </a:rPr>
              <a:t>by</a:t>
            </a:r>
          </a:p>
        </p:txBody>
      </p:sp>
      <p:pic>
        <p:nvPicPr>
          <p:cNvPr id="18" name="Picture 4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593391" y="0"/>
            <a:ext cx="1735220" cy="1121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8" r:id="rId2"/>
    <p:sldLayoutId id="2147483709" r:id="rId3"/>
    <p:sldLayoutId id="2147483714" r:id="rId4"/>
    <p:sldLayoutId id="2147483710" r:id="rId5"/>
    <p:sldLayoutId id="2147483711" r:id="rId6"/>
    <p:sldLayoutId id="2147483716" r:id="rId7"/>
    <p:sldLayoutId id="2147483717" r:id="rId8"/>
  </p:sldLayoutIdLst>
  <p:transition/>
  <p:hf sldNum="0"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6E645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9pPr>
    </p:titleStyle>
    <p:bodyStyle>
      <a:lvl1pPr marL="360000" indent="-360000" algn="l" rtl="0" eaLnBrk="1" fontAlgn="base" hangingPunct="1">
        <a:spcBef>
          <a:spcPts val="400"/>
        </a:spcBef>
        <a:spcAft>
          <a:spcPts val="800"/>
        </a:spcAft>
        <a:buClr>
          <a:srgbClr val="C80F0F"/>
        </a:buClr>
        <a:buFont typeface="Arial" pitchFamily="34" charset="0"/>
        <a:buChar char="•"/>
        <a:tabLst>
          <a:tab pos="2190750" algn="l"/>
        </a:tabLst>
        <a:defRPr sz="1800">
          <a:solidFill>
            <a:srgbClr val="6E6452"/>
          </a:solidFill>
          <a:latin typeface="+mn-lt"/>
          <a:ea typeface="+mn-ea"/>
          <a:cs typeface="+mn-cs"/>
        </a:defRPr>
      </a:lvl1pPr>
      <a:lvl2pPr marL="72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>
          <a:solidFill>
            <a:srgbClr val="6E6452"/>
          </a:solidFill>
          <a:latin typeface="+mn-lt"/>
        </a:defRPr>
      </a:lvl2pPr>
      <a:lvl3pPr marL="108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>
          <a:solidFill>
            <a:srgbClr val="6E6452"/>
          </a:solidFill>
          <a:latin typeface="+mn-lt"/>
        </a:defRPr>
      </a:lvl3pPr>
      <a:lvl4pPr marL="144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4pPr>
      <a:lvl5pPr marL="180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5pPr>
      <a:lvl6pPr marL="216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6pPr>
      <a:lvl7pPr marL="252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7pPr>
      <a:lvl8pPr marL="288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8pPr>
      <a:lvl9pPr marL="324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rafik 8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851525"/>
            <a:ext cx="914400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 Box 19"/>
          <p:cNvSpPr txBox="1">
            <a:spLocks noChangeArrowheads="1"/>
          </p:cNvSpPr>
          <p:nvPr/>
        </p:nvSpPr>
        <p:spPr bwMode="auto">
          <a:xfrm>
            <a:off x="7703687" y="6581001"/>
            <a:ext cx="9271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de-DE" sz="1000" b="0" dirty="0">
                <a:solidFill>
                  <a:srgbClr val="6E6452"/>
                </a:solidFill>
                <a:latin typeface="Arial Narrow" pitchFamily="34" charset="0"/>
              </a:rPr>
              <a:t>Seite </a:t>
            </a:r>
            <a:fld id="{327115CA-E6A4-425F-BB4F-A64D48743A27}" type="slidenum">
              <a:rPr lang="de-DE" sz="1000" b="0">
                <a:solidFill>
                  <a:srgbClr val="6E6452"/>
                </a:solidFill>
                <a:latin typeface="Arial Narrow" pitchFamily="34" charset="0"/>
              </a:rPr>
              <a:pPr/>
              <a:t>‹#›</a:t>
            </a:fld>
            <a:endParaRPr lang="de-DE" sz="1000" b="0" dirty="0">
              <a:solidFill>
                <a:srgbClr val="6E6452"/>
              </a:solidFill>
              <a:latin typeface="Arial Narrow" pitchFamily="34" charset="0"/>
            </a:endParaRPr>
          </a:p>
        </p:txBody>
      </p:sp>
      <p:sp>
        <p:nvSpPr>
          <p:cNvPr id="15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62776" y="6581001"/>
            <a:ext cx="3418449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ctr">
              <a:defRPr sz="1000" b="1" spc="70" baseline="0">
                <a:solidFill>
                  <a:srgbClr val="6E6452"/>
                </a:solidFill>
                <a:latin typeface="Arial Narrow" pitchFamily="34" charset="0"/>
              </a:defRPr>
            </a:lvl1pPr>
          </a:lstStyle>
          <a:p>
            <a:r>
              <a:rPr lang="de-DE" noProof="0" dirty="0"/>
              <a:t>Präsentationstitel hier eintragen</a:t>
            </a:r>
          </a:p>
        </p:txBody>
      </p:sp>
    </p:spTree>
    <p:extLst>
      <p:ext uri="{BB962C8B-B14F-4D97-AF65-F5344CB8AC3E}">
        <p14:creationId xmlns:p14="http://schemas.microsoft.com/office/powerpoint/2010/main" xmlns="" val="3066890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</p:sldLayoutIdLst>
  <p:transition/>
  <p:hf sldNum="0"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6E645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9pPr>
    </p:titleStyle>
    <p:bodyStyle>
      <a:lvl1pPr marL="360000" indent="-360000" algn="l" rtl="0" eaLnBrk="1" fontAlgn="base" hangingPunct="1">
        <a:spcBef>
          <a:spcPts val="400"/>
        </a:spcBef>
        <a:spcAft>
          <a:spcPts val="800"/>
        </a:spcAft>
        <a:buClr>
          <a:srgbClr val="C80F0F"/>
        </a:buClr>
        <a:buFont typeface="Arial" pitchFamily="34" charset="0"/>
        <a:buChar char="•"/>
        <a:tabLst>
          <a:tab pos="2190750" algn="l"/>
        </a:tabLst>
        <a:defRPr sz="1800">
          <a:solidFill>
            <a:srgbClr val="6E6452"/>
          </a:solidFill>
          <a:latin typeface="+mn-lt"/>
          <a:ea typeface="+mn-ea"/>
          <a:cs typeface="+mn-cs"/>
        </a:defRPr>
      </a:lvl1pPr>
      <a:lvl2pPr marL="72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>
          <a:solidFill>
            <a:srgbClr val="6E6452"/>
          </a:solidFill>
          <a:latin typeface="+mn-lt"/>
        </a:defRPr>
      </a:lvl2pPr>
      <a:lvl3pPr marL="108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>
          <a:solidFill>
            <a:srgbClr val="6E6452"/>
          </a:solidFill>
          <a:latin typeface="+mn-lt"/>
        </a:defRPr>
      </a:lvl3pPr>
      <a:lvl4pPr marL="144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4pPr>
      <a:lvl5pPr marL="180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5pPr>
      <a:lvl6pPr marL="216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6pPr>
      <a:lvl7pPr marL="252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7pPr>
      <a:lvl8pPr marL="288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8pPr>
      <a:lvl9pPr marL="324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Präsentationstitel hier eintragen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4294967295"/>
          </p:nvPr>
        </p:nvSpPr>
        <p:spPr>
          <a:xfrm>
            <a:off x="679155" y="6581001"/>
            <a:ext cx="1295400" cy="246221"/>
          </a:xfrm>
        </p:spPr>
        <p:txBody>
          <a:bodyPr/>
          <a:lstStyle/>
          <a:p>
            <a:fld id="{9317A057-C766-48FB-B1EC-CC1898F04EF1}" type="datetime1">
              <a:rPr lang="de-DE" noProof="0" smtClean="0"/>
              <a:pPr/>
              <a:t>29.10.2018</a:t>
            </a:fld>
            <a:endParaRPr lang="de-DE" noProof="0"/>
          </a:p>
        </p:txBody>
      </p:sp>
      <p:sp>
        <p:nvSpPr>
          <p:cNvPr id="9" name="Titel 2"/>
          <p:cNvSpPr txBox="1">
            <a:spLocks/>
          </p:cNvSpPr>
          <p:nvPr/>
        </p:nvSpPr>
        <p:spPr bwMode="auto">
          <a:xfrm>
            <a:off x="1040400" y="2036662"/>
            <a:ext cx="7034400" cy="167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6E645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uk-UA" sz="3600" b="0" dirty="0"/>
              <a:t>Сектор енергоефективності</a:t>
            </a:r>
            <a:endParaRPr lang="en-US" sz="3600" b="0" dirty="0"/>
          </a:p>
          <a:p>
            <a:pPr algn="ctr"/>
            <a:r>
              <a:rPr lang="de-DE" b="0" dirty="0"/>
              <a:t>GIZ, </a:t>
            </a:r>
            <a:r>
              <a:rPr lang="uk-UA" b="0" dirty="0"/>
              <a:t>Україна</a:t>
            </a:r>
            <a:r>
              <a:rPr lang="de-DE" b="0" dirty="0"/>
              <a:t/>
            </a:r>
            <a:br>
              <a:rPr lang="de-DE" b="0" dirty="0"/>
            </a:br>
            <a:r>
              <a:rPr lang="de-DE" b="0" dirty="0"/>
              <a:t/>
            </a:r>
            <a:br>
              <a:rPr lang="de-DE" b="0" dirty="0"/>
            </a:br>
            <a:endParaRPr lang="de-DE" b="0" dirty="0"/>
          </a:p>
        </p:txBody>
      </p:sp>
      <p:sp>
        <p:nvSpPr>
          <p:cNvPr id="12" name="Untertitel 5"/>
          <p:cNvSpPr txBox="1">
            <a:spLocks/>
          </p:cNvSpPr>
          <p:nvPr/>
        </p:nvSpPr>
        <p:spPr bwMode="auto">
          <a:xfrm>
            <a:off x="1040400" y="3879770"/>
            <a:ext cx="70344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60000" indent="-360000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Font typeface="Arial" pitchFamily="34" charset="0"/>
              <a:buChar char="•"/>
              <a:tabLst>
                <a:tab pos="2190750" algn="l"/>
              </a:tabLst>
              <a:defRPr sz="1800">
                <a:solidFill>
                  <a:srgbClr val="6E6452"/>
                </a:solidFill>
                <a:latin typeface="+mn-lt"/>
                <a:ea typeface="+mn-ea"/>
                <a:cs typeface="+mn-cs"/>
              </a:defRPr>
            </a:lvl1pPr>
            <a:lvl2pPr marL="720000" indent="-360000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750" algn="l"/>
              </a:tabLst>
              <a:defRPr sz="1800">
                <a:solidFill>
                  <a:srgbClr val="6E6452"/>
                </a:solidFill>
                <a:latin typeface="+mn-lt"/>
              </a:defRPr>
            </a:lvl2pPr>
            <a:lvl3pPr marL="1080000" indent="-360000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750" algn="l"/>
              </a:tabLst>
              <a:defRPr sz="1800">
                <a:solidFill>
                  <a:srgbClr val="6E6452"/>
                </a:solidFill>
                <a:latin typeface="+mn-lt"/>
              </a:defRPr>
            </a:lvl3pPr>
            <a:lvl4pPr marL="1440000" indent="-360000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750" algn="l"/>
              </a:tabLst>
              <a:defRPr sz="1800" baseline="0">
                <a:solidFill>
                  <a:srgbClr val="6E6452"/>
                </a:solidFill>
                <a:latin typeface="+mn-lt"/>
              </a:defRPr>
            </a:lvl4pPr>
            <a:lvl5pPr marL="1800000" indent="-360000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750" algn="l"/>
              </a:tabLst>
              <a:defRPr sz="1800" baseline="0">
                <a:solidFill>
                  <a:srgbClr val="6E6452"/>
                </a:solidFill>
                <a:latin typeface="+mn-lt"/>
              </a:defRPr>
            </a:lvl5pPr>
            <a:lvl6pPr marL="2160000" indent="-360000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750" algn="l"/>
              </a:tabLst>
              <a:defRPr sz="1800" baseline="0">
                <a:solidFill>
                  <a:srgbClr val="6E6452"/>
                </a:solidFill>
                <a:latin typeface="+mn-lt"/>
              </a:defRPr>
            </a:lvl6pPr>
            <a:lvl7pPr marL="2520000" indent="-360000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750" algn="l"/>
              </a:tabLst>
              <a:defRPr sz="1800" baseline="0">
                <a:solidFill>
                  <a:srgbClr val="6E6452"/>
                </a:solidFill>
                <a:latin typeface="+mn-lt"/>
              </a:defRPr>
            </a:lvl7pPr>
            <a:lvl8pPr marL="2880000" indent="-360000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750" algn="l"/>
              </a:tabLst>
              <a:defRPr sz="1800" baseline="0">
                <a:solidFill>
                  <a:srgbClr val="6E6452"/>
                </a:solidFill>
                <a:latin typeface="+mn-lt"/>
              </a:defRPr>
            </a:lvl8pPr>
            <a:lvl9pPr marL="3240000" indent="-360000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750" algn="l"/>
              </a:tabLst>
              <a:defRPr sz="1800" baseline="0">
                <a:solidFill>
                  <a:srgbClr val="6E6452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endParaRPr lang="de-DE" sz="2400" b="0" dirty="0"/>
          </a:p>
          <a:p>
            <a:pPr marL="0" indent="0" algn="ctr">
              <a:buNone/>
            </a:pPr>
            <a:r>
              <a:rPr lang="de-DE" sz="2400" b="0" dirty="0"/>
              <a:t/>
            </a:r>
            <a:br>
              <a:rPr lang="de-DE" sz="2400" b="0" dirty="0"/>
            </a:br>
            <a:r>
              <a:rPr lang="uk-UA" sz="2400" b="0" smtClean="0"/>
              <a:t>Херсон</a:t>
            </a:r>
            <a:endParaRPr lang="uk-UA" sz="2400" b="0" dirty="0" smtClean="0"/>
          </a:p>
          <a:p>
            <a:pPr marL="0" indent="0" algn="ctr">
              <a:buNone/>
            </a:pPr>
            <a:r>
              <a:rPr lang="uk-UA" sz="2000" b="0" dirty="0" smtClean="0"/>
              <a:t>01</a:t>
            </a:r>
            <a:r>
              <a:rPr lang="de-DE" sz="2000" b="0" dirty="0" smtClean="0"/>
              <a:t>.</a:t>
            </a:r>
            <a:r>
              <a:rPr lang="uk-UA" sz="2000" b="0" dirty="0" smtClean="0"/>
              <a:t>11.</a:t>
            </a:r>
            <a:r>
              <a:rPr lang="de-DE" sz="2000" b="0" dirty="0" smtClean="0"/>
              <a:t>2018</a:t>
            </a:r>
            <a:endParaRPr lang="de-DE" sz="2000" b="0" dirty="0"/>
          </a:p>
        </p:txBody>
      </p:sp>
    </p:spTree>
    <p:extLst>
      <p:ext uri="{BB962C8B-B14F-4D97-AF65-F5344CB8AC3E}">
        <p14:creationId xmlns:p14="http://schemas.microsoft.com/office/powerpoint/2010/main" xmlns="" val="2574975381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 bwMode="auto">
          <a:xfrm>
            <a:off x="39416" y="1826361"/>
            <a:ext cx="2806291" cy="4709795"/>
          </a:xfrm>
          <a:prstGeom prst="rect">
            <a:avLst/>
          </a:prstGeom>
          <a:solidFill>
            <a:srgbClr val="ECEBE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200" b="1" i="0" u="none" strike="noStrike" cap="none" normalizeH="0" baseline="0">
              <a:ln>
                <a:noFill/>
              </a:ln>
              <a:solidFill>
                <a:srgbClr val="999999"/>
              </a:solidFill>
              <a:effectLst/>
              <a:latin typeface="Arial" charset="0"/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Präsentationstitel hier eintragen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4294967295"/>
          </p:nvPr>
        </p:nvSpPr>
        <p:spPr>
          <a:xfrm>
            <a:off x="679155" y="6581001"/>
            <a:ext cx="1295400" cy="246221"/>
          </a:xfrm>
        </p:spPr>
        <p:txBody>
          <a:bodyPr/>
          <a:lstStyle/>
          <a:p>
            <a:fld id="{9317A057-C766-48FB-B1EC-CC1898F04EF1}" type="datetime1">
              <a:rPr lang="de-DE" noProof="0" smtClean="0"/>
              <a:pPr/>
              <a:t>29.10.2018</a:t>
            </a:fld>
            <a:endParaRPr lang="de-DE" noProof="0"/>
          </a:p>
        </p:txBody>
      </p:sp>
      <p:sp>
        <p:nvSpPr>
          <p:cNvPr id="12" name="Rechteck 11"/>
          <p:cNvSpPr/>
          <p:nvPr/>
        </p:nvSpPr>
        <p:spPr>
          <a:xfrm>
            <a:off x="118336" y="1936874"/>
            <a:ext cx="2497864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C80F0F"/>
                </a:solidFill>
                <a:latin typeface="+mn-lt"/>
              </a:rPr>
              <a:t>На </a:t>
            </a:r>
            <a:r>
              <a:rPr lang="ru-RU" sz="1400" dirty="0" err="1">
                <a:solidFill>
                  <a:srgbClr val="C80F0F"/>
                </a:solidFill>
                <a:latin typeface="+mn-lt"/>
              </a:rPr>
              <a:t>замовлення</a:t>
            </a:r>
            <a:r>
              <a:rPr lang="de-DE" sz="1600" dirty="0">
                <a:solidFill>
                  <a:srgbClr val="C80F0F"/>
                </a:solidFill>
                <a:latin typeface="+mn-lt"/>
              </a:rPr>
              <a:t/>
            </a:r>
            <a:br>
              <a:rPr lang="de-DE" sz="1600" dirty="0">
                <a:solidFill>
                  <a:srgbClr val="C80F0F"/>
                </a:solidFill>
                <a:latin typeface="+mn-lt"/>
              </a:rPr>
            </a:br>
            <a:endParaRPr lang="de-DE" sz="800" dirty="0">
              <a:solidFill>
                <a:srgbClr val="C80F0F"/>
              </a:solidFill>
              <a:latin typeface="+mn-lt"/>
            </a:endParaRPr>
          </a:p>
          <a:p>
            <a:r>
              <a:rPr lang="ru-RU" sz="1200" dirty="0"/>
              <a:t>Федерального </a:t>
            </a:r>
            <a:r>
              <a:rPr lang="ru-RU" sz="1200" dirty="0" err="1"/>
              <a:t>міністерства</a:t>
            </a:r>
            <a:r>
              <a:rPr lang="ru-RU" sz="1200" dirty="0"/>
              <a:t> з </a:t>
            </a:r>
            <a:r>
              <a:rPr lang="ru-RU" sz="1200" dirty="0" err="1"/>
              <a:t>економічного</a:t>
            </a:r>
            <a:r>
              <a:rPr lang="ru-RU" sz="1200" dirty="0"/>
              <a:t> </a:t>
            </a:r>
            <a:r>
              <a:rPr lang="ru-RU" sz="1200" dirty="0" err="1"/>
              <a:t>співробітництва</a:t>
            </a:r>
            <a:r>
              <a:rPr lang="ru-RU" sz="1200" dirty="0"/>
              <a:t> та </a:t>
            </a:r>
            <a:r>
              <a:rPr lang="ru-RU" sz="1200" dirty="0" err="1"/>
              <a:t>розвитку</a:t>
            </a:r>
            <a:r>
              <a:rPr lang="en-GB" sz="1200" dirty="0"/>
              <a:t> (BMZ)</a:t>
            </a:r>
            <a:endParaRPr lang="uk-UA" sz="1200" dirty="0"/>
          </a:p>
        </p:txBody>
      </p:sp>
      <p:sp>
        <p:nvSpPr>
          <p:cNvPr id="13" name="Rechteck 12"/>
          <p:cNvSpPr/>
          <p:nvPr/>
        </p:nvSpPr>
        <p:spPr>
          <a:xfrm>
            <a:off x="111986" y="2873539"/>
            <a:ext cx="2561364" cy="1569660"/>
          </a:xfrm>
          <a:prstGeom prst="rect">
            <a:avLst/>
          </a:prstGeom>
          <a:solidFill>
            <a:srgbClr val="A7978D"/>
          </a:solidFill>
        </p:spPr>
        <p:txBody>
          <a:bodyPr wrap="square" anchor="b">
            <a:spAutoFit/>
          </a:bodyPr>
          <a:lstStyle/>
          <a:p>
            <a:r>
              <a:rPr lang="ru-RU" sz="1200" dirty="0" err="1">
                <a:solidFill>
                  <a:schemeClr val="bg1"/>
                </a:solidFill>
              </a:rPr>
              <a:t>Міністерство</a:t>
            </a:r>
            <a:r>
              <a:rPr lang="ru-RU" sz="1200" dirty="0">
                <a:solidFill>
                  <a:schemeClr val="bg1"/>
                </a:solidFill>
              </a:rPr>
              <a:t> </a:t>
            </a:r>
            <a:r>
              <a:rPr lang="ru-RU" sz="1200" dirty="0" err="1">
                <a:solidFill>
                  <a:schemeClr val="bg1"/>
                </a:solidFill>
              </a:rPr>
              <a:t>регіонального</a:t>
            </a:r>
            <a:r>
              <a:rPr lang="ru-RU" sz="1200" dirty="0">
                <a:solidFill>
                  <a:schemeClr val="bg1"/>
                </a:solidFill>
              </a:rPr>
              <a:t> </a:t>
            </a:r>
            <a:r>
              <a:rPr lang="ru-RU" sz="1200" dirty="0" err="1">
                <a:solidFill>
                  <a:schemeClr val="bg1"/>
                </a:solidFill>
              </a:rPr>
              <a:t>розвитку</a:t>
            </a:r>
            <a:r>
              <a:rPr lang="ru-RU" sz="1200" dirty="0">
                <a:solidFill>
                  <a:schemeClr val="bg1"/>
                </a:solidFill>
              </a:rPr>
              <a:t>, </a:t>
            </a:r>
            <a:r>
              <a:rPr lang="ru-RU" sz="1200" dirty="0" err="1">
                <a:solidFill>
                  <a:schemeClr val="bg1"/>
                </a:solidFill>
              </a:rPr>
              <a:t>будівництва</a:t>
            </a:r>
            <a:r>
              <a:rPr lang="ru-RU" sz="1200" dirty="0">
                <a:solidFill>
                  <a:schemeClr val="bg1"/>
                </a:solidFill>
              </a:rPr>
              <a:t> та </a:t>
            </a:r>
            <a:r>
              <a:rPr lang="ru-RU" sz="1200" dirty="0" err="1">
                <a:solidFill>
                  <a:schemeClr val="bg1"/>
                </a:solidFill>
              </a:rPr>
              <a:t>житлово-комунального</a:t>
            </a:r>
            <a:r>
              <a:rPr lang="ru-RU" sz="1200" dirty="0">
                <a:solidFill>
                  <a:schemeClr val="bg1"/>
                </a:solidFill>
              </a:rPr>
              <a:t> </a:t>
            </a:r>
            <a:r>
              <a:rPr lang="ru-RU" sz="1200" dirty="0" err="1">
                <a:solidFill>
                  <a:schemeClr val="bg1"/>
                </a:solidFill>
              </a:rPr>
              <a:t>господарства</a:t>
            </a:r>
            <a:r>
              <a:rPr lang="ru-RU" sz="1200" dirty="0">
                <a:solidFill>
                  <a:schemeClr val="bg1"/>
                </a:solidFill>
              </a:rPr>
              <a:t> </a:t>
            </a:r>
            <a:r>
              <a:rPr lang="ru-RU" sz="1200" dirty="0" err="1">
                <a:solidFill>
                  <a:schemeClr val="bg1"/>
                </a:solidFill>
              </a:rPr>
              <a:t>України</a:t>
            </a:r>
            <a:endParaRPr lang="ro-RO" sz="1200" dirty="0">
              <a:solidFill>
                <a:schemeClr val="bg1"/>
              </a:solidFill>
            </a:endParaRPr>
          </a:p>
          <a:p>
            <a:endParaRPr lang="ro-RO" sz="1200" dirty="0">
              <a:solidFill>
                <a:schemeClr val="bg1"/>
              </a:solidFill>
            </a:endParaRPr>
          </a:p>
          <a:p>
            <a:r>
              <a:rPr lang="en-US" sz="1200" dirty="0">
                <a:solidFill>
                  <a:schemeClr val="bg1"/>
                </a:solidFill>
              </a:rPr>
              <a:t>03/2009</a:t>
            </a:r>
            <a:r>
              <a:rPr lang="ro-RO" sz="1200" dirty="0">
                <a:solidFill>
                  <a:schemeClr val="bg1"/>
                </a:solidFill>
              </a:rPr>
              <a:t>– </a:t>
            </a:r>
            <a:r>
              <a:rPr lang="en-US" sz="1200" dirty="0">
                <a:solidFill>
                  <a:schemeClr val="bg1"/>
                </a:solidFill>
              </a:rPr>
              <a:t>07/2019</a:t>
            </a:r>
          </a:p>
          <a:p>
            <a:endParaRPr lang="ro-RO" sz="1200" dirty="0">
              <a:solidFill>
                <a:schemeClr val="bg1"/>
              </a:solidFill>
            </a:endParaRPr>
          </a:p>
          <a:p>
            <a:r>
              <a:rPr lang="ru-RU" sz="1200" dirty="0" err="1">
                <a:solidFill>
                  <a:schemeClr val="bg1"/>
                </a:solidFill>
              </a:rPr>
              <a:t>Обсяг</a:t>
            </a:r>
            <a:r>
              <a:rPr lang="ru-RU" sz="1200" dirty="0">
                <a:solidFill>
                  <a:schemeClr val="bg1"/>
                </a:solidFill>
              </a:rPr>
              <a:t>:</a:t>
            </a:r>
            <a:r>
              <a:rPr lang="ro-RO" sz="1200" dirty="0">
                <a:solidFill>
                  <a:schemeClr val="bg1"/>
                </a:solidFill>
              </a:rPr>
              <a:t> </a:t>
            </a:r>
            <a:r>
              <a:rPr lang="en-US" sz="1200" dirty="0">
                <a:solidFill>
                  <a:schemeClr val="bg1"/>
                </a:solidFill>
              </a:rPr>
              <a:t>4,95</a:t>
            </a:r>
            <a:r>
              <a:rPr lang="ro-RO" sz="1200" dirty="0">
                <a:solidFill>
                  <a:schemeClr val="bg1"/>
                </a:solidFill>
              </a:rPr>
              <a:t> </a:t>
            </a:r>
            <a:r>
              <a:rPr lang="ru-RU" sz="1200" dirty="0">
                <a:solidFill>
                  <a:schemeClr val="bg1"/>
                </a:solidFill>
              </a:rPr>
              <a:t>млн. </a:t>
            </a:r>
            <a:r>
              <a:rPr lang="ru-RU" sz="1200" dirty="0" err="1">
                <a:solidFill>
                  <a:schemeClr val="bg1"/>
                </a:solidFill>
              </a:rPr>
              <a:t>євро</a:t>
            </a:r>
            <a:endParaRPr lang="ro-RO" sz="1200" dirty="0">
              <a:solidFill>
                <a:schemeClr val="bg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403E5CE6-4A27-4275-9B93-D735126BE6AE}"/>
              </a:ext>
            </a:extLst>
          </p:cNvPr>
          <p:cNvSpPr/>
          <p:nvPr/>
        </p:nvSpPr>
        <p:spPr>
          <a:xfrm>
            <a:off x="2905985" y="1874215"/>
            <a:ext cx="5454243" cy="3554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lnSpc>
                <a:spcPts val="1500"/>
              </a:lnSpc>
              <a:buFont typeface="Wingdings" panose="05000000000000000000" pitchFamily="2" charset="2"/>
              <a:buChar char="ü"/>
            </a:pPr>
            <a:r>
              <a:rPr lang="uk-UA" sz="1800" dirty="0">
                <a:solidFill>
                  <a:srgbClr val="6E6452"/>
                </a:solidFill>
              </a:rPr>
              <a:t>Консультаційні послуги для підприємств</a:t>
            </a:r>
            <a:endParaRPr lang="en-US" sz="1800" dirty="0">
              <a:solidFill>
                <a:srgbClr val="6E6452"/>
              </a:solidFill>
            </a:endParaRPr>
          </a:p>
          <a:p>
            <a:pPr lvl="0">
              <a:lnSpc>
                <a:spcPts val="1500"/>
              </a:lnSpc>
              <a:buClr>
                <a:schemeClr val="accent1"/>
              </a:buClr>
            </a:pPr>
            <a:r>
              <a:rPr lang="uk-UA" sz="1200" b="0" dirty="0">
                <a:solidFill>
                  <a:srgbClr val="6E6452"/>
                </a:solidFill>
              </a:rPr>
              <a:t>Проект підтримує українських надавачів послуг задля розвитку ринку.</a:t>
            </a:r>
            <a:endParaRPr lang="en-US" sz="1200" b="0" dirty="0">
              <a:solidFill>
                <a:srgbClr val="6E6452"/>
              </a:solidFill>
            </a:endParaRPr>
          </a:p>
          <a:p>
            <a:pPr lvl="0">
              <a:lnSpc>
                <a:spcPts val="1500"/>
              </a:lnSpc>
              <a:buClr>
                <a:schemeClr val="accent1"/>
              </a:buClr>
            </a:pPr>
            <a:endParaRPr lang="en-US" sz="1200" b="0" dirty="0">
              <a:solidFill>
                <a:srgbClr val="6E6452"/>
              </a:solidFill>
            </a:endParaRPr>
          </a:p>
          <a:p>
            <a:pPr marL="285750" lvl="0" indent="-285750">
              <a:lnSpc>
                <a:spcPts val="1500"/>
              </a:lnSpc>
              <a:buFont typeface="Wingdings" panose="05000000000000000000" pitchFamily="2" charset="2"/>
              <a:buChar char="ü"/>
            </a:pPr>
            <a:endParaRPr lang="en-US" sz="1800" dirty="0">
              <a:solidFill>
                <a:srgbClr val="6E6452"/>
              </a:solidFill>
            </a:endParaRPr>
          </a:p>
          <a:p>
            <a:pPr marL="285750" lvl="0" indent="-285750">
              <a:lnSpc>
                <a:spcPts val="1500"/>
              </a:lnSpc>
              <a:buFont typeface="Wingdings" panose="05000000000000000000" pitchFamily="2" charset="2"/>
              <a:buChar char="ü"/>
            </a:pPr>
            <a:r>
              <a:rPr lang="uk-UA" sz="1800" dirty="0">
                <a:solidFill>
                  <a:srgbClr val="6E6452"/>
                </a:solidFill>
              </a:rPr>
              <a:t>Тренінги для технічних фахівців та керівників</a:t>
            </a:r>
            <a:endParaRPr lang="en-US" sz="1800" dirty="0">
              <a:solidFill>
                <a:srgbClr val="6E6452"/>
              </a:solidFill>
            </a:endParaRPr>
          </a:p>
          <a:p>
            <a:pPr marL="285750" lvl="0" indent="-285750">
              <a:lnSpc>
                <a:spcPts val="1500"/>
              </a:lnSpc>
              <a:buFont typeface="Wingdings" panose="05000000000000000000" pitchFamily="2" charset="2"/>
              <a:buChar char="ü"/>
            </a:pPr>
            <a:endParaRPr lang="en-US" sz="1800" dirty="0">
              <a:solidFill>
                <a:srgbClr val="6E6452"/>
              </a:solidFill>
            </a:endParaRPr>
          </a:p>
          <a:p>
            <a:pPr marL="285750" lvl="0" indent="-285750">
              <a:lnSpc>
                <a:spcPts val="1500"/>
              </a:lnSpc>
              <a:buFont typeface="Wingdings" panose="05000000000000000000" pitchFamily="2" charset="2"/>
              <a:buChar char="ü"/>
            </a:pPr>
            <a:endParaRPr lang="uk-UA" sz="1800" dirty="0">
              <a:solidFill>
                <a:srgbClr val="6E6452"/>
              </a:solidFill>
            </a:endParaRPr>
          </a:p>
          <a:p>
            <a:pPr marL="285750" lvl="0" indent="-285750">
              <a:lnSpc>
                <a:spcPts val="1500"/>
              </a:lnSpc>
              <a:buFont typeface="Wingdings" panose="05000000000000000000" pitchFamily="2" charset="2"/>
              <a:buChar char="ü"/>
            </a:pPr>
            <a:r>
              <a:rPr lang="uk-UA" sz="1800" dirty="0">
                <a:solidFill>
                  <a:srgbClr val="6E6452"/>
                </a:solidFill>
              </a:rPr>
              <a:t>Пілотні заходи в компаніях</a:t>
            </a:r>
            <a:endParaRPr lang="en-US" sz="1800" dirty="0">
              <a:solidFill>
                <a:srgbClr val="6E6452"/>
              </a:solidFill>
            </a:endParaRPr>
          </a:p>
          <a:p>
            <a:pPr>
              <a:lnSpc>
                <a:spcPts val="1500"/>
              </a:lnSpc>
              <a:buClr>
                <a:schemeClr val="accent1"/>
              </a:buClr>
            </a:pPr>
            <a:r>
              <a:rPr lang="uk-UA" sz="1200" b="0" dirty="0">
                <a:solidFill>
                  <a:srgbClr val="6E6452"/>
                </a:solidFill>
              </a:rPr>
              <a:t>Пілотні заходи демонструють технічну та економічну здійсненність окремих енергоефективних заходів та слугують моделлю для поширення енергоефективних рішень в Україні</a:t>
            </a:r>
            <a:r>
              <a:rPr lang="en-US" sz="1200" b="0" dirty="0">
                <a:solidFill>
                  <a:srgbClr val="6E6452"/>
                </a:solidFill>
              </a:rPr>
              <a:t>. </a:t>
            </a:r>
          </a:p>
          <a:p>
            <a:pPr>
              <a:lnSpc>
                <a:spcPts val="1500"/>
              </a:lnSpc>
              <a:buClr>
                <a:schemeClr val="accent1"/>
              </a:buClr>
            </a:pPr>
            <a:endParaRPr lang="en-US" sz="1200" b="0" dirty="0">
              <a:solidFill>
                <a:srgbClr val="6E6452"/>
              </a:solidFill>
            </a:endParaRPr>
          </a:p>
          <a:p>
            <a:pPr marL="285750" lvl="0" indent="-285750">
              <a:lnSpc>
                <a:spcPts val="1500"/>
              </a:lnSpc>
              <a:buFont typeface="Wingdings" panose="05000000000000000000" pitchFamily="2" charset="2"/>
              <a:buChar char="ü"/>
            </a:pPr>
            <a:endParaRPr lang="en-US" sz="1800" dirty="0">
              <a:solidFill>
                <a:srgbClr val="6E6452"/>
              </a:solidFill>
            </a:endParaRPr>
          </a:p>
          <a:p>
            <a:pPr marL="285750" lvl="0" indent="-285750">
              <a:lnSpc>
                <a:spcPts val="1500"/>
              </a:lnSpc>
              <a:buFont typeface="Wingdings" panose="05000000000000000000" pitchFamily="2" charset="2"/>
              <a:buChar char="ü"/>
            </a:pPr>
            <a:r>
              <a:rPr lang="uk-UA" sz="1800" dirty="0">
                <a:solidFill>
                  <a:srgbClr val="6E6452"/>
                </a:solidFill>
              </a:rPr>
              <a:t>Механізми та програми стимулювання</a:t>
            </a:r>
            <a:endParaRPr lang="en-US" sz="1800" dirty="0">
              <a:solidFill>
                <a:srgbClr val="6E6452"/>
              </a:solidFill>
            </a:endParaRPr>
          </a:p>
          <a:p>
            <a:pPr lvl="0">
              <a:lnSpc>
                <a:spcPts val="1500"/>
              </a:lnSpc>
            </a:pPr>
            <a:r>
              <a:rPr lang="uk-UA" sz="1200" b="0" dirty="0">
                <a:solidFill>
                  <a:srgbClr val="6E6452"/>
                </a:solidFill>
              </a:rPr>
              <a:t>Проект консультує міністерства та інші інституції з питань розробки механізмів підтримки та стимулювання енергоефективності на підприємствах</a:t>
            </a:r>
            <a:r>
              <a:rPr lang="en-US" sz="1200" b="0" dirty="0">
                <a:solidFill>
                  <a:srgbClr val="6E6452"/>
                </a:solidFill>
              </a:rPr>
              <a:t>.</a:t>
            </a:r>
            <a:endParaRPr lang="uk-UA" sz="1200" b="0" dirty="0">
              <a:solidFill>
                <a:srgbClr val="6E6452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E3B406C4-06D6-437D-9951-80C638DE199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0000" b="22116"/>
          <a:stretch/>
        </p:blipFill>
        <p:spPr>
          <a:xfrm>
            <a:off x="118336" y="4579644"/>
            <a:ext cx="2669315" cy="1735536"/>
          </a:xfrm>
          <a:prstGeom prst="rect">
            <a:avLst/>
          </a:prstGeom>
        </p:spPr>
      </p:pic>
      <p:sp>
        <p:nvSpPr>
          <p:cNvPr id="9" name="Text Box 7">
            <a:extLst>
              <a:ext uri="{FF2B5EF4-FFF2-40B4-BE49-F238E27FC236}">
                <a16:creationId xmlns:a16="http://schemas.microsoft.com/office/drawing/2014/main" xmlns="" id="{4BA20272-01B5-41B7-8E66-45D082D807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8640" y="1246609"/>
            <a:ext cx="9144000" cy="313932"/>
          </a:xfrm>
          <a:prstGeom prst="rect">
            <a:avLst/>
          </a:prstGeom>
          <a:solidFill>
            <a:schemeClr val="tx1">
              <a:alpha val="3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63525">
              <a:lnSpc>
                <a:spcPct val="90000"/>
              </a:lnSpc>
            </a:pPr>
            <a:r>
              <a:rPr lang="uk-UA" sz="1600" dirty="0">
                <a:solidFill>
                  <a:srgbClr val="FFFFFF"/>
                </a:solidFill>
                <a:latin typeface="Arial"/>
              </a:rPr>
              <a:t>Консультування підприємств щодо енергоефективності</a:t>
            </a:r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xmlns="" val="4053569974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 bwMode="auto">
          <a:xfrm>
            <a:off x="136173" y="1893874"/>
            <a:ext cx="2651477" cy="4353794"/>
          </a:xfrm>
          <a:prstGeom prst="rect">
            <a:avLst/>
          </a:prstGeom>
          <a:solidFill>
            <a:srgbClr val="ECEBE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200" b="1" i="0" u="none" strike="noStrike" cap="none" normalizeH="0" baseline="0">
              <a:ln>
                <a:noFill/>
              </a:ln>
              <a:solidFill>
                <a:srgbClr val="999999"/>
              </a:solidFill>
              <a:effectLst/>
              <a:latin typeface="Arial" charset="0"/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Präsentationstitel hier eintragen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4294967295"/>
          </p:nvPr>
        </p:nvSpPr>
        <p:spPr>
          <a:xfrm>
            <a:off x="679155" y="6581001"/>
            <a:ext cx="1295400" cy="246221"/>
          </a:xfrm>
        </p:spPr>
        <p:txBody>
          <a:bodyPr/>
          <a:lstStyle/>
          <a:p>
            <a:fld id="{9317A057-C766-48FB-B1EC-CC1898F04EF1}" type="datetime1">
              <a:rPr lang="de-DE" noProof="0" smtClean="0"/>
              <a:pPr/>
              <a:t>29.10.2018</a:t>
            </a:fld>
            <a:endParaRPr lang="de-DE" noProof="0"/>
          </a:p>
        </p:txBody>
      </p:sp>
      <p:sp>
        <p:nvSpPr>
          <p:cNvPr id="10" name="Rechteck 9"/>
          <p:cNvSpPr/>
          <p:nvPr/>
        </p:nvSpPr>
        <p:spPr>
          <a:xfrm>
            <a:off x="2862776" y="1608233"/>
            <a:ext cx="6262584" cy="50321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800" dirty="0">
                <a:solidFill>
                  <a:schemeClr val="tx2"/>
                </a:solidFill>
              </a:rPr>
              <a:t>Мета проекту</a:t>
            </a:r>
            <a:r>
              <a:rPr lang="en-GB" sz="1800" dirty="0">
                <a:solidFill>
                  <a:schemeClr val="tx2"/>
                </a:solidFill>
              </a:rPr>
              <a:t>: </a:t>
            </a:r>
            <a:r>
              <a:rPr lang="uk-UA" sz="1800" b="0" dirty="0">
                <a:solidFill>
                  <a:schemeClr val="tx2"/>
                </a:solidFill>
              </a:rPr>
              <a:t>підтримка реформування правової бази у відповідності до Законодавства Енергетичного співтовариства </a:t>
            </a:r>
            <a:r>
              <a:rPr lang="en-GB" sz="1800" b="0" dirty="0">
                <a:solidFill>
                  <a:schemeClr val="tx2"/>
                </a:solidFill>
              </a:rPr>
              <a:t>(EED 2012/27EU)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uk-UA" sz="1800" dirty="0">
                <a:solidFill>
                  <a:schemeClr val="tx2"/>
                </a:solidFill>
              </a:rPr>
              <a:t>Політичні консультації та позиційні документи </a:t>
            </a:r>
            <a:endParaRPr lang="en-GB" sz="1800" dirty="0">
              <a:solidFill>
                <a:schemeClr val="tx2"/>
              </a:solidFill>
            </a:endParaRPr>
          </a:p>
          <a:p>
            <a:pPr marL="742950" lvl="1" indent="-285750">
              <a:buFont typeface="Wingdings" charset="2"/>
              <a:buChar char="§"/>
            </a:pPr>
            <a:r>
              <a:rPr lang="uk-UA" sz="1200" b="0" dirty="0">
                <a:solidFill>
                  <a:schemeClr val="tx2"/>
                </a:solidFill>
              </a:rPr>
              <a:t>Аналіз регуляторного впливу проекту Закону України про енергоефективність</a:t>
            </a:r>
            <a:endParaRPr lang="en-GB" sz="1200" b="0" dirty="0">
              <a:solidFill>
                <a:schemeClr val="tx2"/>
              </a:solidFill>
            </a:endParaRPr>
          </a:p>
          <a:p>
            <a:pPr marL="742950" lvl="1" indent="-285750">
              <a:buFont typeface="Wingdings" charset="2"/>
              <a:buChar char="§"/>
            </a:pPr>
            <a:r>
              <a:rPr lang="uk-UA" sz="1200" b="0" dirty="0">
                <a:solidFill>
                  <a:schemeClr val="tx2"/>
                </a:solidFill>
              </a:rPr>
              <a:t>Методичні рекомендації з підвищення </a:t>
            </a:r>
            <a:r>
              <a:rPr lang="en-GB" sz="1200" b="0" dirty="0">
                <a:solidFill>
                  <a:schemeClr val="tx2"/>
                </a:solidFill>
              </a:rPr>
              <a:t>EE </a:t>
            </a:r>
            <a:r>
              <a:rPr lang="uk-UA" sz="1200" b="0" dirty="0">
                <a:solidFill>
                  <a:schemeClr val="tx2"/>
                </a:solidFill>
              </a:rPr>
              <a:t>в будівлях</a:t>
            </a:r>
            <a:endParaRPr lang="en-GB" sz="1200" b="0" dirty="0">
              <a:solidFill>
                <a:schemeClr val="tx2"/>
              </a:solidFill>
            </a:endParaRPr>
          </a:p>
          <a:p>
            <a:pPr marL="742950" lvl="1" indent="-285750">
              <a:buFont typeface="Wingdings" charset="2"/>
              <a:buChar char="§"/>
            </a:pPr>
            <a:r>
              <a:rPr lang="uk-UA" sz="1200" b="0" dirty="0" err="1">
                <a:solidFill>
                  <a:schemeClr val="tx2"/>
                </a:solidFill>
              </a:rPr>
              <a:t>Аргументарій</a:t>
            </a:r>
            <a:r>
              <a:rPr lang="en-GB" sz="1200" b="0" dirty="0">
                <a:solidFill>
                  <a:schemeClr val="tx2"/>
                </a:solidFill>
              </a:rPr>
              <a:t>, </a:t>
            </a:r>
            <a:r>
              <a:rPr lang="uk-UA" sz="1200" b="0" dirty="0">
                <a:solidFill>
                  <a:schemeClr val="tx2"/>
                </a:solidFill>
              </a:rPr>
              <a:t>«Біла книга» щодо мінімальних критеріїв для </a:t>
            </a:r>
            <a:r>
              <a:rPr lang="uk-UA" sz="1200" b="0" dirty="0" err="1">
                <a:solidFill>
                  <a:schemeClr val="tx2"/>
                </a:solidFill>
              </a:rPr>
              <a:t>енергоаудитів</a:t>
            </a:r>
            <a:r>
              <a:rPr lang="uk-UA" sz="1200" b="0" dirty="0">
                <a:solidFill>
                  <a:schemeClr val="tx2"/>
                </a:solidFill>
              </a:rPr>
              <a:t> та </a:t>
            </a:r>
            <a:r>
              <a:rPr lang="uk-UA" sz="1200" b="0" dirty="0" err="1">
                <a:solidFill>
                  <a:schemeClr val="tx2"/>
                </a:solidFill>
              </a:rPr>
              <a:t>енергоаудиторів</a:t>
            </a:r>
            <a:endParaRPr lang="uk-UA" sz="1200" b="0" dirty="0">
              <a:solidFill>
                <a:schemeClr val="tx2"/>
              </a:solidFill>
            </a:endParaRPr>
          </a:p>
          <a:p>
            <a:pPr marL="742950" lvl="1" indent="-285750">
              <a:buFont typeface="Wingdings" charset="2"/>
              <a:buChar char="§"/>
            </a:pPr>
            <a:r>
              <a:rPr lang="uk-UA" sz="1200" b="0" dirty="0">
                <a:solidFill>
                  <a:schemeClr val="tx2"/>
                </a:solidFill>
              </a:rPr>
              <a:t>Розробка вторинного законодавства щодо енергетичної сертифікації (Методологія розрахунку мінімальних вимог щодо ЕЕ у будівлях) </a:t>
            </a:r>
            <a:endParaRPr lang="en-GB" sz="1200" b="0" dirty="0">
              <a:solidFill>
                <a:schemeClr val="tx2"/>
              </a:solidFill>
            </a:endParaRP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uk-UA" sz="1800" dirty="0">
                <a:solidFill>
                  <a:schemeClr val="tx2"/>
                </a:solidFill>
              </a:rPr>
              <a:t>Підтримка впровадження часткових реформ</a:t>
            </a:r>
            <a:endParaRPr lang="en-GB" sz="1800" dirty="0">
              <a:solidFill>
                <a:schemeClr val="tx2"/>
              </a:solidFill>
            </a:endParaRPr>
          </a:p>
          <a:p>
            <a:pPr marL="742950" lvl="1" indent="-285750">
              <a:buFont typeface="Wingdings" charset="2"/>
              <a:buChar char="§"/>
            </a:pPr>
            <a:r>
              <a:rPr lang="uk-UA" sz="1200" b="0" dirty="0">
                <a:solidFill>
                  <a:schemeClr val="tx2"/>
                </a:solidFill>
              </a:rPr>
              <a:t>Підтримка розробки інвентарного списку будівель ЦОВВ</a:t>
            </a:r>
            <a:endParaRPr lang="en-GB" sz="1200" b="0" dirty="0">
              <a:solidFill>
                <a:schemeClr val="tx2"/>
              </a:solidFill>
            </a:endParaRPr>
          </a:p>
          <a:p>
            <a:pPr marL="742950" lvl="1" indent="-285750">
              <a:buFont typeface="Wingdings" charset="2"/>
              <a:buChar char="§"/>
            </a:pPr>
            <a:r>
              <a:rPr lang="uk-UA" sz="1200" b="0" dirty="0">
                <a:solidFill>
                  <a:schemeClr val="tx2"/>
                </a:solidFill>
              </a:rPr>
              <a:t>Пілотні проекти</a:t>
            </a:r>
            <a:r>
              <a:rPr lang="en-GB" sz="1200" b="0" dirty="0">
                <a:solidFill>
                  <a:schemeClr val="tx2"/>
                </a:solidFill>
              </a:rPr>
              <a:t>: </a:t>
            </a:r>
            <a:r>
              <a:rPr lang="uk-UA" sz="1200" b="0" dirty="0">
                <a:solidFill>
                  <a:schemeClr val="tx2"/>
                </a:solidFill>
              </a:rPr>
              <a:t>запровадження системи енергомоніторингу та модулю </a:t>
            </a:r>
            <a:r>
              <a:rPr lang="uk-UA" sz="1200" b="0" dirty="0" err="1">
                <a:solidFill>
                  <a:schemeClr val="tx2"/>
                </a:solidFill>
              </a:rPr>
              <a:t>бенчмаркінгу</a:t>
            </a:r>
            <a:r>
              <a:rPr lang="uk-UA" sz="1200" b="0" dirty="0">
                <a:solidFill>
                  <a:schemeClr val="tx2"/>
                </a:solidFill>
              </a:rPr>
              <a:t> </a:t>
            </a:r>
            <a:r>
              <a:rPr lang="en-GB" sz="1200" b="0" dirty="0">
                <a:solidFill>
                  <a:schemeClr val="tx2"/>
                </a:solidFill>
              </a:rPr>
              <a:t>(</a:t>
            </a:r>
            <a:r>
              <a:rPr lang="uk-UA" sz="1200" b="0" dirty="0">
                <a:solidFill>
                  <a:schemeClr val="tx2"/>
                </a:solidFill>
              </a:rPr>
              <a:t>для обраних будівель ЦОВВ</a:t>
            </a:r>
            <a:r>
              <a:rPr lang="en-GB" sz="1200" b="0" dirty="0">
                <a:solidFill>
                  <a:schemeClr val="tx2"/>
                </a:solidFill>
              </a:rPr>
              <a:t>)</a:t>
            </a:r>
          </a:p>
          <a:p>
            <a:pPr marL="742950" lvl="1" indent="-285750">
              <a:buFont typeface="Wingdings" charset="2"/>
              <a:buChar char="§"/>
            </a:pPr>
            <a:r>
              <a:rPr lang="uk-UA" sz="1200" b="0" dirty="0">
                <a:solidFill>
                  <a:schemeClr val="tx2"/>
                </a:solidFill>
              </a:rPr>
              <a:t>Пілотні проекти</a:t>
            </a:r>
            <a:r>
              <a:rPr lang="en-GB" sz="1200" b="0" dirty="0">
                <a:solidFill>
                  <a:schemeClr val="tx2"/>
                </a:solidFill>
              </a:rPr>
              <a:t>: </a:t>
            </a:r>
            <a:r>
              <a:rPr lang="uk-UA" sz="1200" b="0" dirty="0" err="1">
                <a:solidFill>
                  <a:schemeClr val="tx2"/>
                </a:solidFill>
              </a:rPr>
              <a:t>енергоаудити</a:t>
            </a:r>
            <a:r>
              <a:rPr lang="uk-UA" sz="1200" b="0" dirty="0">
                <a:solidFill>
                  <a:schemeClr val="tx2"/>
                </a:solidFill>
              </a:rPr>
              <a:t> </a:t>
            </a:r>
            <a:r>
              <a:rPr lang="en-GB" sz="1200" b="0" dirty="0">
                <a:solidFill>
                  <a:schemeClr val="tx2"/>
                </a:solidFill>
              </a:rPr>
              <a:t>(</a:t>
            </a:r>
            <a:r>
              <a:rPr lang="uk-UA" sz="1200" b="0" dirty="0">
                <a:solidFill>
                  <a:schemeClr val="tx2"/>
                </a:solidFill>
              </a:rPr>
              <a:t>у </a:t>
            </a:r>
            <a:r>
              <a:rPr lang="en-GB" sz="1200" b="0" dirty="0">
                <a:solidFill>
                  <a:schemeClr val="tx2"/>
                </a:solidFill>
              </a:rPr>
              <a:t>5 </a:t>
            </a:r>
            <a:r>
              <a:rPr lang="uk-UA" sz="1200" b="0" dirty="0">
                <a:solidFill>
                  <a:schemeClr val="tx2"/>
                </a:solidFill>
              </a:rPr>
              <a:t>будівлях ЦОВВ, включаючи 3 будівлі </a:t>
            </a:r>
            <a:r>
              <a:rPr lang="uk-UA" sz="1200" b="0" dirty="0" err="1">
                <a:solidFill>
                  <a:schemeClr val="tx2"/>
                </a:solidFill>
              </a:rPr>
              <a:t>Мінрегіону</a:t>
            </a:r>
            <a:r>
              <a:rPr lang="en-GB" sz="1200" b="0" dirty="0">
                <a:solidFill>
                  <a:schemeClr val="tx2"/>
                </a:solidFill>
              </a:rPr>
              <a:t>)</a:t>
            </a:r>
            <a:r>
              <a:rPr lang="uk-UA" sz="1200" b="0" dirty="0">
                <a:solidFill>
                  <a:schemeClr val="tx2"/>
                </a:solidFill>
              </a:rPr>
              <a:t> та </a:t>
            </a:r>
            <a:r>
              <a:rPr lang="uk-UA" sz="1200" b="0" dirty="0" err="1">
                <a:solidFill>
                  <a:schemeClr val="tx2"/>
                </a:solidFill>
              </a:rPr>
              <a:t>тепловізійна</a:t>
            </a:r>
            <a:r>
              <a:rPr lang="uk-UA" sz="1200" b="0" dirty="0">
                <a:solidFill>
                  <a:schemeClr val="tx2"/>
                </a:solidFill>
              </a:rPr>
              <a:t> зйомка</a:t>
            </a:r>
            <a:endParaRPr lang="en-GB" sz="1200" b="0" dirty="0">
              <a:solidFill>
                <a:schemeClr val="tx2"/>
              </a:solidFill>
            </a:endParaRP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uk-UA" sz="1800" dirty="0">
                <a:solidFill>
                  <a:schemeClr val="tx2"/>
                </a:solidFill>
              </a:rPr>
              <a:t>Інформація та діалог для прийняття політичних рішень</a:t>
            </a:r>
            <a:endParaRPr lang="en-GB" sz="1800" dirty="0">
              <a:solidFill>
                <a:schemeClr val="tx2"/>
              </a:solidFill>
            </a:endParaRPr>
          </a:p>
          <a:p>
            <a:pPr marL="742950" lvl="1" indent="-285750">
              <a:buFont typeface="Wingdings" charset="2"/>
              <a:buChar char="§"/>
            </a:pPr>
            <a:r>
              <a:rPr lang="uk-UA" sz="1200" b="0" dirty="0">
                <a:solidFill>
                  <a:schemeClr val="tx2"/>
                </a:solidFill>
              </a:rPr>
              <a:t>Тренінги та семінари</a:t>
            </a:r>
            <a:r>
              <a:rPr lang="en-GB" sz="1200" b="0" dirty="0">
                <a:solidFill>
                  <a:schemeClr val="tx2"/>
                </a:solidFill>
              </a:rPr>
              <a:t>, </a:t>
            </a:r>
            <a:r>
              <a:rPr lang="uk-UA" sz="1200" b="0" dirty="0">
                <a:solidFill>
                  <a:schemeClr val="tx2"/>
                </a:solidFill>
              </a:rPr>
              <a:t>навчальні поїздки, конференції</a:t>
            </a:r>
            <a:r>
              <a:rPr lang="en-GB" sz="1200" b="0" dirty="0">
                <a:solidFill>
                  <a:schemeClr val="tx2"/>
                </a:solidFill>
              </a:rPr>
              <a:t>, </a:t>
            </a:r>
            <a:r>
              <a:rPr lang="uk-UA" sz="1200" b="0" dirty="0">
                <a:solidFill>
                  <a:schemeClr val="tx2"/>
                </a:solidFill>
              </a:rPr>
              <a:t>розвиток інституційної спроможності, підтримка заходів для ЗМІ</a:t>
            </a:r>
            <a:endParaRPr lang="en-GB" sz="1200" b="0" dirty="0">
              <a:solidFill>
                <a:schemeClr val="tx2"/>
              </a:solidFill>
            </a:endParaRPr>
          </a:p>
        </p:txBody>
      </p:sp>
      <p:sp>
        <p:nvSpPr>
          <p:cNvPr id="12" name="Rechteck 11"/>
          <p:cNvSpPr/>
          <p:nvPr/>
        </p:nvSpPr>
        <p:spPr>
          <a:xfrm>
            <a:off x="136173" y="1996375"/>
            <a:ext cx="2497864" cy="10002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C80F0F"/>
                </a:solidFill>
              </a:rPr>
              <a:t>На </a:t>
            </a:r>
            <a:r>
              <a:rPr lang="ru-RU" sz="1400" dirty="0" err="1">
                <a:solidFill>
                  <a:srgbClr val="C80F0F"/>
                </a:solidFill>
              </a:rPr>
              <a:t>замовлення</a:t>
            </a:r>
            <a:r>
              <a:rPr lang="de-DE" sz="1800" dirty="0">
                <a:solidFill>
                  <a:srgbClr val="C80F0F"/>
                </a:solidFill>
              </a:rPr>
              <a:t/>
            </a:r>
            <a:br>
              <a:rPr lang="de-DE" sz="1800" dirty="0">
                <a:solidFill>
                  <a:srgbClr val="C80F0F"/>
                </a:solidFill>
              </a:rPr>
            </a:br>
            <a:endParaRPr lang="de-DE" sz="900" dirty="0">
              <a:solidFill>
                <a:srgbClr val="C80F0F"/>
              </a:solidFill>
            </a:endParaRPr>
          </a:p>
          <a:p>
            <a:r>
              <a:rPr lang="ru-RU" sz="1200" dirty="0"/>
              <a:t>Федерального </a:t>
            </a:r>
            <a:r>
              <a:rPr lang="ru-RU" sz="1200" dirty="0" err="1"/>
              <a:t>міністерства</a:t>
            </a:r>
            <a:r>
              <a:rPr lang="ru-RU" sz="1200" dirty="0"/>
              <a:t> з </a:t>
            </a:r>
            <a:r>
              <a:rPr lang="ru-RU" sz="1200" dirty="0" err="1"/>
              <a:t>економічного</a:t>
            </a:r>
            <a:r>
              <a:rPr lang="ru-RU" sz="1200" dirty="0"/>
              <a:t> </a:t>
            </a:r>
            <a:r>
              <a:rPr lang="ru-RU" sz="1200" dirty="0" err="1"/>
              <a:t>співробітництва</a:t>
            </a:r>
            <a:r>
              <a:rPr lang="ru-RU" sz="1200" dirty="0"/>
              <a:t> та </a:t>
            </a:r>
            <a:r>
              <a:rPr lang="ru-RU" sz="1200" dirty="0" err="1"/>
              <a:t>розвитку</a:t>
            </a:r>
            <a:r>
              <a:rPr lang="en-GB" sz="1200" dirty="0"/>
              <a:t> (BMZ)</a:t>
            </a:r>
            <a:endParaRPr lang="uk-UA" sz="1200" dirty="0"/>
          </a:p>
        </p:txBody>
      </p:sp>
      <p:sp>
        <p:nvSpPr>
          <p:cNvPr id="13" name="Rechteck 12"/>
          <p:cNvSpPr/>
          <p:nvPr/>
        </p:nvSpPr>
        <p:spPr>
          <a:xfrm>
            <a:off x="111986" y="3058204"/>
            <a:ext cx="2561364" cy="1384995"/>
          </a:xfrm>
          <a:prstGeom prst="rect">
            <a:avLst/>
          </a:prstGeom>
          <a:solidFill>
            <a:srgbClr val="A7978D"/>
          </a:solidFill>
        </p:spPr>
        <p:txBody>
          <a:bodyPr wrap="square" anchor="b">
            <a:spAutoFit/>
          </a:bodyPr>
          <a:lstStyle/>
          <a:p>
            <a:pPr lvl="0"/>
            <a:r>
              <a:rPr lang="ru-RU" sz="1200" dirty="0" err="1">
                <a:solidFill>
                  <a:srgbClr val="FFFFFF"/>
                </a:solidFill>
              </a:rPr>
              <a:t>Міністерство</a:t>
            </a:r>
            <a:r>
              <a:rPr lang="ru-RU" sz="1200" dirty="0">
                <a:solidFill>
                  <a:srgbClr val="FFFFFF"/>
                </a:solidFill>
              </a:rPr>
              <a:t> </a:t>
            </a:r>
            <a:r>
              <a:rPr lang="ru-RU" sz="1200" dirty="0" err="1">
                <a:solidFill>
                  <a:srgbClr val="FFFFFF"/>
                </a:solidFill>
              </a:rPr>
              <a:t>регіонального</a:t>
            </a:r>
            <a:r>
              <a:rPr lang="ru-RU" sz="1200" dirty="0">
                <a:solidFill>
                  <a:srgbClr val="FFFFFF"/>
                </a:solidFill>
              </a:rPr>
              <a:t> </a:t>
            </a:r>
            <a:r>
              <a:rPr lang="ru-RU" sz="1200" dirty="0" err="1">
                <a:solidFill>
                  <a:srgbClr val="FFFFFF"/>
                </a:solidFill>
              </a:rPr>
              <a:t>розвитку</a:t>
            </a:r>
            <a:r>
              <a:rPr lang="ru-RU" sz="1200" dirty="0">
                <a:solidFill>
                  <a:srgbClr val="FFFFFF"/>
                </a:solidFill>
              </a:rPr>
              <a:t>, </a:t>
            </a:r>
            <a:r>
              <a:rPr lang="ru-RU" sz="1200" dirty="0" err="1">
                <a:solidFill>
                  <a:srgbClr val="FFFFFF"/>
                </a:solidFill>
              </a:rPr>
              <a:t>будівництва</a:t>
            </a:r>
            <a:r>
              <a:rPr lang="ru-RU" sz="1200" dirty="0">
                <a:solidFill>
                  <a:srgbClr val="FFFFFF"/>
                </a:solidFill>
              </a:rPr>
              <a:t> та </a:t>
            </a:r>
            <a:r>
              <a:rPr lang="ru-RU" sz="1200" dirty="0" err="1">
                <a:solidFill>
                  <a:srgbClr val="FFFFFF"/>
                </a:solidFill>
              </a:rPr>
              <a:t>житлово-комунального</a:t>
            </a:r>
            <a:r>
              <a:rPr lang="ru-RU" sz="1200" dirty="0">
                <a:solidFill>
                  <a:srgbClr val="FFFFFF"/>
                </a:solidFill>
              </a:rPr>
              <a:t> </a:t>
            </a:r>
            <a:r>
              <a:rPr lang="ru-RU" sz="1200" dirty="0" err="1">
                <a:solidFill>
                  <a:srgbClr val="FFFFFF"/>
                </a:solidFill>
              </a:rPr>
              <a:t>господарства</a:t>
            </a:r>
            <a:r>
              <a:rPr lang="ru-RU" sz="1200" dirty="0">
                <a:solidFill>
                  <a:srgbClr val="FFFFFF"/>
                </a:solidFill>
              </a:rPr>
              <a:t> </a:t>
            </a:r>
            <a:r>
              <a:rPr lang="ru-RU" sz="1200" dirty="0" err="1">
                <a:solidFill>
                  <a:srgbClr val="FFFFFF"/>
                </a:solidFill>
              </a:rPr>
              <a:t>України</a:t>
            </a:r>
            <a:endParaRPr lang="ro-RO" sz="1200" dirty="0">
              <a:solidFill>
                <a:srgbClr val="FFFFFF"/>
              </a:solidFill>
            </a:endParaRPr>
          </a:p>
          <a:p>
            <a:endParaRPr lang="ro-RO" sz="1200" dirty="0">
              <a:solidFill>
                <a:schemeClr val="bg1"/>
              </a:solidFill>
              <a:latin typeface="+mn-lt"/>
            </a:endParaRPr>
          </a:p>
          <a:p>
            <a:r>
              <a:rPr lang="en-US" sz="1200" b="0" dirty="0">
                <a:solidFill>
                  <a:schemeClr val="bg1"/>
                </a:solidFill>
                <a:latin typeface="+mn-lt"/>
              </a:rPr>
              <a:t>03/2017</a:t>
            </a:r>
            <a:r>
              <a:rPr lang="ro-RO" sz="1200" b="0" dirty="0">
                <a:solidFill>
                  <a:schemeClr val="bg1"/>
                </a:solidFill>
                <a:latin typeface="+mn-lt"/>
              </a:rPr>
              <a:t>– </a:t>
            </a:r>
            <a:r>
              <a:rPr lang="en-US" sz="1200" b="0" dirty="0">
                <a:solidFill>
                  <a:schemeClr val="bg1"/>
                </a:solidFill>
                <a:latin typeface="+mn-lt"/>
              </a:rPr>
              <a:t>03/2020</a:t>
            </a:r>
            <a:endParaRPr lang="ro-RO" sz="1200" b="0" dirty="0">
              <a:solidFill>
                <a:schemeClr val="bg1"/>
              </a:solidFill>
              <a:latin typeface="+mn-lt"/>
            </a:endParaRPr>
          </a:p>
          <a:p>
            <a:r>
              <a:rPr lang="uk-UA" sz="1200" b="0" dirty="0">
                <a:solidFill>
                  <a:schemeClr val="bg1"/>
                </a:solidFill>
                <a:latin typeface="+mn-lt"/>
              </a:rPr>
              <a:t>Обсяг</a:t>
            </a:r>
            <a:r>
              <a:rPr lang="ro-RO" sz="1200" b="0" dirty="0">
                <a:solidFill>
                  <a:schemeClr val="bg1"/>
                </a:solidFill>
                <a:latin typeface="+mn-lt"/>
              </a:rPr>
              <a:t>: </a:t>
            </a:r>
            <a:r>
              <a:rPr lang="en-US" sz="1200" b="0" dirty="0">
                <a:solidFill>
                  <a:schemeClr val="bg1"/>
                </a:solidFill>
                <a:latin typeface="+mn-lt"/>
              </a:rPr>
              <a:t>2</a:t>
            </a:r>
            <a:r>
              <a:rPr lang="ro-RO" sz="1200" b="0" dirty="0">
                <a:solidFill>
                  <a:schemeClr val="bg1"/>
                </a:solidFill>
                <a:latin typeface="+mn-lt"/>
              </a:rPr>
              <a:t> </a:t>
            </a:r>
            <a:r>
              <a:rPr lang="uk-UA" sz="1200" b="0" dirty="0">
                <a:solidFill>
                  <a:schemeClr val="bg1"/>
                </a:solidFill>
                <a:latin typeface="+mn-lt"/>
              </a:rPr>
              <a:t>млн. євро</a:t>
            </a:r>
            <a:endParaRPr lang="ro-RO" sz="1200" b="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4365CAB-E02A-4179-9EBA-BEC603179E1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6173" y="4520135"/>
            <a:ext cx="2512989" cy="1939086"/>
          </a:xfrm>
          <a:prstGeom prst="rect">
            <a:avLst/>
          </a:prstGeom>
        </p:spPr>
      </p:pic>
      <p:sp>
        <p:nvSpPr>
          <p:cNvPr id="9" name="Text Box 7">
            <a:extLst>
              <a:ext uri="{FF2B5EF4-FFF2-40B4-BE49-F238E27FC236}">
                <a16:creationId xmlns:a16="http://schemas.microsoft.com/office/drawing/2014/main" xmlns="" id="{45813E53-8AA9-42A8-8DBC-64F6B55462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8640" y="1246609"/>
            <a:ext cx="9144000" cy="313932"/>
          </a:xfrm>
          <a:prstGeom prst="rect">
            <a:avLst/>
          </a:prstGeom>
          <a:solidFill>
            <a:schemeClr val="tx1">
              <a:alpha val="3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63525">
              <a:lnSpc>
                <a:spcPct val="90000"/>
              </a:lnSpc>
            </a:pPr>
            <a:r>
              <a:rPr lang="ru-RU" sz="1600" dirty="0">
                <a:solidFill>
                  <a:srgbClr val="FFFFFF"/>
                </a:solidFill>
              </a:rPr>
              <a:t>Реформа у </a:t>
            </a:r>
            <a:r>
              <a:rPr lang="ru-RU" sz="1600" dirty="0" err="1">
                <a:solidFill>
                  <a:srgbClr val="FFFFFF"/>
                </a:solidFill>
              </a:rPr>
              <a:t>сфері</a:t>
            </a:r>
            <a:r>
              <a:rPr lang="ru-RU" sz="1600" dirty="0">
                <a:solidFill>
                  <a:srgbClr val="FFFFFF"/>
                </a:solidFill>
              </a:rPr>
              <a:t> </a:t>
            </a:r>
            <a:r>
              <a:rPr lang="ru-RU" sz="1600" dirty="0" err="1">
                <a:solidFill>
                  <a:srgbClr val="FFFFFF"/>
                </a:solidFill>
              </a:rPr>
              <a:t>енергоефективності</a:t>
            </a:r>
            <a:r>
              <a:rPr lang="ru-RU" sz="1600" dirty="0">
                <a:solidFill>
                  <a:srgbClr val="FFFFFF"/>
                </a:solidFill>
              </a:rPr>
              <a:t> в </a:t>
            </a:r>
            <a:r>
              <a:rPr lang="ru-RU" sz="1600" dirty="0" err="1">
                <a:solidFill>
                  <a:srgbClr val="FFFFFF"/>
                </a:solidFill>
              </a:rPr>
              <a:t>Україні</a:t>
            </a:r>
            <a:r>
              <a:rPr lang="en-US" sz="1600" dirty="0">
                <a:solidFill>
                  <a:srgbClr val="FFFFFF"/>
                </a:solidFill>
              </a:rPr>
              <a:t> (1) </a:t>
            </a:r>
          </a:p>
        </p:txBody>
      </p:sp>
    </p:spTree>
    <p:extLst>
      <p:ext uri="{BB962C8B-B14F-4D97-AF65-F5344CB8AC3E}">
        <p14:creationId xmlns:p14="http://schemas.microsoft.com/office/powerpoint/2010/main" xmlns="" val="3163527039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 bwMode="auto">
          <a:xfrm>
            <a:off x="136173" y="2105427"/>
            <a:ext cx="2651477" cy="4353794"/>
          </a:xfrm>
          <a:prstGeom prst="rect">
            <a:avLst/>
          </a:prstGeom>
          <a:solidFill>
            <a:srgbClr val="ECEBE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200" b="1" i="0" u="none" strike="noStrike" cap="none" normalizeH="0" baseline="0">
              <a:ln>
                <a:noFill/>
              </a:ln>
              <a:solidFill>
                <a:srgbClr val="999999"/>
              </a:solidFill>
              <a:effectLst/>
              <a:latin typeface="Arial" charset="0"/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Präsentationstitel hier eintragen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4294967295"/>
          </p:nvPr>
        </p:nvSpPr>
        <p:spPr>
          <a:xfrm>
            <a:off x="679155" y="6581001"/>
            <a:ext cx="1295400" cy="246221"/>
          </a:xfrm>
        </p:spPr>
        <p:txBody>
          <a:bodyPr/>
          <a:lstStyle/>
          <a:p>
            <a:fld id="{9317A057-C766-48FB-B1EC-CC1898F04EF1}" type="datetime1">
              <a:rPr lang="de-DE" noProof="0" smtClean="0"/>
              <a:pPr/>
              <a:t>29.10.2018</a:t>
            </a:fld>
            <a:endParaRPr lang="de-DE" noProof="0"/>
          </a:p>
        </p:txBody>
      </p:sp>
      <p:sp>
        <p:nvSpPr>
          <p:cNvPr id="10" name="Rechteck 9"/>
          <p:cNvSpPr/>
          <p:nvPr/>
        </p:nvSpPr>
        <p:spPr>
          <a:xfrm>
            <a:off x="2862776" y="1608234"/>
            <a:ext cx="626258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800" dirty="0">
                <a:solidFill>
                  <a:srgbClr val="6E6452"/>
                </a:solidFill>
              </a:rPr>
              <a:t>Стаття 5 </a:t>
            </a:r>
            <a:r>
              <a:rPr lang="en-GB" sz="1800" dirty="0">
                <a:solidFill>
                  <a:srgbClr val="6E6452"/>
                </a:solidFill>
              </a:rPr>
              <a:t>EE</a:t>
            </a:r>
            <a:r>
              <a:rPr lang="uk-UA" sz="1800" dirty="0">
                <a:solidFill>
                  <a:srgbClr val="6E6452"/>
                </a:solidFill>
              </a:rPr>
              <a:t>Д</a:t>
            </a:r>
            <a:r>
              <a:rPr lang="en-GB" sz="1800" dirty="0">
                <a:solidFill>
                  <a:srgbClr val="6E6452"/>
                </a:solidFill>
              </a:rPr>
              <a:t> </a:t>
            </a:r>
            <a:r>
              <a:rPr lang="uk-UA" sz="1800" dirty="0">
                <a:solidFill>
                  <a:srgbClr val="6E6452"/>
                </a:solidFill>
              </a:rPr>
              <a:t>– Показова роль будівель державних органів</a:t>
            </a:r>
            <a:endParaRPr lang="en-GB" sz="1800" dirty="0">
              <a:solidFill>
                <a:srgbClr val="6E6452"/>
              </a:solidFill>
            </a:endParaRPr>
          </a:p>
          <a:p>
            <a:endParaRPr lang="en-GB" sz="1100" b="0" dirty="0">
              <a:solidFill>
                <a:srgbClr val="6E6452"/>
              </a:solidFill>
            </a:endParaRPr>
          </a:p>
          <a:p>
            <a:pPr marL="285750" lvl="0" indent="-28575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uk-UA" sz="1600" dirty="0">
                <a:solidFill>
                  <a:schemeClr val="tx2"/>
                </a:solidFill>
              </a:rPr>
              <a:t>Показова роль будівель центральних органів виконавчої влади </a:t>
            </a:r>
            <a:r>
              <a:rPr lang="en-GB" sz="1600" dirty="0">
                <a:solidFill>
                  <a:schemeClr val="tx2"/>
                </a:solidFill>
              </a:rPr>
              <a:t>(</a:t>
            </a:r>
            <a:r>
              <a:rPr lang="uk-UA" sz="1600" dirty="0">
                <a:solidFill>
                  <a:schemeClr val="tx2"/>
                </a:solidFill>
              </a:rPr>
              <a:t>ЦОВВ</a:t>
            </a:r>
            <a:r>
              <a:rPr lang="en-GB" sz="1600" dirty="0">
                <a:solidFill>
                  <a:schemeClr val="tx2"/>
                </a:solidFill>
              </a:rPr>
              <a:t>) </a:t>
            </a:r>
            <a:r>
              <a:rPr lang="uk-UA" sz="1600" dirty="0">
                <a:solidFill>
                  <a:schemeClr val="tx2"/>
                </a:solidFill>
              </a:rPr>
              <a:t>стосовно енергоефективності</a:t>
            </a:r>
            <a:endParaRPr lang="en-GB" sz="1600" dirty="0">
              <a:solidFill>
                <a:schemeClr val="tx2"/>
              </a:solidFill>
            </a:endParaRPr>
          </a:p>
          <a:p>
            <a:pPr marL="285750" lvl="0" indent="-28575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uk-UA" sz="1600" dirty="0">
                <a:solidFill>
                  <a:schemeClr val="tx2"/>
                </a:solidFill>
              </a:rPr>
              <a:t>Підвищення енергоефективності шляхом</a:t>
            </a:r>
            <a:r>
              <a:rPr lang="en-GB" sz="1600" dirty="0">
                <a:solidFill>
                  <a:schemeClr val="tx2"/>
                </a:solidFill>
              </a:rPr>
              <a:t>: </a:t>
            </a:r>
          </a:p>
          <a:p>
            <a:pPr marL="742950" lvl="1" indent="-285750">
              <a:buFont typeface="Wingdings" charset="2"/>
              <a:buChar char="§"/>
            </a:pPr>
            <a:r>
              <a:rPr lang="uk-UA" sz="1200" b="0" dirty="0">
                <a:solidFill>
                  <a:srgbClr val="6E6452"/>
                </a:solidFill>
              </a:rPr>
              <a:t>Впровадження систем </a:t>
            </a:r>
            <a:r>
              <a:rPr lang="uk-UA" sz="1200" b="0" dirty="0" err="1">
                <a:solidFill>
                  <a:srgbClr val="6E6452"/>
                </a:solidFill>
              </a:rPr>
              <a:t>енергоменеджменту</a:t>
            </a:r>
            <a:r>
              <a:rPr lang="uk-UA" sz="1200" b="0" dirty="0">
                <a:solidFill>
                  <a:srgbClr val="6E6452"/>
                </a:solidFill>
              </a:rPr>
              <a:t> </a:t>
            </a:r>
            <a:r>
              <a:rPr lang="en-GB" sz="1200" b="0" dirty="0">
                <a:solidFill>
                  <a:srgbClr val="6E6452"/>
                </a:solidFill>
              </a:rPr>
              <a:t>(EMS)</a:t>
            </a:r>
          </a:p>
          <a:p>
            <a:pPr marL="742950" lvl="1" indent="-285750">
              <a:buFont typeface="Wingdings" charset="2"/>
              <a:buChar char="§"/>
            </a:pPr>
            <a:r>
              <a:rPr lang="uk-UA" sz="1200" b="0" dirty="0">
                <a:solidFill>
                  <a:srgbClr val="6E6452"/>
                </a:solidFill>
              </a:rPr>
              <a:t>Глибока реновація</a:t>
            </a:r>
            <a:endParaRPr lang="en-GB" sz="1200" b="0" dirty="0">
              <a:solidFill>
                <a:srgbClr val="6E6452"/>
              </a:solidFill>
            </a:endParaRPr>
          </a:p>
          <a:p>
            <a:pPr marL="742950" lvl="1" indent="-285750">
              <a:buFont typeface="Wingdings" charset="2"/>
              <a:buChar char="§"/>
            </a:pPr>
            <a:r>
              <a:rPr lang="uk-UA" sz="1200" b="0" dirty="0">
                <a:solidFill>
                  <a:srgbClr val="6E6452"/>
                </a:solidFill>
              </a:rPr>
              <a:t>Індивідуальні </a:t>
            </a:r>
            <a:r>
              <a:rPr lang="uk-UA" sz="1200" b="0" dirty="0" err="1">
                <a:solidFill>
                  <a:srgbClr val="6E6452"/>
                </a:solidFill>
              </a:rPr>
              <a:t>реноваційні</a:t>
            </a:r>
            <a:r>
              <a:rPr lang="uk-UA" sz="1200" b="0" dirty="0">
                <a:solidFill>
                  <a:srgbClr val="6E6452"/>
                </a:solidFill>
              </a:rPr>
              <a:t> заходи</a:t>
            </a:r>
            <a:endParaRPr lang="en-GB" sz="1200" b="0" dirty="0">
              <a:solidFill>
                <a:srgbClr val="6E6452"/>
              </a:solidFill>
            </a:endParaRPr>
          </a:p>
          <a:p>
            <a:pPr marL="742950" lvl="1" indent="-285750">
              <a:buFont typeface="Wingdings" charset="2"/>
              <a:buChar char="§"/>
            </a:pPr>
            <a:r>
              <a:rPr lang="uk-UA" sz="1200" b="0" dirty="0">
                <a:solidFill>
                  <a:srgbClr val="6E6452"/>
                </a:solidFill>
              </a:rPr>
              <a:t>ЕСКО-проекти </a:t>
            </a:r>
            <a:endParaRPr lang="en-GB" sz="1200" b="0" dirty="0">
              <a:solidFill>
                <a:srgbClr val="6E6452"/>
              </a:solidFill>
            </a:endParaRP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uk-UA" sz="1600" dirty="0">
                <a:solidFill>
                  <a:schemeClr val="tx2"/>
                </a:solidFill>
              </a:rPr>
              <a:t>Головний виклик</a:t>
            </a:r>
            <a:r>
              <a:rPr lang="en-GB" sz="1600" dirty="0">
                <a:solidFill>
                  <a:schemeClr val="tx2"/>
                </a:solidFill>
              </a:rPr>
              <a:t>: </a:t>
            </a:r>
            <a:r>
              <a:rPr lang="uk-UA" sz="1600" dirty="0">
                <a:solidFill>
                  <a:schemeClr val="tx2"/>
                </a:solidFill>
              </a:rPr>
              <a:t>належне планування та впровадження </a:t>
            </a:r>
            <a:r>
              <a:rPr lang="en-GB" sz="1600" dirty="0">
                <a:solidFill>
                  <a:schemeClr val="tx2"/>
                </a:solidFill>
              </a:rPr>
              <a:t>EE </a:t>
            </a:r>
            <a:r>
              <a:rPr lang="uk-UA" sz="1600" dirty="0">
                <a:solidFill>
                  <a:schemeClr val="tx2"/>
                </a:solidFill>
              </a:rPr>
              <a:t>заходів з метою досягнення фактичної економії енергії</a:t>
            </a:r>
            <a:endParaRPr lang="en-GB" sz="1600" dirty="0">
              <a:solidFill>
                <a:schemeClr val="tx2"/>
              </a:solidFill>
            </a:endParaRP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uk-UA" sz="1600" dirty="0">
                <a:solidFill>
                  <a:schemeClr val="tx2"/>
                </a:solidFill>
              </a:rPr>
              <a:t>Основні вимоги ефективного впровадження </a:t>
            </a:r>
            <a:r>
              <a:rPr lang="en-GB" sz="1600" dirty="0">
                <a:solidFill>
                  <a:schemeClr val="tx2"/>
                </a:solidFill>
              </a:rPr>
              <a:t>EE </a:t>
            </a:r>
            <a:r>
              <a:rPr lang="uk-UA" sz="1600" dirty="0">
                <a:solidFill>
                  <a:schemeClr val="tx2"/>
                </a:solidFill>
              </a:rPr>
              <a:t>заходів</a:t>
            </a:r>
            <a:r>
              <a:rPr lang="en-GB" sz="1600" dirty="0">
                <a:solidFill>
                  <a:schemeClr val="tx2"/>
                </a:solidFill>
              </a:rPr>
              <a:t>:</a:t>
            </a:r>
          </a:p>
          <a:p>
            <a:pPr marL="742950" lvl="1" indent="-285750">
              <a:buFont typeface="Wingdings" charset="2"/>
              <a:buChar char="§"/>
            </a:pPr>
            <a:r>
              <a:rPr lang="uk-UA" sz="1200" b="0" dirty="0">
                <a:solidFill>
                  <a:srgbClr val="6E6452"/>
                </a:solidFill>
              </a:rPr>
              <a:t>Інвентаризація будівель</a:t>
            </a:r>
            <a:endParaRPr lang="en-GB" sz="1200" b="0" dirty="0">
              <a:solidFill>
                <a:srgbClr val="6E6452"/>
              </a:solidFill>
            </a:endParaRPr>
          </a:p>
          <a:p>
            <a:pPr marL="742950" lvl="1" indent="-285750">
              <a:buFont typeface="Wingdings" charset="2"/>
              <a:buChar char="§"/>
            </a:pPr>
            <a:r>
              <a:rPr lang="uk-UA" sz="1200" b="0" dirty="0">
                <a:solidFill>
                  <a:srgbClr val="6E6452"/>
                </a:solidFill>
              </a:rPr>
              <a:t>Адаптація процедур менеджменту </a:t>
            </a:r>
            <a:r>
              <a:rPr lang="en-GB" sz="1200" b="0" dirty="0">
                <a:solidFill>
                  <a:srgbClr val="6E6452"/>
                </a:solidFill>
              </a:rPr>
              <a:t>(</a:t>
            </a:r>
            <a:r>
              <a:rPr lang="uk-UA" sz="1200" b="0" dirty="0" err="1">
                <a:solidFill>
                  <a:srgbClr val="6E6452"/>
                </a:solidFill>
              </a:rPr>
              <a:t>напр</a:t>
            </a:r>
            <a:r>
              <a:rPr lang="en-GB" sz="1200" b="0" dirty="0">
                <a:solidFill>
                  <a:srgbClr val="6E6452"/>
                </a:solidFill>
              </a:rPr>
              <a:t>.</a:t>
            </a:r>
            <a:r>
              <a:rPr lang="uk-UA" sz="1200" b="0" dirty="0">
                <a:solidFill>
                  <a:srgbClr val="6E6452"/>
                </a:solidFill>
              </a:rPr>
              <a:t>,</a:t>
            </a:r>
            <a:r>
              <a:rPr lang="en-GB" sz="1200" b="0" dirty="0">
                <a:solidFill>
                  <a:srgbClr val="6E6452"/>
                </a:solidFill>
              </a:rPr>
              <a:t> </a:t>
            </a:r>
            <a:r>
              <a:rPr lang="uk-UA" sz="1200" b="0" dirty="0">
                <a:solidFill>
                  <a:srgbClr val="6E6452"/>
                </a:solidFill>
              </a:rPr>
              <a:t>стосовно збору даних для прийняття технічних та економічних рішень</a:t>
            </a:r>
            <a:r>
              <a:rPr lang="en-GB" sz="1200" b="0" dirty="0">
                <a:solidFill>
                  <a:srgbClr val="6E6452"/>
                </a:solidFill>
              </a:rPr>
              <a:t>) </a:t>
            </a:r>
          </a:p>
          <a:p>
            <a:pPr marL="742950" lvl="1" indent="-285750">
              <a:buFont typeface="Wingdings" charset="2"/>
              <a:buChar char="§"/>
            </a:pPr>
            <a:r>
              <a:rPr lang="uk-UA" sz="1200" b="0" dirty="0">
                <a:solidFill>
                  <a:srgbClr val="6E6452"/>
                </a:solidFill>
              </a:rPr>
              <a:t>Призначення персоналу, відповідального за </a:t>
            </a:r>
            <a:r>
              <a:rPr lang="en-GB" sz="1200" b="0" dirty="0">
                <a:solidFill>
                  <a:srgbClr val="6E6452"/>
                </a:solidFill>
              </a:rPr>
              <a:t>EE </a:t>
            </a:r>
            <a:r>
              <a:rPr lang="uk-UA" sz="1200" b="0" dirty="0">
                <a:solidFill>
                  <a:srgbClr val="6E6452"/>
                </a:solidFill>
              </a:rPr>
              <a:t>в конкретних будівлях</a:t>
            </a:r>
            <a:endParaRPr lang="en-GB" sz="1200" b="0" dirty="0">
              <a:solidFill>
                <a:srgbClr val="6E6452"/>
              </a:solidFill>
            </a:endParaRP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uk-UA" sz="1600" dirty="0">
                <a:solidFill>
                  <a:schemeClr val="tx2"/>
                </a:solidFill>
              </a:rPr>
              <a:t>Наступний крок</a:t>
            </a:r>
            <a:r>
              <a:rPr lang="en-GB" sz="1600" dirty="0">
                <a:solidFill>
                  <a:schemeClr val="tx2"/>
                </a:solidFill>
              </a:rPr>
              <a:t>: </a:t>
            </a:r>
            <a:r>
              <a:rPr lang="uk-UA" sz="1600" dirty="0">
                <a:solidFill>
                  <a:schemeClr val="tx2"/>
                </a:solidFill>
              </a:rPr>
              <a:t>перехід від пілотних заходів до розробки підзаконних актів та технічних інструкцій</a:t>
            </a:r>
            <a:endParaRPr lang="en-GB" sz="1600" dirty="0">
              <a:solidFill>
                <a:schemeClr val="tx2"/>
              </a:solidFill>
            </a:endParaRPr>
          </a:p>
        </p:txBody>
      </p:sp>
      <p:sp>
        <p:nvSpPr>
          <p:cNvPr id="12" name="Rechteck 11"/>
          <p:cNvSpPr/>
          <p:nvPr/>
        </p:nvSpPr>
        <p:spPr>
          <a:xfrm>
            <a:off x="77923" y="2068161"/>
            <a:ext cx="2497864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C80F0F"/>
                </a:solidFill>
              </a:rPr>
              <a:t>На </a:t>
            </a:r>
            <a:r>
              <a:rPr lang="ru-RU" sz="1600" dirty="0" err="1">
                <a:solidFill>
                  <a:srgbClr val="C80F0F"/>
                </a:solidFill>
              </a:rPr>
              <a:t>замовлення</a:t>
            </a:r>
            <a:r>
              <a:rPr lang="de-DE" sz="1800" dirty="0">
                <a:solidFill>
                  <a:srgbClr val="C80F0F"/>
                </a:solidFill>
              </a:rPr>
              <a:t/>
            </a:r>
            <a:br>
              <a:rPr lang="de-DE" sz="1800" dirty="0">
                <a:solidFill>
                  <a:srgbClr val="C80F0F"/>
                </a:solidFill>
              </a:rPr>
            </a:br>
            <a:endParaRPr lang="de-DE" sz="900" dirty="0">
              <a:solidFill>
                <a:srgbClr val="C80F0F"/>
              </a:solidFill>
            </a:endParaRPr>
          </a:p>
          <a:p>
            <a:r>
              <a:rPr lang="ru-RU" sz="1200" dirty="0"/>
              <a:t>Федерального </a:t>
            </a:r>
            <a:r>
              <a:rPr lang="ru-RU" sz="1200" dirty="0" err="1"/>
              <a:t>міністерства</a:t>
            </a:r>
            <a:r>
              <a:rPr lang="ru-RU" sz="1200" dirty="0"/>
              <a:t> з </a:t>
            </a:r>
            <a:r>
              <a:rPr lang="ru-RU" sz="1200" dirty="0" err="1"/>
              <a:t>економічного</a:t>
            </a:r>
            <a:r>
              <a:rPr lang="ru-RU" sz="1200" dirty="0"/>
              <a:t> </a:t>
            </a:r>
            <a:r>
              <a:rPr lang="ru-RU" sz="1200" dirty="0" err="1"/>
              <a:t>співробітництва</a:t>
            </a:r>
            <a:r>
              <a:rPr lang="ru-RU" sz="1200" dirty="0"/>
              <a:t> та </a:t>
            </a:r>
            <a:r>
              <a:rPr lang="ru-RU" sz="1200" dirty="0" err="1"/>
              <a:t>розвитку</a:t>
            </a:r>
            <a:r>
              <a:rPr lang="en-GB" sz="1200" dirty="0"/>
              <a:t> (BMZ)</a:t>
            </a:r>
            <a:endParaRPr lang="uk-UA" sz="1200" dirty="0"/>
          </a:p>
        </p:txBody>
      </p:sp>
      <p:sp>
        <p:nvSpPr>
          <p:cNvPr id="13" name="Rechteck 12"/>
          <p:cNvSpPr/>
          <p:nvPr/>
        </p:nvSpPr>
        <p:spPr>
          <a:xfrm>
            <a:off x="111986" y="3058204"/>
            <a:ext cx="2561364" cy="1384995"/>
          </a:xfrm>
          <a:prstGeom prst="rect">
            <a:avLst/>
          </a:prstGeom>
          <a:solidFill>
            <a:srgbClr val="A7978D"/>
          </a:solidFill>
        </p:spPr>
        <p:txBody>
          <a:bodyPr wrap="square" anchor="b">
            <a:spAutoFit/>
          </a:bodyPr>
          <a:lstStyle/>
          <a:p>
            <a:r>
              <a:rPr lang="ru-RU" sz="1200" dirty="0" err="1">
                <a:solidFill>
                  <a:schemeClr val="bg1"/>
                </a:solidFill>
              </a:rPr>
              <a:t>Міністерство</a:t>
            </a:r>
            <a:r>
              <a:rPr lang="ru-RU" sz="1200" dirty="0">
                <a:solidFill>
                  <a:schemeClr val="bg1"/>
                </a:solidFill>
              </a:rPr>
              <a:t> </a:t>
            </a:r>
            <a:r>
              <a:rPr lang="ru-RU" sz="1200" dirty="0" err="1">
                <a:solidFill>
                  <a:schemeClr val="bg1"/>
                </a:solidFill>
              </a:rPr>
              <a:t>регіонального</a:t>
            </a:r>
            <a:r>
              <a:rPr lang="ru-RU" sz="1200" dirty="0">
                <a:solidFill>
                  <a:schemeClr val="bg1"/>
                </a:solidFill>
              </a:rPr>
              <a:t> </a:t>
            </a:r>
            <a:r>
              <a:rPr lang="ru-RU" sz="1200" dirty="0" err="1">
                <a:solidFill>
                  <a:schemeClr val="bg1"/>
                </a:solidFill>
              </a:rPr>
              <a:t>розвитку</a:t>
            </a:r>
            <a:r>
              <a:rPr lang="ru-RU" sz="1200" dirty="0">
                <a:solidFill>
                  <a:schemeClr val="bg1"/>
                </a:solidFill>
              </a:rPr>
              <a:t>, </a:t>
            </a:r>
            <a:r>
              <a:rPr lang="ru-RU" sz="1200" dirty="0" err="1">
                <a:solidFill>
                  <a:schemeClr val="bg1"/>
                </a:solidFill>
              </a:rPr>
              <a:t>будівництва</a:t>
            </a:r>
            <a:r>
              <a:rPr lang="ru-RU" sz="1200" dirty="0">
                <a:solidFill>
                  <a:schemeClr val="bg1"/>
                </a:solidFill>
              </a:rPr>
              <a:t> та </a:t>
            </a:r>
            <a:r>
              <a:rPr lang="ru-RU" sz="1200" dirty="0" err="1">
                <a:solidFill>
                  <a:schemeClr val="bg1"/>
                </a:solidFill>
              </a:rPr>
              <a:t>житлово-комунального</a:t>
            </a:r>
            <a:r>
              <a:rPr lang="ru-RU" sz="1200" dirty="0">
                <a:solidFill>
                  <a:schemeClr val="bg1"/>
                </a:solidFill>
              </a:rPr>
              <a:t> </a:t>
            </a:r>
            <a:r>
              <a:rPr lang="ru-RU" sz="1200" dirty="0" err="1">
                <a:solidFill>
                  <a:schemeClr val="bg1"/>
                </a:solidFill>
              </a:rPr>
              <a:t>господарства</a:t>
            </a:r>
            <a:r>
              <a:rPr lang="ru-RU" sz="1200" dirty="0">
                <a:solidFill>
                  <a:schemeClr val="bg1"/>
                </a:solidFill>
              </a:rPr>
              <a:t> </a:t>
            </a:r>
            <a:r>
              <a:rPr lang="ru-RU" sz="1200" dirty="0" err="1">
                <a:solidFill>
                  <a:schemeClr val="bg1"/>
                </a:solidFill>
              </a:rPr>
              <a:t>України</a:t>
            </a:r>
            <a:endParaRPr lang="ro-RO" sz="1200" dirty="0">
              <a:solidFill>
                <a:schemeClr val="bg1"/>
              </a:solidFill>
            </a:endParaRPr>
          </a:p>
          <a:p>
            <a:endParaRPr lang="ro-RO" sz="1200" dirty="0">
              <a:solidFill>
                <a:schemeClr val="bg1"/>
              </a:solidFill>
              <a:latin typeface="+mn-lt"/>
            </a:endParaRPr>
          </a:p>
          <a:p>
            <a:r>
              <a:rPr lang="en-US" sz="1200" b="0" dirty="0">
                <a:solidFill>
                  <a:schemeClr val="bg1"/>
                </a:solidFill>
                <a:latin typeface="+mn-lt"/>
              </a:rPr>
              <a:t>03/2017</a:t>
            </a:r>
            <a:r>
              <a:rPr lang="ro-RO" sz="1200" b="0" dirty="0">
                <a:solidFill>
                  <a:schemeClr val="bg1"/>
                </a:solidFill>
                <a:latin typeface="+mn-lt"/>
              </a:rPr>
              <a:t>– </a:t>
            </a:r>
            <a:r>
              <a:rPr lang="en-US" sz="1200" b="0" dirty="0">
                <a:solidFill>
                  <a:schemeClr val="bg1"/>
                </a:solidFill>
                <a:latin typeface="+mn-lt"/>
              </a:rPr>
              <a:t>03/2020</a:t>
            </a:r>
            <a:endParaRPr lang="ro-RO" sz="1200" b="0" dirty="0">
              <a:solidFill>
                <a:schemeClr val="bg1"/>
              </a:solidFill>
              <a:latin typeface="+mn-lt"/>
            </a:endParaRPr>
          </a:p>
          <a:p>
            <a:r>
              <a:rPr lang="uk-UA" sz="1200" b="0" dirty="0">
                <a:solidFill>
                  <a:schemeClr val="bg1"/>
                </a:solidFill>
                <a:latin typeface="+mn-lt"/>
              </a:rPr>
              <a:t>Обсяг</a:t>
            </a:r>
            <a:r>
              <a:rPr lang="ro-RO" sz="1200" b="0" dirty="0">
                <a:solidFill>
                  <a:schemeClr val="bg1"/>
                </a:solidFill>
                <a:latin typeface="+mn-lt"/>
              </a:rPr>
              <a:t>: </a:t>
            </a:r>
            <a:r>
              <a:rPr lang="en-US" sz="1200" b="0" dirty="0">
                <a:solidFill>
                  <a:schemeClr val="bg1"/>
                </a:solidFill>
                <a:latin typeface="+mn-lt"/>
              </a:rPr>
              <a:t>2</a:t>
            </a:r>
            <a:r>
              <a:rPr lang="ro-RO" sz="1200" b="0" dirty="0">
                <a:solidFill>
                  <a:schemeClr val="bg1"/>
                </a:solidFill>
                <a:latin typeface="+mn-lt"/>
              </a:rPr>
              <a:t> </a:t>
            </a:r>
            <a:r>
              <a:rPr lang="uk-UA" sz="1200" b="0" dirty="0">
                <a:solidFill>
                  <a:schemeClr val="bg1"/>
                </a:solidFill>
                <a:latin typeface="+mn-lt"/>
              </a:rPr>
              <a:t>млн</a:t>
            </a:r>
            <a:r>
              <a:rPr lang="ro-RO" sz="1200" b="0" dirty="0">
                <a:solidFill>
                  <a:schemeClr val="bg1"/>
                </a:solidFill>
                <a:latin typeface="+mn-lt"/>
              </a:rPr>
              <a:t>. </a:t>
            </a:r>
            <a:r>
              <a:rPr lang="uk-UA" sz="1200" b="0" dirty="0">
                <a:solidFill>
                  <a:schemeClr val="bg1"/>
                </a:solidFill>
                <a:latin typeface="+mn-lt"/>
              </a:rPr>
              <a:t>євро </a:t>
            </a:r>
            <a:endParaRPr lang="ro-RO" sz="1200" b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" name="Text Box 7">
            <a:extLst>
              <a:ext uri="{FF2B5EF4-FFF2-40B4-BE49-F238E27FC236}">
                <a16:creationId xmlns:a16="http://schemas.microsoft.com/office/drawing/2014/main" xmlns="" id="{45813E53-8AA9-42A8-8DBC-64F6B55462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8640" y="1246609"/>
            <a:ext cx="9144000" cy="313932"/>
          </a:xfrm>
          <a:prstGeom prst="rect">
            <a:avLst/>
          </a:prstGeom>
          <a:solidFill>
            <a:schemeClr val="tx1">
              <a:alpha val="3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63525">
              <a:lnSpc>
                <a:spcPct val="90000"/>
              </a:lnSpc>
            </a:pPr>
            <a:r>
              <a:rPr lang="ru-RU" sz="1600" dirty="0">
                <a:solidFill>
                  <a:srgbClr val="FFFFFF"/>
                </a:solidFill>
              </a:rPr>
              <a:t>Реформа у </a:t>
            </a:r>
            <a:r>
              <a:rPr lang="ru-RU" sz="1600" dirty="0" err="1">
                <a:solidFill>
                  <a:srgbClr val="FFFFFF"/>
                </a:solidFill>
              </a:rPr>
              <a:t>сфері</a:t>
            </a:r>
            <a:r>
              <a:rPr lang="ru-RU" sz="1600" dirty="0">
                <a:solidFill>
                  <a:srgbClr val="FFFFFF"/>
                </a:solidFill>
              </a:rPr>
              <a:t> </a:t>
            </a:r>
            <a:r>
              <a:rPr lang="ru-RU" sz="1600" dirty="0" err="1">
                <a:solidFill>
                  <a:srgbClr val="FFFFFF"/>
                </a:solidFill>
              </a:rPr>
              <a:t>енергоефективності</a:t>
            </a:r>
            <a:r>
              <a:rPr lang="ru-RU" sz="1600" dirty="0">
                <a:solidFill>
                  <a:srgbClr val="FFFFFF"/>
                </a:solidFill>
              </a:rPr>
              <a:t> в </a:t>
            </a:r>
            <a:r>
              <a:rPr lang="ru-RU" sz="1600" dirty="0" err="1">
                <a:solidFill>
                  <a:srgbClr val="FFFFFF"/>
                </a:solidFill>
              </a:rPr>
              <a:t>Україні</a:t>
            </a:r>
            <a:r>
              <a:rPr lang="en-US" sz="1600" dirty="0">
                <a:solidFill>
                  <a:srgbClr val="FFFFFF"/>
                </a:solidFill>
              </a:rPr>
              <a:t> (2)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95DBB148-7B9B-4A54-8282-F85FDDB437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760" y="4588898"/>
            <a:ext cx="2583590" cy="1724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37948808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2"/>
          <p:cNvSpPr txBox="1">
            <a:spLocks/>
          </p:cNvSpPr>
          <p:nvPr/>
        </p:nvSpPr>
        <p:spPr bwMode="auto">
          <a:xfrm>
            <a:off x="619401" y="2187836"/>
            <a:ext cx="2433379" cy="3665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60000" indent="-360000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Font typeface="Arial" pitchFamily="34" charset="0"/>
              <a:buChar char="•"/>
              <a:tabLst>
                <a:tab pos="2190750" algn="l"/>
              </a:tabLst>
              <a:defRPr sz="1800">
                <a:solidFill>
                  <a:srgbClr val="6E6452"/>
                </a:solidFill>
                <a:latin typeface="+mn-lt"/>
                <a:ea typeface="+mn-ea"/>
                <a:cs typeface="+mn-cs"/>
              </a:defRPr>
            </a:lvl1pPr>
            <a:lvl2pPr marL="720000" indent="-360000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750" algn="l"/>
              </a:tabLst>
              <a:defRPr sz="1800">
                <a:solidFill>
                  <a:srgbClr val="6E6452"/>
                </a:solidFill>
                <a:latin typeface="+mn-lt"/>
              </a:defRPr>
            </a:lvl2pPr>
            <a:lvl3pPr marL="1080000" indent="-360000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750" algn="l"/>
              </a:tabLst>
              <a:defRPr sz="1800">
                <a:solidFill>
                  <a:srgbClr val="6E6452"/>
                </a:solidFill>
                <a:latin typeface="+mn-lt"/>
              </a:defRPr>
            </a:lvl3pPr>
            <a:lvl4pPr marL="1440000" indent="-360000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750" algn="l"/>
              </a:tabLst>
              <a:defRPr sz="1800" baseline="0">
                <a:solidFill>
                  <a:srgbClr val="6E6452"/>
                </a:solidFill>
                <a:latin typeface="+mn-lt"/>
              </a:defRPr>
            </a:lvl4pPr>
            <a:lvl5pPr marL="1800000" indent="-360000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750" algn="l"/>
              </a:tabLst>
              <a:defRPr sz="1800" baseline="0">
                <a:solidFill>
                  <a:srgbClr val="6E6452"/>
                </a:solidFill>
                <a:latin typeface="+mn-lt"/>
              </a:defRPr>
            </a:lvl5pPr>
            <a:lvl6pPr marL="2160000" indent="-360000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750" algn="l"/>
              </a:tabLst>
              <a:defRPr sz="1800" baseline="0">
                <a:solidFill>
                  <a:srgbClr val="6E6452"/>
                </a:solidFill>
                <a:latin typeface="+mn-lt"/>
              </a:defRPr>
            </a:lvl6pPr>
            <a:lvl7pPr marL="2520000" indent="-360000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750" algn="l"/>
              </a:tabLst>
              <a:defRPr sz="1800" baseline="0">
                <a:solidFill>
                  <a:srgbClr val="6E6452"/>
                </a:solidFill>
                <a:latin typeface="+mn-lt"/>
              </a:defRPr>
            </a:lvl7pPr>
            <a:lvl8pPr marL="2880000" indent="-360000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750" algn="l"/>
              </a:tabLst>
              <a:defRPr sz="1800" baseline="0">
                <a:solidFill>
                  <a:srgbClr val="6E6452"/>
                </a:solidFill>
                <a:latin typeface="+mn-lt"/>
              </a:defRPr>
            </a:lvl8pPr>
            <a:lvl9pPr marL="3240000" indent="-360000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750" algn="l"/>
              </a:tabLst>
              <a:defRPr sz="1800" baseline="0">
                <a:solidFill>
                  <a:srgbClr val="6E6452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uk-UA" sz="1200" dirty="0">
                <a:solidFill>
                  <a:schemeClr val="tx2"/>
                </a:solidFill>
              </a:rPr>
              <a:t>Скласти інвентарний список будівель ЦОВВ</a:t>
            </a:r>
            <a:r>
              <a:rPr lang="en-US" sz="1200" dirty="0">
                <a:solidFill>
                  <a:schemeClr val="tx2"/>
                </a:solidFill>
              </a:rPr>
              <a:t/>
            </a:r>
            <a:br>
              <a:rPr lang="en-US" sz="1200" dirty="0">
                <a:solidFill>
                  <a:schemeClr val="tx2"/>
                </a:solidFill>
              </a:rPr>
            </a:br>
            <a:r>
              <a:rPr lang="en-US" sz="1200" dirty="0">
                <a:solidFill>
                  <a:schemeClr val="tx2"/>
                </a:solidFill>
              </a:rPr>
              <a:t/>
            </a:r>
            <a:br>
              <a:rPr lang="en-US" sz="1200" dirty="0">
                <a:solidFill>
                  <a:schemeClr val="tx2"/>
                </a:solidFill>
              </a:rPr>
            </a:br>
            <a:r>
              <a:rPr lang="en-US" sz="1200" dirty="0">
                <a:solidFill>
                  <a:schemeClr val="tx2"/>
                </a:solidFill>
              </a:rPr>
              <a:t/>
            </a:r>
            <a:br>
              <a:rPr lang="en-US" sz="1200" dirty="0">
                <a:solidFill>
                  <a:schemeClr val="tx2"/>
                </a:solidFill>
              </a:rPr>
            </a:br>
            <a:r>
              <a:rPr lang="en-US" sz="1200" dirty="0">
                <a:solidFill>
                  <a:schemeClr val="tx2"/>
                </a:solidFill>
              </a:rPr>
              <a:t/>
            </a:r>
            <a:br>
              <a:rPr lang="en-US" sz="1200" dirty="0">
                <a:solidFill>
                  <a:schemeClr val="tx2"/>
                </a:solidFill>
              </a:rPr>
            </a:br>
            <a:r>
              <a:rPr lang="en-US" sz="1200" dirty="0">
                <a:solidFill>
                  <a:schemeClr val="tx2"/>
                </a:solidFill>
              </a:rPr>
              <a:t/>
            </a:r>
            <a:br>
              <a:rPr lang="en-US" sz="1200" dirty="0">
                <a:solidFill>
                  <a:schemeClr val="tx2"/>
                </a:solidFill>
              </a:rPr>
            </a:br>
            <a:r>
              <a:rPr lang="en-US" sz="1200" dirty="0">
                <a:solidFill>
                  <a:schemeClr val="tx2"/>
                </a:solidFill>
              </a:rPr>
              <a:t/>
            </a:r>
            <a:br>
              <a:rPr lang="en-US" sz="1200" dirty="0">
                <a:solidFill>
                  <a:schemeClr val="tx2"/>
                </a:solidFill>
              </a:rPr>
            </a:br>
            <a:r>
              <a:rPr lang="en-US" sz="1200" dirty="0">
                <a:solidFill>
                  <a:schemeClr val="tx2"/>
                </a:solidFill>
              </a:rPr>
              <a:t/>
            </a:r>
            <a:br>
              <a:rPr lang="en-US" sz="1200" dirty="0">
                <a:solidFill>
                  <a:schemeClr val="tx2"/>
                </a:solidFill>
              </a:rPr>
            </a:br>
            <a:r>
              <a:rPr lang="en-US" sz="1200" dirty="0">
                <a:solidFill>
                  <a:schemeClr val="tx2"/>
                </a:solidFill>
              </a:rPr>
              <a:t/>
            </a:r>
            <a:br>
              <a:rPr lang="en-US" sz="1200" dirty="0">
                <a:solidFill>
                  <a:schemeClr val="tx2"/>
                </a:solidFill>
              </a:rPr>
            </a:br>
            <a:r>
              <a:rPr lang="en-US" sz="1200" dirty="0">
                <a:solidFill>
                  <a:schemeClr val="tx2"/>
                </a:solidFill>
              </a:rPr>
              <a:t/>
            </a:r>
            <a:br>
              <a:rPr lang="en-US" sz="1200" dirty="0">
                <a:solidFill>
                  <a:schemeClr val="tx2"/>
                </a:solidFill>
              </a:rPr>
            </a:br>
            <a:r>
              <a:rPr lang="uk-UA" sz="1200" dirty="0">
                <a:solidFill>
                  <a:schemeClr val="tx2"/>
                </a:solidFill>
              </a:rPr>
              <a:t>Розробити електронну базу даних національних будівель </a:t>
            </a:r>
            <a:r>
              <a:rPr lang="en-US" sz="1200" dirty="0">
                <a:solidFill>
                  <a:schemeClr val="tx2"/>
                </a:solidFill>
              </a:rPr>
              <a:t>(</a:t>
            </a:r>
            <a:r>
              <a:rPr lang="uk-UA" sz="1200" dirty="0">
                <a:solidFill>
                  <a:schemeClr val="tx2"/>
                </a:solidFill>
              </a:rPr>
              <a:t>на підставі інвентарного списку</a:t>
            </a:r>
            <a:r>
              <a:rPr lang="en-US" sz="1200" dirty="0">
                <a:solidFill>
                  <a:schemeClr val="tx2"/>
                </a:solidFill>
              </a:rPr>
              <a:t>)</a:t>
            </a:r>
            <a:r>
              <a:rPr lang="uk-UA" sz="1200" dirty="0">
                <a:solidFill>
                  <a:schemeClr val="tx2"/>
                </a:solidFill>
              </a:rPr>
              <a:t>, включаючи процедури збору даних на основі системи енергоменеджменту </a:t>
            </a:r>
            <a:r>
              <a:rPr lang="en-US" sz="1200" dirty="0">
                <a:solidFill>
                  <a:schemeClr val="tx2"/>
                </a:solidFill>
              </a:rPr>
              <a:t>(EMS)</a:t>
            </a:r>
          </a:p>
          <a:p>
            <a:pPr marL="0" indent="0">
              <a:buNone/>
            </a:pPr>
            <a:endParaRPr lang="en-US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de-DE" dirty="0">
              <a:solidFill>
                <a:schemeClr val="tx2"/>
              </a:solidFill>
            </a:endParaRPr>
          </a:p>
        </p:txBody>
      </p:sp>
      <p:sp>
        <p:nvSpPr>
          <p:cNvPr id="4" name="Titel 1"/>
          <p:cNvSpPr txBox="1">
            <a:spLocks/>
          </p:cNvSpPr>
          <p:nvPr/>
        </p:nvSpPr>
        <p:spPr bwMode="auto">
          <a:xfrm>
            <a:off x="630188" y="1148218"/>
            <a:ext cx="7776000" cy="617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6E645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uk-UA" sz="2000" dirty="0">
                <a:solidFill>
                  <a:schemeClr val="tx2"/>
                </a:solidFill>
              </a:rPr>
              <a:t>Процедура імплементації статті 5 </a:t>
            </a:r>
            <a:r>
              <a:rPr lang="en-GB" sz="2000" dirty="0"/>
              <a:t>EED</a:t>
            </a:r>
            <a:endParaRPr lang="en-GB" sz="2000" b="0" dirty="0"/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auto">
          <a:xfrm>
            <a:off x="671470" y="1569908"/>
            <a:ext cx="2273750" cy="597578"/>
          </a:xfrm>
          <a:prstGeom prst="homePlate">
            <a:avLst>
              <a:gd name="adj" fmla="val 20759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lIns="72000" tIns="36000" rIns="72000" bIns="36000" anchor="ctr" anchorCtr="0">
            <a:noAutofit/>
          </a:bodyPr>
          <a:lstStyle/>
          <a:p>
            <a:pPr marL="182563" indent="-92075">
              <a:spcAft>
                <a:spcPts val="600"/>
              </a:spcAft>
            </a:pPr>
            <a:r>
              <a:rPr lang="uk-UA" sz="1800" noProof="1">
                <a:solidFill>
                  <a:schemeClr val="bg1"/>
                </a:solidFill>
                <a:latin typeface="+mn-lt"/>
              </a:rPr>
              <a:t>Ключові моменти</a:t>
            </a:r>
            <a:endParaRPr lang="en-US" sz="1800" noProof="1">
              <a:solidFill>
                <a:schemeClr val="bg1"/>
              </a:solidFill>
              <a:latin typeface="+mn-lt"/>
            </a:endParaRPr>
          </a:p>
        </p:txBody>
      </p:sp>
      <p:sp>
        <p:nvSpPr>
          <p:cNvPr id="16" name="Content Placeholder 2"/>
          <p:cNvSpPr txBox="1">
            <a:spLocks/>
          </p:cNvSpPr>
          <p:nvPr/>
        </p:nvSpPr>
        <p:spPr bwMode="auto">
          <a:xfrm>
            <a:off x="6326393" y="2187836"/>
            <a:ext cx="2361371" cy="3221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60000" indent="-360000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Font typeface="Arial" pitchFamily="34" charset="0"/>
              <a:buChar char="•"/>
              <a:tabLst>
                <a:tab pos="2190750" algn="l"/>
              </a:tabLst>
              <a:defRPr sz="1800">
                <a:solidFill>
                  <a:srgbClr val="6E6452"/>
                </a:solidFill>
                <a:latin typeface="+mn-lt"/>
                <a:ea typeface="+mn-ea"/>
                <a:cs typeface="+mn-cs"/>
              </a:defRPr>
            </a:lvl1pPr>
            <a:lvl2pPr marL="720000" indent="-360000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750" algn="l"/>
              </a:tabLst>
              <a:defRPr sz="1800">
                <a:solidFill>
                  <a:srgbClr val="6E6452"/>
                </a:solidFill>
                <a:latin typeface="+mn-lt"/>
              </a:defRPr>
            </a:lvl2pPr>
            <a:lvl3pPr marL="1080000" indent="-360000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750" algn="l"/>
              </a:tabLst>
              <a:defRPr sz="1800">
                <a:solidFill>
                  <a:srgbClr val="6E6452"/>
                </a:solidFill>
                <a:latin typeface="+mn-lt"/>
              </a:defRPr>
            </a:lvl3pPr>
            <a:lvl4pPr marL="1440000" indent="-360000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750" algn="l"/>
              </a:tabLst>
              <a:defRPr sz="1800" baseline="0">
                <a:solidFill>
                  <a:srgbClr val="6E6452"/>
                </a:solidFill>
                <a:latin typeface="+mn-lt"/>
              </a:defRPr>
            </a:lvl4pPr>
            <a:lvl5pPr marL="1800000" indent="-360000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750" algn="l"/>
              </a:tabLst>
              <a:defRPr sz="1800" baseline="0">
                <a:solidFill>
                  <a:srgbClr val="6E6452"/>
                </a:solidFill>
                <a:latin typeface="+mn-lt"/>
              </a:defRPr>
            </a:lvl5pPr>
            <a:lvl6pPr marL="2160000" indent="-360000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750" algn="l"/>
              </a:tabLst>
              <a:defRPr sz="1800" baseline="0">
                <a:solidFill>
                  <a:srgbClr val="6E6452"/>
                </a:solidFill>
                <a:latin typeface="+mn-lt"/>
              </a:defRPr>
            </a:lvl6pPr>
            <a:lvl7pPr marL="2520000" indent="-360000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750" algn="l"/>
              </a:tabLst>
              <a:defRPr sz="1800" baseline="0">
                <a:solidFill>
                  <a:srgbClr val="6E6452"/>
                </a:solidFill>
                <a:latin typeface="+mn-lt"/>
              </a:defRPr>
            </a:lvl7pPr>
            <a:lvl8pPr marL="2880000" indent="-360000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750" algn="l"/>
              </a:tabLst>
              <a:defRPr sz="1800" baseline="0">
                <a:solidFill>
                  <a:srgbClr val="6E6452"/>
                </a:solidFill>
                <a:latin typeface="+mn-lt"/>
              </a:defRPr>
            </a:lvl8pPr>
            <a:lvl9pPr marL="3240000" indent="-360000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750" algn="l"/>
              </a:tabLst>
              <a:defRPr sz="1800" baseline="0">
                <a:solidFill>
                  <a:srgbClr val="6E6452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uk-UA" sz="1200" dirty="0">
                <a:solidFill>
                  <a:schemeClr val="tx2"/>
                </a:solidFill>
              </a:rPr>
              <a:t>Ініціювати постанову про розробку бази даних та звітності будівель ЦОВВ</a:t>
            </a:r>
            <a:r>
              <a:rPr lang="en-GB" sz="1200" dirty="0">
                <a:solidFill>
                  <a:schemeClr val="tx2"/>
                </a:solidFill>
              </a:rPr>
              <a:t>: (1) </a:t>
            </a:r>
            <a:r>
              <a:rPr lang="uk-UA" sz="1200" dirty="0">
                <a:solidFill>
                  <a:schemeClr val="tx2"/>
                </a:solidFill>
              </a:rPr>
              <a:t>наповнення</a:t>
            </a:r>
            <a:r>
              <a:rPr lang="en-GB" sz="1200" dirty="0">
                <a:solidFill>
                  <a:schemeClr val="tx2"/>
                </a:solidFill>
              </a:rPr>
              <a:t>, (2) </a:t>
            </a:r>
            <a:r>
              <a:rPr lang="uk-UA" sz="1200" dirty="0">
                <a:solidFill>
                  <a:schemeClr val="tx2"/>
                </a:solidFill>
              </a:rPr>
              <a:t>збір даних</a:t>
            </a:r>
            <a:r>
              <a:rPr lang="en-GB" sz="1200" dirty="0">
                <a:solidFill>
                  <a:schemeClr val="tx2"/>
                </a:solidFill>
              </a:rPr>
              <a:t>, (3) </a:t>
            </a:r>
            <a:r>
              <a:rPr lang="uk-UA" sz="1200" dirty="0">
                <a:solidFill>
                  <a:schemeClr val="tx2"/>
                </a:solidFill>
              </a:rPr>
              <a:t>зв’язок з наявними базами даних, (4) відповідальні за збір даних </a:t>
            </a:r>
            <a:r>
              <a:rPr lang="en-GB" sz="1200" dirty="0">
                <a:solidFill>
                  <a:schemeClr val="tx2"/>
                </a:solidFill>
              </a:rPr>
              <a:t>(</a:t>
            </a:r>
            <a:r>
              <a:rPr lang="uk-UA" sz="1200" dirty="0">
                <a:solidFill>
                  <a:schemeClr val="tx2"/>
                </a:solidFill>
              </a:rPr>
              <a:t>створення посади </a:t>
            </a:r>
            <a:r>
              <a:rPr lang="uk-UA" sz="1200" dirty="0" err="1">
                <a:solidFill>
                  <a:schemeClr val="tx2"/>
                </a:solidFill>
              </a:rPr>
              <a:t>енергоменеджера</a:t>
            </a:r>
            <a:r>
              <a:rPr lang="uk-UA" sz="1200" dirty="0">
                <a:solidFill>
                  <a:schemeClr val="tx2"/>
                </a:solidFill>
              </a:rPr>
              <a:t> ЦОВВ</a:t>
            </a:r>
            <a:r>
              <a:rPr lang="en-GB" sz="1200" dirty="0">
                <a:solidFill>
                  <a:schemeClr val="tx2"/>
                </a:solidFill>
              </a:rPr>
              <a:t>) </a:t>
            </a:r>
            <a:br>
              <a:rPr lang="en-GB" sz="1200" dirty="0">
                <a:solidFill>
                  <a:schemeClr val="tx2"/>
                </a:solidFill>
              </a:rPr>
            </a:br>
            <a:endParaRPr lang="uk-UA" sz="12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uk-UA" sz="1200" dirty="0">
                <a:solidFill>
                  <a:schemeClr val="tx2"/>
                </a:solidFill>
              </a:rPr>
              <a:t>Ініціювати передачу електронної бази даних </a:t>
            </a:r>
            <a:r>
              <a:rPr lang="uk-UA" sz="1200" dirty="0" err="1">
                <a:solidFill>
                  <a:schemeClr val="tx2"/>
                </a:solidFill>
              </a:rPr>
              <a:t>Мінрегіону</a:t>
            </a:r>
            <a:r>
              <a:rPr lang="en-GB" sz="1200" dirty="0">
                <a:solidFill>
                  <a:schemeClr val="tx2"/>
                </a:solidFill>
              </a:rPr>
              <a:t>/</a:t>
            </a:r>
            <a:r>
              <a:rPr lang="uk-UA" sz="1200" dirty="0">
                <a:solidFill>
                  <a:schemeClr val="tx2"/>
                </a:solidFill>
              </a:rPr>
              <a:t>ДАЕЕ, включаючи тренінги з практичного використання</a:t>
            </a:r>
            <a:endParaRPr lang="en-GB" sz="12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uk-UA" sz="1200" dirty="0">
                <a:solidFill>
                  <a:schemeClr val="tx2"/>
                </a:solidFill>
              </a:rPr>
              <a:t>Ініціювати реєстрацію ДАЕЕ як другого реципієнта</a:t>
            </a:r>
            <a:endParaRPr lang="en-GB" sz="1200" dirty="0">
              <a:solidFill>
                <a:schemeClr val="tx2"/>
              </a:solidFill>
            </a:endParaRPr>
          </a:p>
        </p:txBody>
      </p:sp>
      <p:sp>
        <p:nvSpPr>
          <p:cNvPr id="17" name="Content Placeholder 2"/>
          <p:cNvSpPr txBox="1">
            <a:spLocks/>
          </p:cNvSpPr>
          <p:nvPr/>
        </p:nvSpPr>
        <p:spPr bwMode="auto">
          <a:xfrm>
            <a:off x="3104848" y="2187836"/>
            <a:ext cx="3077838" cy="4166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60000" indent="-360000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Font typeface="Arial" pitchFamily="34" charset="0"/>
              <a:buChar char="•"/>
              <a:tabLst>
                <a:tab pos="2190750" algn="l"/>
              </a:tabLst>
              <a:defRPr sz="1800">
                <a:solidFill>
                  <a:srgbClr val="6E6452"/>
                </a:solidFill>
                <a:latin typeface="+mn-lt"/>
                <a:ea typeface="+mn-ea"/>
                <a:cs typeface="+mn-cs"/>
              </a:defRPr>
            </a:lvl1pPr>
            <a:lvl2pPr marL="720000" indent="-360000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750" algn="l"/>
              </a:tabLst>
              <a:defRPr sz="1800">
                <a:solidFill>
                  <a:srgbClr val="6E6452"/>
                </a:solidFill>
                <a:latin typeface="+mn-lt"/>
              </a:defRPr>
            </a:lvl2pPr>
            <a:lvl3pPr marL="1080000" indent="-360000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750" algn="l"/>
              </a:tabLst>
              <a:defRPr sz="1800">
                <a:solidFill>
                  <a:srgbClr val="6E6452"/>
                </a:solidFill>
                <a:latin typeface="+mn-lt"/>
              </a:defRPr>
            </a:lvl3pPr>
            <a:lvl4pPr marL="1440000" indent="-360000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750" algn="l"/>
              </a:tabLst>
              <a:defRPr sz="1800" baseline="0">
                <a:solidFill>
                  <a:srgbClr val="6E6452"/>
                </a:solidFill>
                <a:latin typeface="+mn-lt"/>
              </a:defRPr>
            </a:lvl4pPr>
            <a:lvl5pPr marL="1800000" indent="-360000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750" algn="l"/>
              </a:tabLst>
              <a:defRPr sz="1800" baseline="0">
                <a:solidFill>
                  <a:srgbClr val="6E6452"/>
                </a:solidFill>
                <a:latin typeface="+mn-lt"/>
              </a:defRPr>
            </a:lvl5pPr>
            <a:lvl6pPr marL="2160000" indent="-360000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750" algn="l"/>
              </a:tabLst>
              <a:defRPr sz="1800" baseline="0">
                <a:solidFill>
                  <a:srgbClr val="6E6452"/>
                </a:solidFill>
                <a:latin typeface="+mn-lt"/>
              </a:defRPr>
            </a:lvl6pPr>
            <a:lvl7pPr marL="2520000" indent="-360000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750" algn="l"/>
              </a:tabLst>
              <a:defRPr sz="1800" baseline="0">
                <a:solidFill>
                  <a:srgbClr val="6E6452"/>
                </a:solidFill>
                <a:latin typeface="+mn-lt"/>
              </a:defRPr>
            </a:lvl7pPr>
            <a:lvl8pPr marL="2880000" indent="-360000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750" algn="l"/>
              </a:tabLst>
              <a:defRPr sz="1800" baseline="0">
                <a:solidFill>
                  <a:srgbClr val="6E6452"/>
                </a:solidFill>
                <a:latin typeface="+mn-lt"/>
              </a:defRPr>
            </a:lvl8pPr>
            <a:lvl9pPr marL="3240000" indent="-360000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750" algn="l"/>
              </a:tabLst>
              <a:defRPr sz="1800" baseline="0">
                <a:solidFill>
                  <a:srgbClr val="6E6452"/>
                </a:solidFill>
                <a:latin typeface="+mn-lt"/>
              </a:defRPr>
            </a:lvl9pPr>
          </a:lstStyle>
          <a:p>
            <a:pPr marL="0" indent="0">
              <a:spcAft>
                <a:spcPts val="400"/>
              </a:spcAft>
              <a:buNone/>
            </a:pPr>
            <a:r>
              <a:rPr lang="uk-UA" sz="1200" dirty="0">
                <a:solidFill>
                  <a:schemeClr val="tx2"/>
                </a:solidFill>
              </a:rPr>
              <a:t>Критерії та анкету розроблено</a:t>
            </a:r>
            <a:r>
              <a:rPr lang="en-GB" sz="1200" dirty="0">
                <a:solidFill>
                  <a:schemeClr val="tx2"/>
                </a:solidFill>
              </a:rPr>
              <a:t>, </a:t>
            </a:r>
            <a:r>
              <a:rPr lang="uk-UA" sz="1200" dirty="0">
                <a:solidFill>
                  <a:schemeClr val="tx2"/>
                </a:solidFill>
              </a:rPr>
              <a:t>буде включено близько </a:t>
            </a:r>
            <a:r>
              <a:rPr lang="en-GB" sz="1200" dirty="0">
                <a:solidFill>
                  <a:schemeClr val="tx2"/>
                </a:solidFill>
              </a:rPr>
              <a:t>2000</a:t>
            </a:r>
            <a:br>
              <a:rPr lang="en-GB" sz="1200" dirty="0">
                <a:solidFill>
                  <a:schemeClr val="tx2"/>
                </a:solidFill>
              </a:rPr>
            </a:br>
            <a:r>
              <a:rPr lang="en-GB" sz="1200" dirty="0">
                <a:solidFill>
                  <a:schemeClr val="tx2"/>
                </a:solidFill>
              </a:rPr>
              <a:t/>
            </a:r>
            <a:br>
              <a:rPr lang="en-GB" sz="1200" dirty="0">
                <a:solidFill>
                  <a:schemeClr val="tx2"/>
                </a:solidFill>
              </a:rPr>
            </a:br>
            <a:r>
              <a:rPr lang="uk-UA" sz="1200" dirty="0">
                <a:solidFill>
                  <a:schemeClr val="tx2"/>
                </a:solidFill>
              </a:rPr>
              <a:t>Очікується</a:t>
            </a:r>
            <a:r>
              <a:rPr lang="en-GB" sz="1200" dirty="0">
                <a:solidFill>
                  <a:schemeClr val="tx2"/>
                </a:solidFill>
              </a:rPr>
              <a:t>: </a:t>
            </a:r>
            <a:r>
              <a:rPr lang="uk-UA" sz="1200" dirty="0">
                <a:solidFill>
                  <a:schemeClr val="tx2"/>
                </a:solidFill>
              </a:rPr>
              <a:t>розробка стандарту збору даних і звітності </a:t>
            </a:r>
            <a:r>
              <a:rPr lang="en-GB" sz="1200" dirty="0">
                <a:solidFill>
                  <a:schemeClr val="tx2"/>
                </a:solidFill>
              </a:rPr>
              <a:t>(</a:t>
            </a:r>
            <a:r>
              <a:rPr lang="uk-UA" sz="1200" dirty="0">
                <a:solidFill>
                  <a:schemeClr val="tx2"/>
                </a:solidFill>
              </a:rPr>
              <a:t>з урахуванням інтерфейсів інших наявних баз даних</a:t>
            </a:r>
            <a:r>
              <a:rPr lang="en-GB" sz="1200" dirty="0">
                <a:solidFill>
                  <a:schemeClr val="tx2"/>
                </a:solidFill>
              </a:rPr>
              <a:t>, </a:t>
            </a:r>
            <a:r>
              <a:rPr lang="uk-UA" sz="1200" dirty="0" err="1">
                <a:solidFill>
                  <a:schemeClr val="tx2"/>
                </a:solidFill>
              </a:rPr>
              <a:t>напр</a:t>
            </a:r>
            <a:r>
              <a:rPr lang="en-GB" sz="1200" dirty="0">
                <a:solidFill>
                  <a:schemeClr val="tx2"/>
                </a:solidFill>
              </a:rPr>
              <a:t>. </a:t>
            </a:r>
            <a:r>
              <a:rPr lang="uk-UA" sz="1200" dirty="0">
                <a:solidFill>
                  <a:schemeClr val="tx2"/>
                </a:solidFill>
              </a:rPr>
              <a:t>згідно з </a:t>
            </a:r>
            <a:r>
              <a:rPr lang="en-GB" sz="1200" dirty="0">
                <a:solidFill>
                  <a:schemeClr val="tx2"/>
                </a:solidFill>
              </a:rPr>
              <a:t>EPBD 2010/31/EU)</a:t>
            </a:r>
            <a:endParaRPr lang="uk-UA" sz="1200" dirty="0">
              <a:solidFill>
                <a:schemeClr val="tx2"/>
              </a:solidFill>
            </a:endParaRPr>
          </a:p>
          <a:p>
            <a:pPr marL="0" indent="0">
              <a:spcAft>
                <a:spcPts val="400"/>
              </a:spcAft>
              <a:buNone/>
            </a:pPr>
            <a:endParaRPr lang="uk-UA" sz="1200" dirty="0">
              <a:solidFill>
                <a:schemeClr val="tx2"/>
              </a:solidFill>
            </a:endParaRPr>
          </a:p>
          <a:p>
            <a:pPr marL="0" indent="0">
              <a:spcAft>
                <a:spcPts val="400"/>
              </a:spcAft>
              <a:buNone/>
            </a:pPr>
            <a:r>
              <a:rPr lang="en-GB" sz="1200" dirty="0">
                <a:solidFill>
                  <a:schemeClr val="tx2"/>
                </a:solidFill>
              </a:rPr>
              <a:t>EMS </a:t>
            </a:r>
            <a:r>
              <a:rPr lang="uk-UA" sz="1200" dirty="0">
                <a:solidFill>
                  <a:schemeClr val="tx2"/>
                </a:solidFill>
              </a:rPr>
              <a:t>запроваджено в </a:t>
            </a:r>
            <a:r>
              <a:rPr lang="en-GB" sz="1200" dirty="0">
                <a:solidFill>
                  <a:schemeClr val="tx2"/>
                </a:solidFill>
              </a:rPr>
              <a:t>6 </a:t>
            </a:r>
            <a:r>
              <a:rPr lang="uk-UA" sz="1200" dirty="0">
                <a:solidFill>
                  <a:schemeClr val="tx2"/>
                </a:solidFill>
              </a:rPr>
              <a:t>ЦОВВ</a:t>
            </a:r>
            <a:r>
              <a:rPr lang="en-GB" sz="1200" dirty="0">
                <a:solidFill>
                  <a:schemeClr val="tx2"/>
                </a:solidFill>
              </a:rPr>
              <a:t>, 50 </a:t>
            </a:r>
            <a:r>
              <a:rPr lang="uk-UA" sz="1200" dirty="0">
                <a:solidFill>
                  <a:schemeClr val="tx2"/>
                </a:solidFill>
              </a:rPr>
              <a:t>будівель у процесі </a:t>
            </a:r>
            <a:endParaRPr lang="en-GB" sz="1200" dirty="0">
              <a:solidFill>
                <a:schemeClr val="tx2"/>
              </a:solidFill>
            </a:endParaRPr>
          </a:p>
          <a:p>
            <a:pPr marL="0" indent="0">
              <a:spcAft>
                <a:spcPts val="400"/>
              </a:spcAft>
              <a:buNone/>
            </a:pPr>
            <a:r>
              <a:rPr lang="uk-UA" sz="1200" dirty="0">
                <a:solidFill>
                  <a:schemeClr val="tx2"/>
                </a:solidFill>
              </a:rPr>
              <a:t>Розроблено звіт </a:t>
            </a:r>
            <a:r>
              <a:rPr lang="uk-UA" sz="1200" dirty="0" err="1">
                <a:solidFill>
                  <a:schemeClr val="tx2"/>
                </a:solidFill>
              </a:rPr>
              <a:t>бенчмаркінгу</a:t>
            </a:r>
            <a:r>
              <a:rPr lang="uk-UA" sz="1200" dirty="0">
                <a:solidFill>
                  <a:schemeClr val="tx2"/>
                </a:solidFill>
              </a:rPr>
              <a:t> для </a:t>
            </a:r>
            <a:r>
              <a:rPr lang="en-GB" sz="1200" dirty="0">
                <a:solidFill>
                  <a:schemeClr val="tx2"/>
                </a:solidFill>
              </a:rPr>
              <a:t>54 </a:t>
            </a:r>
            <a:r>
              <a:rPr lang="uk-UA" sz="1200" dirty="0">
                <a:solidFill>
                  <a:schemeClr val="tx2"/>
                </a:solidFill>
              </a:rPr>
              <a:t>будівель</a:t>
            </a:r>
            <a:endParaRPr lang="en-GB" sz="1200" dirty="0">
              <a:solidFill>
                <a:schemeClr val="tx2"/>
              </a:solidFill>
            </a:endParaRPr>
          </a:p>
          <a:p>
            <a:pPr marL="0" indent="0">
              <a:spcAft>
                <a:spcPts val="400"/>
              </a:spcAft>
              <a:buNone/>
            </a:pPr>
            <a:r>
              <a:rPr lang="uk-UA" sz="1200" dirty="0">
                <a:solidFill>
                  <a:schemeClr val="tx2"/>
                </a:solidFill>
              </a:rPr>
              <a:t>Проведено тренінги для </a:t>
            </a:r>
            <a:r>
              <a:rPr lang="uk-UA" sz="1200" dirty="0" err="1">
                <a:solidFill>
                  <a:schemeClr val="tx2"/>
                </a:solidFill>
              </a:rPr>
              <a:t>фасіліті</a:t>
            </a:r>
            <a:r>
              <a:rPr lang="uk-UA" sz="1200" dirty="0">
                <a:solidFill>
                  <a:schemeClr val="tx2"/>
                </a:solidFill>
              </a:rPr>
              <a:t>-менеджерів у </a:t>
            </a:r>
            <a:r>
              <a:rPr lang="uk-UA" sz="1200" dirty="0" err="1">
                <a:solidFill>
                  <a:schemeClr val="tx2"/>
                </a:solidFill>
              </a:rPr>
              <a:t>Мінрегіоні</a:t>
            </a:r>
            <a:r>
              <a:rPr lang="uk-UA" sz="1200" dirty="0">
                <a:solidFill>
                  <a:schemeClr val="tx2"/>
                </a:solidFill>
              </a:rPr>
              <a:t> </a:t>
            </a:r>
            <a:r>
              <a:rPr lang="en-GB" sz="1200" dirty="0">
                <a:solidFill>
                  <a:schemeClr val="tx2"/>
                </a:solidFill>
              </a:rPr>
              <a:t>(2017)</a:t>
            </a:r>
          </a:p>
          <a:p>
            <a:pPr marL="0" indent="0">
              <a:spcAft>
                <a:spcPts val="400"/>
              </a:spcAft>
              <a:buNone/>
            </a:pPr>
            <a:r>
              <a:rPr lang="uk-UA" sz="1200" dirty="0">
                <a:solidFill>
                  <a:schemeClr val="tx2"/>
                </a:solidFill>
              </a:rPr>
              <a:t>Заплановано тренінги з </a:t>
            </a:r>
            <a:r>
              <a:rPr lang="uk-UA" sz="1200" dirty="0" err="1">
                <a:solidFill>
                  <a:schemeClr val="tx2"/>
                </a:solidFill>
              </a:rPr>
              <a:t>енергоменеджменту</a:t>
            </a:r>
            <a:r>
              <a:rPr lang="en-GB" sz="1200" dirty="0">
                <a:solidFill>
                  <a:schemeClr val="tx2"/>
                </a:solidFill>
              </a:rPr>
              <a:t>, </a:t>
            </a:r>
            <a:r>
              <a:rPr lang="uk-UA" sz="1200" dirty="0" err="1">
                <a:solidFill>
                  <a:schemeClr val="tx2"/>
                </a:solidFill>
              </a:rPr>
              <a:t>фасіліті</a:t>
            </a:r>
            <a:r>
              <a:rPr lang="uk-UA" sz="1200" dirty="0">
                <a:solidFill>
                  <a:schemeClr val="tx2"/>
                </a:solidFill>
              </a:rPr>
              <a:t> менеджменту</a:t>
            </a:r>
            <a:r>
              <a:rPr lang="en-GB" sz="1200" dirty="0">
                <a:solidFill>
                  <a:schemeClr val="tx2"/>
                </a:solidFill>
              </a:rPr>
              <a:t>, </a:t>
            </a:r>
            <a:r>
              <a:rPr lang="uk-UA" sz="1200" dirty="0">
                <a:solidFill>
                  <a:schemeClr val="tx2"/>
                </a:solidFill>
              </a:rPr>
              <a:t>ЕСКО-механізму </a:t>
            </a:r>
            <a:r>
              <a:rPr lang="en-GB" sz="1200" dirty="0">
                <a:solidFill>
                  <a:schemeClr val="tx2"/>
                </a:solidFill>
              </a:rPr>
              <a:t>(2018)</a:t>
            </a:r>
          </a:p>
          <a:p>
            <a:pPr marL="0" indent="0">
              <a:spcAft>
                <a:spcPts val="400"/>
              </a:spcAft>
              <a:buNone/>
            </a:pPr>
            <a:r>
              <a:rPr lang="uk-UA" sz="1200" dirty="0">
                <a:solidFill>
                  <a:schemeClr val="tx2"/>
                </a:solidFill>
              </a:rPr>
              <a:t>У ДАЕЕ з'явиться </a:t>
            </a:r>
            <a:r>
              <a:rPr lang="en-GB" sz="1200" dirty="0">
                <a:solidFill>
                  <a:schemeClr val="tx2"/>
                </a:solidFill>
              </a:rPr>
              <a:t>CIM-</a:t>
            </a:r>
            <a:r>
              <a:rPr lang="uk-UA" sz="1200" dirty="0">
                <a:solidFill>
                  <a:schemeClr val="tx2"/>
                </a:solidFill>
              </a:rPr>
              <a:t>експерт </a:t>
            </a:r>
            <a:endParaRPr lang="en-GB" sz="1200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GB" sz="1400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de-DE" sz="1600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de-DE" sz="1600" dirty="0">
              <a:solidFill>
                <a:schemeClr val="tx2"/>
              </a:solidFill>
            </a:endParaRPr>
          </a:p>
        </p:txBody>
      </p:sp>
      <p:sp>
        <p:nvSpPr>
          <p:cNvPr id="18" name="AutoShape 3"/>
          <p:cNvSpPr>
            <a:spLocks noChangeArrowheads="1"/>
          </p:cNvSpPr>
          <p:nvPr/>
        </p:nvSpPr>
        <p:spPr bwMode="auto">
          <a:xfrm>
            <a:off x="2986503" y="1569908"/>
            <a:ext cx="2872038" cy="597578"/>
          </a:xfrm>
          <a:prstGeom prst="homePlate">
            <a:avLst>
              <a:gd name="adj" fmla="val 20759"/>
            </a:avLst>
          </a:prstGeom>
          <a:solidFill>
            <a:srgbClr val="C9C2B6"/>
          </a:solidFill>
          <a:ln w="9525">
            <a:noFill/>
            <a:miter lim="800000"/>
            <a:headEnd/>
            <a:tailEnd/>
          </a:ln>
          <a:effectLst/>
        </p:spPr>
        <p:txBody>
          <a:bodyPr lIns="72000" tIns="36000" rIns="72000" bIns="36000" anchor="ctr" anchorCtr="0">
            <a:noAutofit/>
          </a:bodyPr>
          <a:lstStyle/>
          <a:p>
            <a:pPr marL="182563" indent="-92075">
              <a:spcAft>
                <a:spcPts val="600"/>
              </a:spcAft>
            </a:pPr>
            <a:r>
              <a:rPr lang="uk-UA" sz="1800" noProof="1">
                <a:solidFill>
                  <a:schemeClr val="bg1"/>
                </a:solidFill>
                <a:latin typeface="+mn-lt"/>
              </a:rPr>
              <a:t>Результати Мінрегіону за підтримки </a:t>
            </a:r>
            <a:r>
              <a:rPr lang="en-US" sz="1800" noProof="1">
                <a:solidFill>
                  <a:schemeClr val="bg1"/>
                </a:solidFill>
                <a:latin typeface="+mn-lt"/>
              </a:rPr>
              <a:t>GIZ</a:t>
            </a:r>
          </a:p>
        </p:txBody>
      </p:sp>
      <p:sp>
        <p:nvSpPr>
          <p:cNvPr id="19" name="AutoShape 3"/>
          <p:cNvSpPr>
            <a:spLocks noChangeArrowheads="1"/>
          </p:cNvSpPr>
          <p:nvPr/>
        </p:nvSpPr>
        <p:spPr bwMode="auto">
          <a:xfrm>
            <a:off x="5899824" y="1569908"/>
            <a:ext cx="3127218" cy="597578"/>
          </a:xfrm>
          <a:prstGeom prst="homePlate">
            <a:avLst>
              <a:gd name="adj" fmla="val 20759"/>
            </a:avLst>
          </a:prstGeom>
          <a:solidFill>
            <a:srgbClr val="C9C2B6"/>
          </a:solidFill>
          <a:ln w="9525">
            <a:noFill/>
            <a:miter lim="800000"/>
            <a:headEnd/>
            <a:tailEnd/>
          </a:ln>
          <a:effectLst/>
        </p:spPr>
        <p:txBody>
          <a:bodyPr lIns="72000" tIns="36000" rIns="72000" bIns="36000" anchor="ctr" anchorCtr="0">
            <a:noAutofit/>
          </a:bodyPr>
          <a:lstStyle/>
          <a:p>
            <a:pPr marL="182563" indent="-92075">
              <a:spcAft>
                <a:spcPts val="600"/>
              </a:spcAft>
            </a:pPr>
            <a:r>
              <a:rPr lang="uk-UA" sz="1800" noProof="1">
                <a:solidFill>
                  <a:schemeClr val="bg1"/>
                </a:solidFill>
              </a:rPr>
              <a:t>Кроки, що мають бути ініційовані Мінрегіоном</a:t>
            </a:r>
            <a:endParaRPr lang="en-US" sz="1800" noProof="1">
              <a:solidFill>
                <a:schemeClr val="bg1"/>
              </a:solidFill>
            </a:endParaRPr>
          </a:p>
        </p:txBody>
      </p:sp>
      <p:sp>
        <p:nvSpPr>
          <p:cNvPr id="14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2862776" y="6581001"/>
            <a:ext cx="3418449" cy="246221"/>
          </a:xfrm>
        </p:spPr>
        <p:txBody>
          <a:bodyPr/>
          <a:lstStyle/>
          <a:p>
            <a:r>
              <a:rPr lang="de-DE" dirty="0"/>
              <a:t>Präsentationstitel hier eintragen</a:t>
            </a:r>
          </a:p>
        </p:txBody>
      </p:sp>
      <p:sp>
        <p:nvSpPr>
          <p:cNvPr id="20" name="Datumsplatzhalter 3"/>
          <p:cNvSpPr>
            <a:spLocks noGrp="1"/>
          </p:cNvSpPr>
          <p:nvPr>
            <p:ph type="dt" sz="half" idx="4294967295"/>
          </p:nvPr>
        </p:nvSpPr>
        <p:spPr>
          <a:xfrm>
            <a:off x="679155" y="6581001"/>
            <a:ext cx="1295400" cy="246221"/>
          </a:xfrm>
        </p:spPr>
        <p:txBody>
          <a:bodyPr/>
          <a:lstStyle/>
          <a:p>
            <a:fld id="{9317A057-C766-48FB-B1EC-CC1898F04EF1}" type="datetime1">
              <a:rPr lang="de-DE" noProof="0" smtClean="0"/>
              <a:pPr/>
              <a:t>29.10.2018</a:t>
            </a:fld>
            <a:endParaRPr lang="de-DE" noProof="0" dirty="0"/>
          </a:p>
        </p:txBody>
      </p:sp>
      <p:sp>
        <p:nvSpPr>
          <p:cNvPr id="3" name="Rechteck 2"/>
          <p:cNvSpPr/>
          <p:nvPr/>
        </p:nvSpPr>
        <p:spPr bwMode="auto">
          <a:xfrm>
            <a:off x="671469" y="2187835"/>
            <a:ext cx="8101305" cy="1746602"/>
          </a:xfrm>
          <a:prstGeom prst="rect">
            <a:avLst/>
          </a:prstGeom>
          <a:noFill/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1" i="0" u="none" strike="noStrike" cap="none" normalizeH="0" baseline="0">
              <a:ln>
                <a:noFill/>
              </a:ln>
              <a:solidFill>
                <a:srgbClr val="999999"/>
              </a:solidFill>
              <a:effectLst/>
              <a:latin typeface="Arial" charset="0"/>
            </a:endParaRPr>
          </a:p>
        </p:txBody>
      </p:sp>
      <p:sp>
        <p:nvSpPr>
          <p:cNvPr id="13" name="Rechteck 12"/>
          <p:cNvSpPr/>
          <p:nvPr/>
        </p:nvSpPr>
        <p:spPr bwMode="auto">
          <a:xfrm>
            <a:off x="671469" y="4020771"/>
            <a:ext cx="8101305" cy="2522642"/>
          </a:xfrm>
          <a:prstGeom prst="rect">
            <a:avLst/>
          </a:prstGeom>
          <a:noFill/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1" i="0" u="none" strike="noStrike" cap="none" normalizeH="0" baseline="0">
              <a:ln>
                <a:noFill/>
              </a:ln>
              <a:solidFill>
                <a:srgbClr val="999999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15379919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2"/>
          <p:cNvSpPr txBox="1">
            <a:spLocks/>
          </p:cNvSpPr>
          <p:nvPr/>
        </p:nvSpPr>
        <p:spPr bwMode="auto">
          <a:xfrm>
            <a:off x="619401" y="2187836"/>
            <a:ext cx="2433379" cy="391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60000" indent="-360000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Font typeface="Arial" pitchFamily="34" charset="0"/>
              <a:buChar char="•"/>
              <a:tabLst>
                <a:tab pos="2190750" algn="l"/>
              </a:tabLst>
              <a:defRPr sz="1800">
                <a:solidFill>
                  <a:srgbClr val="6E6452"/>
                </a:solidFill>
                <a:latin typeface="+mn-lt"/>
                <a:ea typeface="+mn-ea"/>
                <a:cs typeface="+mn-cs"/>
              </a:defRPr>
            </a:lvl1pPr>
            <a:lvl2pPr marL="720000" indent="-360000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750" algn="l"/>
              </a:tabLst>
              <a:defRPr sz="1800">
                <a:solidFill>
                  <a:srgbClr val="6E6452"/>
                </a:solidFill>
                <a:latin typeface="+mn-lt"/>
              </a:defRPr>
            </a:lvl2pPr>
            <a:lvl3pPr marL="1080000" indent="-360000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750" algn="l"/>
              </a:tabLst>
              <a:defRPr sz="1800">
                <a:solidFill>
                  <a:srgbClr val="6E6452"/>
                </a:solidFill>
                <a:latin typeface="+mn-lt"/>
              </a:defRPr>
            </a:lvl3pPr>
            <a:lvl4pPr marL="1440000" indent="-360000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750" algn="l"/>
              </a:tabLst>
              <a:defRPr sz="1800" baseline="0">
                <a:solidFill>
                  <a:srgbClr val="6E6452"/>
                </a:solidFill>
                <a:latin typeface="+mn-lt"/>
              </a:defRPr>
            </a:lvl4pPr>
            <a:lvl5pPr marL="1800000" indent="-360000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750" algn="l"/>
              </a:tabLst>
              <a:defRPr sz="1800" baseline="0">
                <a:solidFill>
                  <a:srgbClr val="6E6452"/>
                </a:solidFill>
                <a:latin typeface="+mn-lt"/>
              </a:defRPr>
            </a:lvl5pPr>
            <a:lvl6pPr marL="2160000" indent="-360000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750" algn="l"/>
              </a:tabLst>
              <a:defRPr sz="1800" baseline="0">
                <a:solidFill>
                  <a:srgbClr val="6E6452"/>
                </a:solidFill>
                <a:latin typeface="+mn-lt"/>
              </a:defRPr>
            </a:lvl6pPr>
            <a:lvl7pPr marL="2520000" indent="-360000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750" algn="l"/>
              </a:tabLst>
              <a:defRPr sz="1800" baseline="0">
                <a:solidFill>
                  <a:srgbClr val="6E6452"/>
                </a:solidFill>
                <a:latin typeface="+mn-lt"/>
              </a:defRPr>
            </a:lvl7pPr>
            <a:lvl8pPr marL="2880000" indent="-360000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750" algn="l"/>
              </a:tabLst>
              <a:defRPr sz="1800" baseline="0">
                <a:solidFill>
                  <a:srgbClr val="6E6452"/>
                </a:solidFill>
                <a:latin typeface="+mn-lt"/>
              </a:defRPr>
            </a:lvl8pPr>
            <a:lvl9pPr marL="3240000" indent="-360000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750" algn="l"/>
              </a:tabLst>
              <a:defRPr sz="1800" baseline="0">
                <a:solidFill>
                  <a:srgbClr val="6E6452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uk-UA" sz="1200" dirty="0">
                <a:solidFill>
                  <a:schemeClr val="tx2"/>
                </a:solidFill>
              </a:rPr>
              <a:t>Впровадження </a:t>
            </a:r>
            <a:r>
              <a:rPr lang="en-US" sz="1200" dirty="0">
                <a:solidFill>
                  <a:schemeClr val="tx2"/>
                </a:solidFill>
              </a:rPr>
              <a:t>EE </a:t>
            </a:r>
            <a:r>
              <a:rPr lang="uk-UA" sz="1200" dirty="0">
                <a:solidFill>
                  <a:schemeClr val="tx2"/>
                </a:solidFill>
              </a:rPr>
              <a:t>заходів у будівлях органів влади</a:t>
            </a:r>
            <a:endParaRPr lang="en-US" sz="1200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US" sz="1200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de-AT" sz="12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uk-UA" sz="1200" dirty="0">
                <a:solidFill>
                  <a:schemeClr val="tx2"/>
                </a:solidFill>
              </a:rPr>
              <a:t>Очікується</a:t>
            </a:r>
            <a:r>
              <a:rPr lang="en-GB" sz="1200" dirty="0">
                <a:solidFill>
                  <a:schemeClr val="tx2"/>
                </a:solidFill>
              </a:rPr>
              <a:t>: </a:t>
            </a:r>
            <a:r>
              <a:rPr lang="uk-UA" sz="1200" dirty="0">
                <a:solidFill>
                  <a:schemeClr val="tx2"/>
                </a:solidFill>
              </a:rPr>
              <a:t>обрані </a:t>
            </a:r>
            <a:r>
              <a:rPr lang="en-GB" sz="1200" dirty="0">
                <a:solidFill>
                  <a:schemeClr val="tx2"/>
                </a:solidFill>
              </a:rPr>
              <a:t>EE </a:t>
            </a:r>
            <a:r>
              <a:rPr lang="uk-UA" sz="1200" dirty="0">
                <a:solidFill>
                  <a:schemeClr val="tx2"/>
                </a:solidFill>
              </a:rPr>
              <a:t>заходи можуть бути впроваджені завдяки збільшенню бюджету проекту </a:t>
            </a:r>
            <a:r>
              <a:rPr lang="en-GB" sz="1200" dirty="0">
                <a:solidFill>
                  <a:schemeClr val="tx2"/>
                </a:solidFill>
              </a:rPr>
              <a:t>GIZ</a:t>
            </a:r>
          </a:p>
          <a:p>
            <a:pPr marL="0" indent="0">
              <a:buNone/>
            </a:pPr>
            <a:r>
              <a:rPr lang="uk-UA" sz="1200" dirty="0">
                <a:solidFill>
                  <a:schemeClr val="tx2"/>
                </a:solidFill>
              </a:rPr>
              <a:t>Очікується: Розробка концепції стратегії реновації для будівель ЦОВВ</a:t>
            </a:r>
          </a:p>
          <a:p>
            <a:pPr marL="0" indent="0">
              <a:buNone/>
            </a:pPr>
            <a:endParaRPr lang="uk-UA" sz="12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uk-UA" sz="1200" dirty="0">
                <a:solidFill>
                  <a:schemeClr val="tx2"/>
                </a:solidFill>
              </a:rPr>
              <a:t>Підготовка звіту для Енергетичного Співтовариства (ЕС)</a:t>
            </a:r>
          </a:p>
          <a:p>
            <a:pPr marL="0" indent="0">
              <a:buNone/>
            </a:pPr>
            <a:r>
              <a:rPr lang="uk-UA" sz="1200" dirty="0">
                <a:solidFill>
                  <a:schemeClr val="tx2"/>
                </a:solidFill>
              </a:rPr>
              <a:t>Фокус на кваліфікації українських експертів</a:t>
            </a:r>
          </a:p>
          <a:p>
            <a:pPr marL="0" indent="0">
              <a:buNone/>
            </a:pPr>
            <a:endParaRPr lang="en-US" sz="1200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de-DE" dirty="0">
              <a:solidFill>
                <a:schemeClr val="tx2"/>
              </a:solidFill>
            </a:endParaRPr>
          </a:p>
        </p:txBody>
      </p:sp>
      <p:sp>
        <p:nvSpPr>
          <p:cNvPr id="4" name="Titel 1"/>
          <p:cNvSpPr txBox="1">
            <a:spLocks/>
          </p:cNvSpPr>
          <p:nvPr/>
        </p:nvSpPr>
        <p:spPr bwMode="auto">
          <a:xfrm>
            <a:off x="630188" y="1148218"/>
            <a:ext cx="7776000" cy="617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6E645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uk-UA" sz="2000" dirty="0">
                <a:solidFill>
                  <a:schemeClr val="tx2"/>
                </a:solidFill>
              </a:rPr>
              <a:t>Процедура імплементації статті </a:t>
            </a:r>
            <a:r>
              <a:rPr lang="en-GB" sz="2000" dirty="0"/>
              <a:t>5</a:t>
            </a:r>
            <a:endParaRPr lang="en-GB" sz="2000" b="0" dirty="0"/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auto">
          <a:xfrm>
            <a:off x="671470" y="1569908"/>
            <a:ext cx="1944140" cy="597578"/>
          </a:xfrm>
          <a:prstGeom prst="homePlate">
            <a:avLst>
              <a:gd name="adj" fmla="val 20759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lIns="72000" tIns="36000" rIns="72000" bIns="36000" anchor="ctr" anchorCtr="0">
            <a:noAutofit/>
          </a:bodyPr>
          <a:lstStyle/>
          <a:p>
            <a:pPr marL="182563" indent="-92075">
              <a:spcAft>
                <a:spcPts val="600"/>
              </a:spcAft>
            </a:pPr>
            <a:r>
              <a:rPr lang="uk-UA" sz="1800" noProof="1">
                <a:solidFill>
                  <a:schemeClr val="bg1"/>
                </a:solidFill>
              </a:rPr>
              <a:t>Ключові моменти</a:t>
            </a:r>
            <a:endParaRPr lang="en-US" sz="1800" noProof="1">
              <a:solidFill>
                <a:schemeClr val="bg1"/>
              </a:solidFill>
            </a:endParaRPr>
          </a:p>
        </p:txBody>
      </p:sp>
      <p:sp>
        <p:nvSpPr>
          <p:cNvPr id="16" name="Content Placeholder 2"/>
          <p:cNvSpPr txBox="1">
            <a:spLocks/>
          </p:cNvSpPr>
          <p:nvPr/>
        </p:nvSpPr>
        <p:spPr bwMode="auto">
          <a:xfrm>
            <a:off x="6375475" y="2160868"/>
            <a:ext cx="2467715" cy="3686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60000" indent="-360000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Font typeface="Arial" pitchFamily="34" charset="0"/>
              <a:buChar char="•"/>
              <a:tabLst>
                <a:tab pos="2190750" algn="l"/>
              </a:tabLst>
              <a:defRPr sz="1800">
                <a:solidFill>
                  <a:srgbClr val="6E6452"/>
                </a:solidFill>
                <a:latin typeface="+mn-lt"/>
                <a:ea typeface="+mn-ea"/>
                <a:cs typeface="+mn-cs"/>
              </a:defRPr>
            </a:lvl1pPr>
            <a:lvl2pPr marL="720000" indent="-360000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750" algn="l"/>
              </a:tabLst>
              <a:defRPr sz="1800">
                <a:solidFill>
                  <a:srgbClr val="6E6452"/>
                </a:solidFill>
                <a:latin typeface="+mn-lt"/>
              </a:defRPr>
            </a:lvl2pPr>
            <a:lvl3pPr marL="1080000" indent="-360000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750" algn="l"/>
              </a:tabLst>
              <a:defRPr sz="1800">
                <a:solidFill>
                  <a:srgbClr val="6E6452"/>
                </a:solidFill>
                <a:latin typeface="+mn-lt"/>
              </a:defRPr>
            </a:lvl3pPr>
            <a:lvl4pPr marL="1440000" indent="-360000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750" algn="l"/>
              </a:tabLst>
              <a:defRPr sz="1800" baseline="0">
                <a:solidFill>
                  <a:srgbClr val="6E6452"/>
                </a:solidFill>
                <a:latin typeface="+mn-lt"/>
              </a:defRPr>
            </a:lvl4pPr>
            <a:lvl5pPr marL="1800000" indent="-360000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750" algn="l"/>
              </a:tabLst>
              <a:defRPr sz="1800" baseline="0">
                <a:solidFill>
                  <a:srgbClr val="6E6452"/>
                </a:solidFill>
                <a:latin typeface="+mn-lt"/>
              </a:defRPr>
            </a:lvl5pPr>
            <a:lvl6pPr marL="2160000" indent="-360000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750" algn="l"/>
              </a:tabLst>
              <a:defRPr sz="1800" baseline="0">
                <a:solidFill>
                  <a:srgbClr val="6E6452"/>
                </a:solidFill>
                <a:latin typeface="+mn-lt"/>
              </a:defRPr>
            </a:lvl6pPr>
            <a:lvl7pPr marL="2520000" indent="-360000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750" algn="l"/>
              </a:tabLst>
              <a:defRPr sz="1800" baseline="0">
                <a:solidFill>
                  <a:srgbClr val="6E6452"/>
                </a:solidFill>
                <a:latin typeface="+mn-lt"/>
              </a:defRPr>
            </a:lvl7pPr>
            <a:lvl8pPr marL="2880000" indent="-360000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750" algn="l"/>
              </a:tabLst>
              <a:defRPr sz="1800" baseline="0">
                <a:solidFill>
                  <a:srgbClr val="6E6452"/>
                </a:solidFill>
                <a:latin typeface="+mn-lt"/>
              </a:defRPr>
            </a:lvl8pPr>
            <a:lvl9pPr marL="3240000" indent="-360000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750" algn="l"/>
              </a:tabLst>
              <a:defRPr sz="1800" baseline="0">
                <a:solidFill>
                  <a:srgbClr val="6E6452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uk-UA" sz="1200" dirty="0">
                <a:solidFill>
                  <a:schemeClr val="tx2"/>
                </a:solidFill>
              </a:rPr>
              <a:t>Ініціювати розробку </a:t>
            </a:r>
            <a:r>
              <a:rPr lang="en-GB" sz="1200" dirty="0">
                <a:solidFill>
                  <a:schemeClr val="tx2"/>
                </a:solidFill>
              </a:rPr>
              <a:t>(</a:t>
            </a:r>
            <a:r>
              <a:rPr lang="uk-UA" sz="1200" dirty="0">
                <a:solidFill>
                  <a:schemeClr val="tx2"/>
                </a:solidFill>
              </a:rPr>
              <a:t>поетапних</a:t>
            </a:r>
            <a:r>
              <a:rPr lang="en-GB" sz="1200" dirty="0">
                <a:solidFill>
                  <a:schemeClr val="tx2"/>
                </a:solidFill>
              </a:rPr>
              <a:t>) </a:t>
            </a:r>
            <a:r>
              <a:rPr lang="uk-UA" sz="1200" dirty="0">
                <a:solidFill>
                  <a:schemeClr val="tx2"/>
                </a:solidFill>
              </a:rPr>
              <a:t>планів реновації для конкретних пілотних будівель на підставі </a:t>
            </a:r>
            <a:r>
              <a:rPr lang="uk-UA" sz="1200" dirty="0" err="1">
                <a:solidFill>
                  <a:schemeClr val="tx2"/>
                </a:solidFill>
              </a:rPr>
              <a:t>енергоаудитів</a:t>
            </a:r>
            <a:endParaRPr lang="en-GB" sz="1200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uk-UA" sz="1200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uk-UA" sz="1200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uk-UA" sz="12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uk-UA" sz="1200" dirty="0">
                <a:solidFill>
                  <a:schemeClr val="tx2"/>
                </a:solidFill>
              </a:rPr>
              <a:t>Залучити фінансування для реновації пілотних будівель. Ініціювати розробку механізму фінансування для впровадження </a:t>
            </a:r>
            <a:r>
              <a:rPr lang="en-GB" sz="1200" dirty="0">
                <a:solidFill>
                  <a:schemeClr val="tx2"/>
                </a:solidFill>
              </a:rPr>
              <a:t>EE </a:t>
            </a:r>
            <a:r>
              <a:rPr lang="uk-UA" sz="1200" dirty="0">
                <a:solidFill>
                  <a:schemeClr val="tx2"/>
                </a:solidFill>
              </a:rPr>
              <a:t>заходів у будівлях ЦОВВ </a:t>
            </a:r>
            <a:r>
              <a:rPr lang="en-GB" sz="1200" dirty="0">
                <a:solidFill>
                  <a:schemeClr val="tx2"/>
                </a:solidFill>
              </a:rPr>
              <a:t>(</a:t>
            </a:r>
            <a:r>
              <a:rPr lang="uk-UA" sz="1200" dirty="0">
                <a:solidFill>
                  <a:schemeClr val="tx2"/>
                </a:solidFill>
              </a:rPr>
              <a:t>згідно зі стратегією реновації</a:t>
            </a:r>
            <a:r>
              <a:rPr lang="en-GB" sz="1200" dirty="0">
                <a:solidFill>
                  <a:schemeClr val="tx2"/>
                </a:solidFill>
              </a:rPr>
              <a:t>) </a:t>
            </a:r>
            <a:endParaRPr lang="uk-UA" sz="12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uk-UA" sz="1200" dirty="0">
                <a:solidFill>
                  <a:schemeClr val="tx2"/>
                </a:solidFill>
              </a:rPr>
              <a:t>Підрахунок економії енергії та підготовка звітності для ЕС</a:t>
            </a:r>
            <a:endParaRPr lang="en-GB" sz="12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1200" dirty="0">
                <a:solidFill>
                  <a:schemeClr val="tx2"/>
                </a:solidFill>
              </a:rPr>
              <a:t>   </a:t>
            </a:r>
          </a:p>
          <a:p>
            <a:pPr marL="0" indent="0">
              <a:buNone/>
            </a:pPr>
            <a:endParaRPr lang="en-US" sz="1200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US" sz="1200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US" sz="1200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US" sz="1200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US" sz="1200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US" sz="12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1200" dirty="0">
                <a:solidFill>
                  <a:schemeClr val="tx2"/>
                </a:solidFill>
              </a:rPr>
              <a:t>To calculate energy savings and report to EC</a:t>
            </a:r>
          </a:p>
          <a:p>
            <a:pPr marL="0" indent="0">
              <a:buNone/>
            </a:pPr>
            <a:endParaRPr lang="en-US" sz="1400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17" name="Content Placeholder 2"/>
          <p:cNvSpPr txBox="1">
            <a:spLocks/>
          </p:cNvSpPr>
          <p:nvPr/>
        </p:nvSpPr>
        <p:spPr bwMode="auto">
          <a:xfrm>
            <a:off x="2994197" y="2205075"/>
            <a:ext cx="2651692" cy="4166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60000" indent="-360000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Font typeface="Arial" pitchFamily="34" charset="0"/>
              <a:buChar char="•"/>
              <a:tabLst>
                <a:tab pos="2190750" algn="l"/>
              </a:tabLst>
              <a:defRPr sz="1800">
                <a:solidFill>
                  <a:srgbClr val="6E6452"/>
                </a:solidFill>
                <a:latin typeface="+mn-lt"/>
                <a:ea typeface="+mn-ea"/>
                <a:cs typeface="+mn-cs"/>
              </a:defRPr>
            </a:lvl1pPr>
            <a:lvl2pPr marL="720000" indent="-360000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750" algn="l"/>
              </a:tabLst>
              <a:defRPr sz="1800">
                <a:solidFill>
                  <a:srgbClr val="6E6452"/>
                </a:solidFill>
                <a:latin typeface="+mn-lt"/>
              </a:defRPr>
            </a:lvl2pPr>
            <a:lvl3pPr marL="1080000" indent="-360000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750" algn="l"/>
              </a:tabLst>
              <a:defRPr sz="1800">
                <a:solidFill>
                  <a:srgbClr val="6E6452"/>
                </a:solidFill>
                <a:latin typeface="+mn-lt"/>
              </a:defRPr>
            </a:lvl3pPr>
            <a:lvl4pPr marL="1440000" indent="-360000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750" algn="l"/>
              </a:tabLst>
              <a:defRPr sz="1800" baseline="0">
                <a:solidFill>
                  <a:srgbClr val="6E6452"/>
                </a:solidFill>
                <a:latin typeface="+mn-lt"/>
              </a:defRPr>
            </a:lvl4pPr>
            <a:lvl5pPr marL="1800000" indent="-360000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750" algn="l"/>
              </a:tabLst>
              <a:defRPr sz="1800" baseline="0">
                <a:solidFill>
                  <a:srgbClr val="6E6452"/>
                </a:solidFill>
                <a:latin typeface="+mn-lt"/>
              </a:defRPr>
            </a:lvl5pPr>
            <a:lvl6pPr marL="2160000" indent="-360000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750" algn="l"/>
              </a:tabLst>
              <a:defRPr sz="1800" baseline="0">
                <a:solidFill>
                  <a:srgbClr val="6E6452"/>
                </a:solidFill>
                <a:latin typeface="+mn-lt"/>
              </a:defRPr>
            </a:lvl6pPr>
            <a:lvl7pPr marL="2520000" indent="-360000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750" algn="l"/>
              </a:tabLst>
              <a:defRPr sz="1800" baseline="0">
                <a:solidFill>
                  <a:srgbClr val="6E6452"/>
                </a:solidFill>
                <a:latin typeface="+mn-lt"/>
              </a:defRPr>
            </a:lvl7pPr>
            <a:lvl8pPr marL="2880000" indent="-360000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750" algn="l"/>
              </a:tabLst>
              <a:defRPr sz="1800" baseline="0">
                <a:solidFill>
                  <a:srgbClr val="6E6452"/>
                </a:solidFill>
                <a:latin typeface="+mn-lt"/>
              </a:defRPr>
            </a:lvl8pPr>
            <a:lvl9pPr marL="3240000" indent="-360000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750" algn="l"/>
              </a:tabLst>
              <a:defRPr sz="1800" baseline="0">
                <a:solidFill>
                  <a:srgbClr val="6E6452"/>
                </a:solidFill>
                <a:latin typeface="+mn-lt"/>
              </a:defRPr>
            </a:lvl9pPr>
          </a:lstStyle>
          <a:p>
            <a:pPr marL="0" indent="0">
              <a:spcAft>
                <a:spcPts val="400"/>
              </a:spcAft>
              <a:buNone/>
            </a:pPr>
            <a:r>
              <a:rPr lang="uk-UA" sz="1200" dirty="0">
                <a:solidFill>
                  <a:schemeClr val="tx2"/>
                </a:solidFill>
              </a:rPr>
              <a:t>Проведено </a:t>
            </a:r>
            <a:r>
              <a:rPr lang="uk-UA" sz="1200" dirty="0" err="1">
                <a:solidFill>
                  <a:schemeClr val="tx2"/>
                </a:solidFill>
              </a:rPr>
              <a:t>енергоаудити</a:t>
            </a:r>
            <a:r>
              <a:rPr lang="uk-UA" sz="1200" dirty="0">
                <a:solidFill>
                  <a:schemeClr val="tx2"/>
                </a:solidFill>
              </a:rPr>
              <a:t> приміщень </a:t>
            </a:r>
            <a:r>
              <a:rPr lang="uk-UA" sz="1200" dirty="0" err="1">
                <a:solidFill>
                  <a:schemeClr val="tx2"/>
                </a:solidFill>
              </a:rPr>
              <a:t>Мінрегіону</a:t>
            </a:r>
            <a:r>
              <a:rPr lang="uk-UA" sz="1200" dirty="0">
                <a:solidFill>
                  <a:schemeClr val="tx2"/>
                </a:solidFill>
              </a:rPr>
              <a:t> та ДАЕЕ</a:t>
            </a:r>
            <a:endParaRPr lang="en-GB" sz="1200" dirty="0">
              <a:solidFill>
                <a:schemeClr val="tx2"/>
              </a:solidFill>
            </a:endParaRPr>
          </a:p>
          <a:p>
            <a:pPr marL="0" indent="0">
              <a:spcAft>
                <a:spcPts val="400"/>
              </a:spcAft>
              <a:buNone/>
            </a:pPr>
            <a:r>
              <a:rPr lang="uk-UA" sz="1200" dirty="0">
                <a:solidFill>
                  <a:schemeClr val="tx2"/>
                </a:solidFill>
              </a:rPr>
              <a:t>Проведено </a:t>
            </a:r>
            <a:r>
              <a:rPr lang="uk-UA" sz="1200" dirty="0" err="1">
                <a:solidFill>
                  <a:schemeClr val="tx2"/>
                </a:solidFill>
              </a:rPr>
              <a:t>термозйомку</a:t>
            </a:r>
            <a:r>
              <a:rPr lang="uk-UA" sz="1200" dirty="0">
                <a:solidFill>
                  <a:schemeClr val="tx2"/>
                </a:solidFill>
              </a:rPr>
              <a:t> будівель </a:t>
            </a:r>
            <a:r>
              <a:rPr lang="uk-UA" sz="1200" dirty="0" err="1">
                <a:solidFill>
                  <a:schemeClr val="tx2"/>
                </a:solidFill>
              </a:rPr>
              <a:t>Мінрегіону</a:t>
            </a:r>
            <a:endParaRPr lang="en-GB" sz="1200" dirty="0">
              <a:solidFill>
                <a:schemeClr val="tx2"/>
              </a:solidFill>
            </a:endParaRPr>
          </a:p>
          <a:p>
            <a:pPr marL="0" indent="0">
              <a:spcAft>
                <a:spcPts val="400"/>
              </a:spcAft>
              <a:buNone/>
            </a:pPr>
            <a:endParaRPr lang="uk-UA" sz="1200" dirty="0">
              <a:solidFill>
                <a:schemeClr val="tx2"/>
              </a:solidFill>
            </a:endParaRPr>
          </a:p>
          <a:p>
            <a:pPr marL="0" indent="0">
              <a:spcAft>
                <a:spcPts val="400"/>
              </a:spcAft>
              <a:buNone/>
            </a:pPr>
            <a:r>
              <a:rPr lang="uk-UA" sz="1200" dirty="0">
                <a:solidFill>
                  <a:schemeClr val="tx2"/>
                </a:solidFill>
              </a:rPr>
              <a:t>Наявні проектні документи, включаючи кошторис для впровадження </a:t>
            </a:r>
            <a:r>
              <a:rPr lang="en-GB" sz="1200" dirty="0">
                <a:solidFill>
                  <a:schemeClr val="tx2"/>
                </a:solidFill>
              </a:rPr>
              <a:t>EE </a:t>
            </a:r>
            <a:r>
              <a:rPr lang="uk-UA" sz="1200" dirty="0">
                <a:solidFill>
                  <a:schemeClr val="tx2"/>
                </a:solidFill>
              </a:rPr>
              <a:t>заходів</a:t>
            </a:r>
            <a:endParaRPr lang="en-GB" sz="1200" dirty="0">
              <a:solidFill>
                <a:schemeClr val="tx2"/>
              </a:solidFill>
            </a:endParaRPr>
          </a:p>
          <a:p>
            <a:pPr marL="0" indent="0">
              <a:spcAft>
                <a:spcPts val="400"/>
              </a:spcAft>
              <a:buNone/>
            </a:pPr>
            <a:endParaRPr lang="uk-UA" sz="1200" dirty="0">
              <a:solidFill>
                <a:schemeClr val="tx2"/>
              </a:solidFill>
            </a:endParaRPr>
          </a:p>
          <a:p>
            <a:pPr marL="0" indent="0">
              <a:spcAft>
                <a:spcPts val="400"/>
              </a:spcAft>
              <a:buNone/>
            </a:pPr>
            <a:r>
              <a:rPr lang="uk-UA" sz="1200" dirty="0">
                <a:solidFill>
                  <a:schemeClr val="tx2"/>
                </a:solidFill>
              </a:rPr>
              <a:t>Очікується</a:t>
            </a:r>
            <a:r>
              <a:rPr lang="en-GB" sz="1200" dirty="0">
                <a:solidFill>
                  <a:schemeClr val="tx2"/>
                </a:solidFill>
              </a:rPr>
              <a:t/>
            </a:r>
            <a:br>
              <a:rPr lang="en-GB" sz="1200" dirty="0">
                <a:solidFill>
                  <a:schemeClr val="tx2"/>
                </a:solidFill>
              </a:rPr>
            </a:br>
            <a:r>
              <a:rPr lang="en-GB" sz="1200" dirty="0">
                <a:solidFill>
                  <a:schemeClr val="tx2"/>
                </a:solidFill>
              </a:rPr>
              <a:t/>
            </a:r>
            <a:br>
              <a:rPr lang="en-GB" sz="1200" dirty="0">
                <a:solidFill>
                  <a:schemeClr val="tx2"/>
                </a:solidFill>
              </a:rPr>
            </a:br>
            <a:r>
              <a:rPr lang="en-GB" sz="1200" dirty="0">
                <a:solidFill>
                  <a:schemeClr val="tx2"/>
                </a:solidFill>
              </a:rPr>
              <a:t/>
            </a:r>
            <a:br>
              <a:rPr lang="en-GB" sz="1200" dirty="0">
                <a:solidFill>
                  <a:schemeClr val="tx2"/>
                </a:solidFill>
              </a:rPr>
            </a:br>
            <a:r>
              <a:rPr lang="en-GB" sz="1200" dirty="0">
                <a:solidFill>
                  <a:schemeClr val="tx2"/>
                </a:solidFill>
              </a:rPr>
              <a:t/>
            </a:r>
            <a:br>
              <a:rPr lang="en-GB" sz="1200" dirty="0">
                <a:solidFill>
                  <a:schemeClr val="tx2"/>
                </a:solidFill>
              </a:rPr>
            </a:br>
            <a:endParaRPr lang="uk-UA" sz="1200" dirty="0">
              <a:solidFill>
                <a:schemeClr val="tx2"/>
              </a:solidFill>
            </a:endParaRPr>
          </a:p>
          <a:p>
            <a:pPr marL="0" indent="0">
              <a:spcAft>
                <a:spcPts val="400"/>
              </a:spcAft>
              <a:buNone/>
            </a:pPr>
            <a:r>
              <a:rPr lang="uk-UA" sz="1200" dirty="0">
                <a:solidFill>
                  <a:schemeClr val="tx2"/>
                </a:solidFill>
              </a:rPr>
              <a:t>Очікується</a:t>
            </a:r>
            <a:endParaRPr lang="en-GB" sz="1200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de-DE" sz="1600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de-DE" sz="1600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de-DE" sz="1400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de-DE" sz="1600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de-DE" sz="1600" dirty="0">
              <a:solidFill>
                <a:schemeClr val="tx2"/>
              </a:solidFill>
            </a:endParaRPr>
          </a:p>
        </p:txBody>
      </p:sp>
      <p:sp>
        <p:nvSpPr>
          <p:cNvPr id="18" name="AutoShape 3"/>
          <p:cNvSpPr>
            <a:spLocks noChangeArrowheads="1"/>
          </p:cNvSpPr>
          <p:nvPr/>
        </p:nvSpPr>
        <p:spPr bwMode="auto">
          <a:xfrm>
            <a:off x="2656893" y="1569908"/>
            <a:ext cx="2988996" cy="597578"/>
          </a:xfrm>
          <a:prstGeom prst="homePlate">
            <a:avLst>
              <a:gd name="adj" fmla="val 20759"/>
            </a:avLst>
          </a:prstGeom>
          <a:solidFill>
            <a:srgbClr val="C9C2B6"/>
          </a:solidFill>
          <a:ln w="9525">
            <a:noFill/>
            <a:miter lim="800000"/>
            <a:headEnd/>
            <a:tailEnd/>
          </a:ln>
          <a:effectLst/>
        </p:spPr>
        <p:txBody>
          <a:bodyPr lIns="72000" tIns="36000" rIns="72000" bIns="36000" anchor="ctr" anchorCtr="0">
            <a:noAutofit/>
          </a:bodyPr>
          <a:lstStyle/>
          <a:p>
            <a:pPr marL="182563" indent="-92075">
              <a:spcAft>
                <a:spcPts val="600"/>
              </a:spcAft>
            </a:pPr>
            <a:r>
              <a:rPr lang="uk-UA" sz="1800" noProof="1">
                <a:solidFill>
                  <a:schemeClr val="bg1"/>
                </a:solidFill>
              </a:rPr>
              <a:t>Результати Мінрегіону за підтримки </a:t>
            </a:r>
            <a:r>
              <a:rPr lang="en-US" sz="1800" noProof="1">
                <a:solidFill>
                  <a:schemeClr val="bg1"/>
                </a:solidFill>
              </a:rPr>
              <a:t>GIZ</a:t>
            </a:r>
          </a:p>
        </p:txBody>
      </p:sp>
      <p:sp>
        <p:nvSpPr>
          <p:cNvPr id="19" name="AutoShape 3"/>
          <p:cNvSpPr>
            <a:spLocks noChangeArrowheads="1"/>
          </p:cNvSpPr>
          <p:nvPr/>
        </p:nvSpPr>
        <p:spPr bwMode="auto">
          <a:xfrm>
            <a:off x="5687173" y="1563290"/>
            <a:ext cx="3156018" cy="597578"/>
          </a:xfrm>
          <a:prstGeom prst="homePlate">
            <a:avLst>
              <a:gd name="adj" fmla="val 20759"/>
            </a:avLst>
          </a:prstGeom>
          <a:solidFill>
            <a:srgbClr val="C9C2B6"/>
          </a:solidFill>
          <a:ln w="9525">
            <a:noFill/>
            <a:miter lim="800000"/>
            <a:headEnd/>
            <a:tailEnd/>
          </a:ln>
          <a:effectLst/>
        </p:spPr>
        <p:txBody>
          <a:bodyPr lIns="72000" tIns="36000" rIns="72000" bIns="36000" anchor="ctr" anchorCtr="0">
            <a:noAutofit/>
          </a:bodyPr>
          <a:lstStyle/>
          <a:p>
            <a:pPr marL="182563" indent="-92075">
              <a:spcAft>
                <a:spcPts val="600"/>
              </a:spcAft>
            </a:pPr>
            <a:r>
              <a:rPr lang="uk-UA" sz="1800" noProof="1">
                <a:solidFill>
                  <a:schemeClr val="bg1"/>
                </a:solidFill>
              </a:rPr>
              <a:t>Кроки, що мають бути ініційовані Мінрегіоном</a:t>
            </a:r>
            <a:endParaRPr lang="en-US" sz="1800" noProof="1">
              <a:solidFill>
                <a:schemeClr val="bg1"/>
              </a:solidFill>
            </a:endParaRPr>
          </a:p>
        </p:txBody>
      </p:sp>
      <p:sp>
        <p:nvSpPr>
          <p:cNvPr id="14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2862776" y="6581001"/>
            <a:ext cx="3418449" cy="246221"/>
          </a:xfrm>
        </p:spPr>
        <p:txBody>
          <a:bodyPr/>
          <a:lstStyle/>
          <a:p>
            <a:r>
              <a:rPr lang="de-DE" dirty="0"/>
              <a:t>Präsentationstitel hier eintragen</a:t>
            </a:r>
          </a:p>
        </p:txBody>
      </p:sp>
      <p:sp>
        <p:nvSpPr>
          <p:cNvPr id="20" name="Datumsplatzhalter 3"/>
          <p:cNvSpPr>
            <a:spLocks noGrp="1"/>
          </p:cNvSpPr>
          <p:nvPr>
            <p:ph type="dt" sz="half" idx="4294967295"/>
          </p:nvPr>
        </p:nvSpPr>
        <p:spPr>
          <a:xfrm>
            <a:off x="679155" y="6581001"/>
            <a:ext cx="1295400" cy="246221"/>
          </a:xfrm>
        </p:spPr>
        <p:txBody>
          <a:bodyPr/>
          <a:lstStyle/>
          <a:p>
            <a:fld id="{9317A057-C766-48FB-B1EC-CC1898F04EF1}" type="datetime1">
              <a:rPr lang="de-DE" noProof="0" smtClean="0"/>
              <a:pPr/>
              <a:t>29.10.2018</a:t>
            </a:fld>
            <a:endParaRPr lang="de-DE" noProof="0" dirty="0"/>
          </a:p>
        </p:txBody>
      </p:sp>
      <p:sp>
        <p:nvSpPr>
          <p:cNvPr id="11" name="Rechteck 10"/>
          <p:cNvSpPr/>
          <p:nvPr/>
        </p:nvSpPr>
        <p:spPr bwMode="auto">
          <a:xfrm>
            <a:off x="671469" y="2187834"/>
            <a:ext cx="8101305" cy="2007009"/>
          </a:xfrm>
          <a:prstGeom prst="rect">
            <a:avLst/>
          </a:prstGeom>
          <a:noFill/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1" i="0" u="none" strike="noStrike" cap="none" normalizeH="0" baseline="0">
              <a:ln>
                <a:noFill/>
              </a:ln>
              <a:solidFill>
                <a:srgbClr val="999999"/>
              </a:solidFill>
              <a:effectLst/>
              <a:latin typeface="Arial" charset="0"/>
            </a:endParaRPr>
          </a:p>
        </p:txBody>
      </p:sp>
      <p:sp>
        <p:nvSpPr>
          <p:cNvPr id="12" name="Rechteck 11"/>
          <p:cNvSpPr/>
          <p:nvPr/>
        </p:nvSpPr>
        <p:spPr bwMode="auto">
          <a:xfrm>
            <a:off x="671469" y="4239050"/>
            <a:ext cx="8101305" cy="2304362"/>
          </a:xfrm>
          <a:prstGeom prst="rect">
            <a:avLst/>
          </a:prstGeom>
          <a:noFill/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1" i="0" u="none" strike="noStrike" cap="none" normalizeH="0" baseline="0">
              <a:ln>
                <a:noFill/>
              </a:ln>
              <a:solidFill>
                <a:srgbClr val="999999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48804020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Präsentationstitel hier eintragen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4294967295"/>
          </p:nvPr>
        </p:nvSpPr>
        <p:spPr>
          <a:xfrm>
            <a:off x="679155" y="6581001"/>
            <a:ext cx="1295400" cy="246221"/>
          </a:xfrm>
        </p:spPr>
        <p:txBody>
          <a:bodyPr/>
          <a:lstStyle/>
          <a:p>
            <a:fld id="{9317A057-C766-48FB-B1EC-CC1898F04EF1}" type="datetime1">
              <a:rPr lang="de-DE" noProof="0" smtClean="0"/>
              <a:pPr/>
              <a:t>29.10.2018</a:t>
            </a:fld>
            <a:endParaRPr lang="de-DE" noProof="0"/>
          </a:p>
        </p:txBody>
      </p:sp>
      <p:sp>
        <p:nvSpPr>
          <p:cNvPr id="9" name="Titel 2"/>
          <p:cNvSpPr txBox="1">
            <a:spLocks/>
          </p:cNvSpPr>
          <p:nvPr/>
        </p:nvSpPr>
        <p:spPr bwMode="auto">
          <a:xfrm>
            <a:off x="1040400" y="2036662"/>
            <a:ext cx="7034400" cy="167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6E645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endParaRPr lang="uk-UA" sz="3600" b="0" dirty="0" smtClean="0"/>
          </a:p>
          <a:p>
            <a:pPr algn="ctr"/>
            <a:r>
              <a:rPr lang="uk-UA" sz="3600" dirty="0" smtClean="0"/>
              <a:t>Дякую за увагу!</a:t>
            </a:r>
            <a:r>
              <a:rPr lang="de-DE" dirty="0"/>
              <a:t/>
            </a:r>
            <a:br>
              <a:rPr lang="de-DE" dirty="0"/>
            </a:br>
            <a:r>
              <a:rPr lang="de-DE" b="0" dirty="0"/>
              <a:t/>
            </a:r>
            <a:br>
              <a:rPr lang="de-DE" b="0" dirty="0"/>
            </a:br>
            <a:endParaRPr lang="de-DE" b="0" dirty="0"/>
          </a:p>
        </p:txBody>
      </p:sp>
      <p:sp>
        <p:nvSpPr>
          <p:cNvPr id="12" name="Untertitel 5"/>
          <p:cNvSpPr txBox="1">
            <a:spLocks/>
          </p:cNvSpPr>
          <p:nvPr/>
        </p:nvSpPr>
        <p:spPr bwMode="auto">
          <a:xfrm>
            <a:off x="1040400" y="3879770"/>
            <a:ext cx="70344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60000" indent="-360000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Font typeface="Arial" pitchFamily="34" charset="0"/>
              <a:buChar char="•"/>
              <a:tabLst>
                <a:tab pos="2190750" algn="l"/>
              </a:tabLst>
              <a:defRPr sz="1800">
                <a:solidFill>
                  <a:srgbClr val="6E6452"/>
                </a:solidFill>
                <a:latin typeface="+mn-lt"/>
                <a:ea typeface="+mn-ea"/>
                <a:cs typeface="+mn-cs"/>
              </a:defRPr>
            </a:lvl1pPr>
            <a:lvl2pPr marL="720000" indent="-360000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750" algn="l"/>
              </a:tabLst>
              <a:defRPr sz="1800">
                <a:solidFill>
                  <a:srgbClr val="6E6452"/>
                </a:solidFill>
                <a:latin typeface="+mn-lt"/>
              </a:defRPr>
            </a:lvl2pPr>
            <a:lvl3pPr marL="1080000" indent="-360000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750" algn="l"/>
              </a:tabLst>
              <a:defRPr sz="1800">
                <a:solidFill>
                  <a:srgbClr val="6E6452"/>
                </a:solidFill>
                <a:latin typeface="+mn-lt"/>
              </a:defRPr>
            </a:lvl3pPr>
            <a:lvl4pPr marL="1440000" indent="-360000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750" algn="l"/>
              </a:tabLst>
              <a:defRPr sz="1800" baseline="0">
                <a:solidFill>
                  <a:srgbClr val="6E6452"/>
                </a:solidFill>
                <a:latin typeface="+mn-lt"/>
              </a:defRPr>
            </a:lvl4pPr>
            <a:lvl5pPr marL="1800000" indent="-360000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750" algn="l"/>
              </a:tabLst>
              <a:defRPr sz="1800" baseline="0">
                <a:solidFill>
                  <a:srgbClr val="6E6452"/>
                </a:solidFill>
                <a:latin typeface="+mn-lt"/>
              </a:defRPr>
            </a:lvl5pPr>
            <a:lvl6pPr marL="2160000" indent="-360000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750" algn="l"/>
              </a:tabLst>
              <a:defRPr sz="1800" baseline="0">
                <a:solidFill>
                  <a:srgbClr val="6E6452"/>
                </a:solidFill>
                <a:latin typeface="+mn-lt"/>
              </a:defRPr>
            </a:lvl6pPr>
            <a:lvl7pPr marL="2520000" indent="-360000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750" algn="l"/>
              </a:tabLst>
              <a:defRPr sz="1800" baseline="0">
                <a:solidFill>
                  <a:srgbClr val="6E6452"/>
                </a:solidFill>
                <a:latin typeface="+mn-lt"/>
              </a:defRPr>
            </a:lvl7pPr>
            <a:lvl8pPr marL="2880000" indent="-360000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750" algn="l"/>
              </a:tabLst>
              <a:defRPr sz="1800" baseline="0">
                <a:solidFill>
                  <a:srgbClr val="6E6452"/>
                </a:solidFill>
                <a:latin typeface="+mn-lt"/>
              </a:defRPr>
            </a:lvl8pPr>
            <a:lvl9pPr marL="3240000" indent="-360000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750" algn="l"/>
              </a:tabLst>
              <a:defRPr sz="1800" baseline="0">
                <a:solidFill>
                  <a:srgbClr val="6E6452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endParaRPr lang="de-DE" sz="2400" b="0" dirty="0"/>
          </a:p>
        </p:txBody>
      </p:sp>
    </p:spTree>
    <p:extLst>
      <p:ext uri="{BB962C8B-B14F-4D97-AF65-F5344CB8AC3E}">
        <p14:creationId xmlns:p14="http://schemas.microsoft.com/office/powerpoint/2010/main" xmlns="" val="2574975381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Diagramm 20">
            <a:extLst>
              <a:ext uri="{FF2B5EF4-FFF2-40B4-BE49-F238E27FC236}">
                <a16:creationId xmlns:a16="http://schemas.microsoft.com/office/drawing/2014/main" xmlns="" id="{8B4FDDF8-3640-44F6-B7CE-8FE35E3F49E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2666321415"/>
              </p:ext>
            </p:extLst>
          </p:nvPr>
        </p:nvGraphicFramePr>
        <p:xfrm>
          <a:off x="4393320" y="2424387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3252" name="Textfeld 23">
            <a:extLst>
              <a:ext uri="{FF2B5EF4-FFF2-40B4-BE49-F238E27FC236}">
                <a16:creationId xmlns:a16="http://schemas.microsoft.com/office/drawing/2014/main" xmlns="" id="{C77212B5-13C7-4B33-87AA-5B49D36F69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01280" y="4297509"/>
            <a:ext cx="150573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uk-UA" altLang="de-DE" sz="1800" dirty="0">
                <a:solidFill>
                  <a:schemeClr val="bg1"/>
                </a:solidFill>
              </a:rPr>
              <a:t>Приватний</a:t>
            </a:r>
            <a:r>
              <a:rPr lang="en-US" altLang="de-DE" sz="1800" dirty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uk-UA" altLang="de-DE" sz="1800" dirty="0">
                <a:solidFill>
                  <a:schemeClr val="bg1"/>
                </a:solidFill>
              </a:rPr>
              <a:t>сектор</a:t>
            </a:r>
          </a:p>
        </p:txBody>
      </p:sp>
      <p:sp>
        <p:nvSpPr>
          <p:cNvPr id="25" name="Titel 1">
            <a:extLst>
              <a:ext uri="{FF2B5EF4-FFF2-40B4-BE49-F238E27FC236}">
                <a16:creationId xmlns:a16="http://schemas.microsoft.com/office/drawing/2014/main" xmlns="" id="{177ED003-F3F8-473E-9736-AAEF9B8F47FA}"/>
              </a:ext>
            </a:extLst>
          </p:cNvPr>
          <p:cNvSpPr txBox="1">
            <a:spLocks/>
          </p:cNvSpPr>
          <p:nvPr/>
        </p:nvSpPr>
        <p:spPr bwMode="auto">
          <a:xfrm>
            <a:off x="3389313" y="1287463"/>
            <a:ext cx="5581650" cy="839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defRPr/>
            </a:pPr>
            <a:r>
              <a:rPr lang="uk-UA" sz="2400" dirty="0">
                <a:solidFill>
                  <a:srgbClr val="2D4E5D"/>
                </a:solidFill>
                <a:latin typeface="+mn-lt"/>
                <a:ea typeface="+mn-ea"/>
                <a:cs typeface="+mn-cs"/>
              </a:rPr>
              <a:t>Енергоефективність </a:t>
            </a:r>
            <a:r>
              <a:rPr lang="de-DE" sz="2400" dirty="0">
                <a:solidFill>
                  <a:srgbClr val="2D4E5D"/>
                </a:solidFill>
                <a:latin typeface="+mn-lt"/>
                <a:ea typeface="+mn-ea"/>
                <a:cs typeface="+mn-cs"/>
              </a:rPr>
              <a:t>– </a:t>
            </a:r>
            <a:endParaRPr lang="uk-UA" sz="2400" dirty="0">
              <a:solidFill>
                <a:srgbClr val="2D4E5D"/>
              </a:solidFill>
              <a:latin typeface="+mn-lt"/>
              <a:ea typeface="+mn-ea"/>
              <a:cs typeface="+mn-cs"/>
            </a:endParaRPr>
          </a:p>
          <a:p>
            <a:pPr algn="r">
              <a:defRPr/>
            </a:pPr>
            <a:r>
              <a:rPr lang="uk-UA" sz="2400" dirty="0">
                <a:solidFill>
                  <a:srgbClr val="2D4E5D"/>
                </a:solidFill>
                <a:latin typeface="+mn-lt"/>
                <a:ea typeface="+mn-ea"/>
                <a:cs typeface="+mn-cs"/>
              </a:rPr>
              <a:t>Підтримка від уряду Німеччини</a:t>
            </a:r>
            <a:endParaRPr lang="de-DE" sz="2400" dirty="0">
              <a:solidFill>
                <a:srgbClr val="2D4E5D"/>
              </a:solidFill>
              <a:latin typeface="+mn-lt"/>
              <a:ea typeface="+mn-ea"/>
              <a:cs typeface="+mn-cs"/>
            </a:endParaRPr>
          </a:p>
        </p:txBody>
      </p:sp>
      <p:graphicFrame>
        <p:nvGraphicFramePr>
          <p:cNvPr id="5" name="Diagramm 4">
            <a:extLst>
              <a:ext uri="{FF2B5EF4-FFF2-40B4-BE49-F238E27FC236}">
                <a16:creationId xmlns:a16="http://schemas.microsoft.com/office/drawing/2014/main" xmlns="" id="{3321B57B-0571-43F4-B008-7CFDC3B54F4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2212957887"/>
              </p:ext>
            </p:extLst>
          </p:nvPr>
        </p:nvGraphicFramePr>
        <p:xfrm>
          <a:off x="-877776" y="608920"/>
          <a:ext cx="6179154" cy="62071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53255" name="Textfeld 21">
            <a:extLst>
              <a:ext uri="{FF2B5EF4-FFF2-40B4-BE49-F238E27FC236}">
                <a16:creationId xmlns:a16="http://schemas.microsoft.com/office/drawing/2014/main" xmlns="" id="{93536BCF-3980-4BAE-A5AB-0BEBC9E98E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63869" y="3419509"/>
            <a:ext cx="154503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uk-UA" altLang="de-DE" sz="1800" dirty="0">
                <a:solidFill>
                  <a:schemeClr val="bg1"/>
                </a:solidFill>
              </a:rPr>
              <a:t>Державний </a:t>
            </a:r>
          </a:p>
          <a:p>
            <a:pPr algn="ctr"/>
            <a:r>
              <a:rPr lang="uk-UA" altLang="de-DE" sz="1800" dirty="0">
                <a:solidFill>
                  <a:schemeClr val="bg1"/>
                </a:solidFill>
              </a:rPr>
              <a:t>сектор</a:t>
            </a: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xmlns="" id="{C2C470C3-83A7-4DAC-BA4D-D0E7757BCCF6}"/>
              </a:ext>
            </a:extLst>
          </p:cNvPr>
          <p:cNvSpPr txBox="1"/>
          <p:nvPr/>
        </p:nvSpPr>
        <p:spPr>
          <a:xfrm>
            <a:off x="2883127" y="384076"/>
            <a:ext cx="796925" cy="43180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de-DE" dirty="0"/>
              <a:t>BMZ</a:t>
            </a: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xmlns="" id="{006BBBF7-1311-464D-BB94-10A56C4C2487}"/>
              </a:ext>
            </a:extLst>
          </p:cNvPr>
          <p:cNvSpPr txBox="1"/>
          <p:nvPr/>
        </p:nvSpPr>
        <p:spPr>
          <a:xfrm>
            <a:off x="725488" y="1728788"/>
            <a:ext cx="796925" cy="430212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de-DE" dirty="0"/>
              <a:t>BMZ</a:t>
            </a: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xmlns="" id="{8F7DA27F-1589-4A64-BAF5-5870030FA2F7}"/>
              </a:ext>
            </a:extLst>
          </p:cNvPr>
          <p:cNvSpPr txBox="1"/>
          <p:nvPr/>
        </p:nvSpPr>
        <p:spPr>
          <a:xfrm>
            <a:off x="419790" y="3072983"/>
            <a:ext cx="796925" cy="43180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de-DE" dirty="0"/>
              <a:t>BMZ</a:t>
            </a:r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xmlns="" id="{BF020BB5-3546-426F-9611-115F0A01C6F6}"/>
              </a:ext>
            </a:extLst>
          </p:cNvPr>
          <p:cNvSpPr txBox="1"/>
          <p:nvPr/>
        </p:nvSpPr>
        <p:spPr>
          <a:xfrm>
            <a:off x="8038870" y="2595108"/>
            <a:ext cx="796925" cy="43180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de-DE" dirty="0"/>
              <a:t>BMZ</a:t>
            </a:r>
          </a:p>
        </p:txBody>
      </p:sp>
      <p:sp>
        <p:nvSpPr>
          <p:cNvPr id="31" name="Textfeld 30">
            <a:extLst>
              <a:ext uri="{FF2B5EF4-FFF2-40B4-BE49-F238E27FC236}">
                <a16:creationId xmlns:a16="http://schemas.microsoft.com/office/drawing/2014/main" xmlns="" id="{58AD15FB-79F5-4F83-9752-5FF792938647}"/>
              </a:ext>
            </a:extLst>
          </p:cNvPr>
          <p:cNvSpPr txBox="1"/>
          <p:nvPr/>
        </p:nvSpPr>
        <p:spPr>
          <a:xfrm>
            <a:off x="7441320" y="5758687"/>
            <a:ext cx="827471" cy="430887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de-DE" dirty="0"/>
              <a:t>BMU</a:t>
            </a:r>
          </a:p>
        </p:txBody>
      </p:sp>
      <p:sp>
        <p:nvSpPr>
          <p:cNvPr id="14" name="Textfeld 27">
            <a:extLst>
              <a:ext uri="{FF2B5EF4-FFF2-40B4-BE49-F238E27FC236}">
                <a16:creationId xmlns:a16="http://schemas.microsoft.com/office/drawing/2014/main" xmlns="" id="{7D40E93B-DF56-469A-803D-0D667D2782EE}"/>
              </a:ext>
            </a:extLst>
          </p:cNvPr>
          <p:cNvSpPr txBox="1"/>
          <p:nvPr/>
        </p:nvSpPr>
        <p:spPr>
          <a:xfrm>
            <a:off x="327025" y="4874562"/>
            <a:ext cx="827471" cy="430887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de-DE" dirty="0"/>
              <a:t>BMU</a:t>
            </a:r>
          </a:p>
        </p:txBody>
      </p:sp>
      <p:sp>
        <p:nvSpPr>
          <p:cNvPr id="15" name="Textfeld 30">
            <a:extLst>
              <a:ext uri="{FF2B5EF4-FFF2-40B4-BE49-F238E27FC236}">
                <a16:creationId xmlns:a16="http://schemas.microsoft.com/office/drawing/2014/main" xmlns="" id="{56C82B44-6BC6-4DE0-A7A3-F4DF4A4BE12A}"/>
              </a:ext>
            </a:extLst>
          </p:cNvPr>
          <p:cNvSpPr txBox="1"/>
          <p:nvPr/>
        </p:nvSpPr>
        <p:spPr>
          <a:xfrm>
            <a:off x="714427" y="6189574"/>
            <a:ext cx="827471" cy="430887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de-DE" dirty="0"/>
              <a:t>BMU</a:t>
            </a:r>
          </a:p>
        </p:txBody>
      </p:sp>
      <p:sp>
        <p:nvSpPr>
          <p:cNvPr id="16" name="Textfeld 30">
            <a:extLst>
              <a:ext uri="{FF2B5EF4-FFF2-40B4-BE49-F238E27FC236}">
                <a16:creationId xmlns:a16="http://schemas.microsoft.com/office/drawing/2014/main" xmlns="" id="{59AD15EF-316E-4D02-B186-687D0E931910}"/>
              </a:ext>
            </a:extLst>
          </p:cNvPr>
          <p:cNvSpPr txBox="1"/>
          <p:nvPr/>
        </p:nvSpPr>
        <p:spPr>
          <a:xfrm>
            <a:off x="7965714" y="4082066"/>
            <a:ext cx="827471" cy="430887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de-DE" dirty="0"/>
              <a:t>BMU</a:t>
            </a:r>
          </a:p>
        </p:txBody>
      </p:sp>
    </p:spTree>
    <p:extLst>
      <p:ext uri="{BB962C8B-B14F-4D97-AF65-F5344CB8AC3E}">
        <p14:creationId xmlns:p14="http://schemas.microsoft.com/office/powerpoint/2010/main" xmlns="" val="159753675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Präsentationstitel hier eintragen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4294967295"/>
          </p:nvPr>
        </p:nvSpPr>
        <p:spPr>
          <a:xfrm>
            <a:off x="679155" y="6581001"/>
            <a:ext cx="1295400" cy="246221"/>
          </a:xfrm>
        </p:spPr>
        <p:txBody>
          <a:bodyPr/>
          <a:lstStyle/>
          <a:p>
            <a:fld id="{9317A057-C766-48FB-B1EC-CC1898F04EF1}" type="datetime1">
              <a:rPr lang="de-DE" noProof="0" smtClean="0"/>
              <a:pPr/>
              <a:t>29.10.2018</a:t>
            </a:fld>
            <a:endParaRPr lang="de-DE" noProof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xmlns="" id="{91ED3547-DA4A-43C4-9CF9-B9ED9EEF41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434689871"/>
              </p:ext>
            </p:extLst>
          </p:nvPr>
        </p:nvGraphicFramePr>
        <p:xfrm>
          <a:off x="275770" y="1213912"/>
          <a:ext cx="8723087" cy="565679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569030">
                  <a:extLst>
                    <a:ext uri="{9D8B030D-6E8A-4147-A177-3AD203B41FA5}">
                      <a16:colId xmlns:a16="http://schemas.microsoft.com/office/drawing/2014/main" xmlns="" val="16089548"/>
                    </a:ext>
                  </a:extLst>
                </a:gridCol>
                <a:gridCol w="2975429">
                  <a:extLst>
                    <a:ext uri="{9D8B030D-6E8A-4147-A177-3AD203B41FA5}">
                      <a16:colId xmlns:a16="http://schemas.microsoft.com/office/drawing/2014/main" xmlns="" val="4132318294"/>
                    </a:ext>
                  </a:extLst>
                </a:gridCol>
                <a:gridCol w="3178628">
                  <a:extLst>
                    <a:ext uri="{9D8B030D-6E8A-4147-A177-3AD203B41FA5}">
                      <a16:colId xmlns:a16="http://schemas.microsoft.com/office/drawing/2014/main" xmlns="" val="1862254549"/>
                    </a:ext>
                  </a:extLst>
                </a:gridCol>
              </a:tblGrid>
              <a:tr h="430495">
                <a:tc>
                  <a:txBody>
                    <a:bodyPr/>
                    <a:lstStyle/>
                    <a:p>
                      <a:r>
                        <a:rPr lang="uk-UA" sz="1200" dirty="0" err="1"/>
                        <a:t>Бенефіціар</a:t>
                      </a:r>
                      <a:endParaRPr lang="uk-UA" sz="12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200" dirty="0"/>
                        <a:t>Назва проекту</a:t>
                      </a:r>
                      <a:endParaRPr lang="uk-UA" sz="12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200" dirty="0"/>
                        <a:t>Замовник</a:t>
                      </a:r>
                      <a:endParaRPr lang="uk-UA" sz="12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57649416"/>
                  </a:ext>
                </a:extLst>
              </a:tr>
              <a:tr h="498420">
                <a:tc rowSpan="6">
                  <a:txBody>
                    <a:bodyPr/>
                    <a:lstStyle/>
                    <a:p>
                      <a:r>
                        <a:rPr lang="ru-RU" sz="1200" b="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Міністерство</a:t>
                      </a:r>
                      <a:r>
                        <a:rPr lang="ru-RU" sz="12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регіонального</a:t>
                      </a:r>
                      <a:r>
                        <a:rPr lang="ru-RU" sz="12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розвитку</a:t>
                      </a:r>
                      <a:r>
                        <a:rPr lang="ru-RU" sz="12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200" b="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будівництва</a:t>
                      </a:r>
                      <a:r>
                        <a:rPr lang="ru-RU" sz="12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та </a:t>
                      </a:r>
                      <a:r>
                        <a:rPr lang="ru-RU" sz="1200" b="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житлово-комунального</a:t>
                      </a:r>
                      <a:r>
                        <a:rPr lang="ru-RU" sz="12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господарства</a:t>
                      </a:r>
                      <a:r>
                        <a:rPr lang="ru-RU" sz="12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України</a:t>
                      </a:r>
                      <a:endParaRPr lang="ro-RO" sz="12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uk-UA" sz="1200" b="0" dirty="0"/>
                        <a:t>Реформи у сфері ЕЕ в Україні</a:t>
                      </a:r>
                      <a:endParaRPr lang="de-DE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Федерального </a:t>
                      </a:r>
                      <a:r>
                        <a:rPr lang="ru-RU" sz="1200" dirty="0" err="1"/>
                        <a:t>міністерства</a:t>
                      </a:r>
                      <a:r>
                        <a:rPr lang="ru-RU" sz="1200" dirty="0"/>
                        <a:t> з </a:t>
                      </a:r>
                      <a:r>
                        <a:rPr lang="ru-RU" sz="1200" dirty="0" err="1"/>
                        <a:t>економічного</a:t>
                      </a:r>
                      <a:r>
                        <a:rPr lang="ru-RU" sz="1200" dirty="0"/>
                        <a:t> </a:t>
                      </a:r>
                      <a:r>
                        <a:rPr lang="ru-RU" sz="1200" dirty="0" err="1"/>
                        <a:t>співробітництва</a:t>
                      </a:r>
                      <a:r>
                        <a:rPr lang="ru-RU" sz="1200" dirty="0"/>
                        <a:t> та </a:t>
                      </a:r>
                      <a:r>
                        <a:rPr lang="ru-RU" sz="1200" dirty="0" err="1"/>
                        <a:t>розвитку</a:t>
                      </a:r>
                      <a:r>
                        <a:rPr lang="en-GB" sz="1200" dirty="0"/>
                        <a:t> (BMZ)</a:t>
                      </a:r>
                      <a:endParaRPr lang="uk-UA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26201755"/>
                  </a:ext>
                </a:extLst>
              </a:tr>
              <a:tr h="514096">
                <a:tc vMerge="1">
                  <a:txBody>
                    <a:bodyPr/>
                    <a:lstStyle/>
                    <a:p>
                      <a:endParaRPr lang="uk-U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uk-UA" sz="1200" b="0" dirty="0"/>
                        <a:t>ЕЕ у громадах</a:t>
                      </a:r>
                      <a:r>
                        <a:rPr lang="en-US" sz="1200" b="0" dirty="0"/>
                        <a:t> II</a:t>
                      </a:r>
                      <a:endParaRPr lang="de-DE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Федерального міністерства з економічного співробітництва та розвитку</a:t>
                      </a:r>
                      <a:r>
                        <a:rPr kumimoji="0" lang="en-GB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 (BMZ)</a:t>
                      </a:r>
                      <a:endParaRPr kumimoji="0" lang="uk-UA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81679319"/>
                  </a:ext>
                </a:extLst>
              </a:tr>
              <a:tr h="472875">
                <a:tc vMerge="1">
                  <a:txBody>
                    <a:bodyPr/>
                    <a:lstStyle/>
                    <a:p>
                      <a:endParaRPr lang="uk-U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uk-UA" sz="1200" b="0" dirty="0"/>
                        <a:t>Партнерство з модернізації: ЕЕ в лікарнях </a:t>
                      </a:r>
                      <a:endParaRPr lang="de-DE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Федерального </a:t>
                      </a:r>
                      <a:r>
                        <a:rPr kumimoji="0" lang="ru-RU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міністерства</a:t>
                      </a:r>
                      <a:r>
                        <a:rPr kumimoji="0" lang="ru-RU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 з </a:t>
                      </a:r>
                      <a:r>
                        <a:rPr kumimoji="0" lang="ru-RU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економічного</a:t>
                      </a:r>
                      <a:r>
                        <a:rPr kumimoji="0" lang="ru-RU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співробітництва</a:t>
                      </a:r>
                      <a:r>
                        <a:rPr kumimoji="0" lang="ru-RU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 та </a:t>
                      </a:r>
                      <a:r>
                        <a:rPr kumimoji="0" lang="ru-RU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розвитку</a:t>
                      </a:r>
                      <a:r>
                        <a:rPr kumimoji="0" lang="en-GB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 (BMZ)</a:t>
                      </a:r>
                      <a:endParaRPr kumimoji="0" lang="uk-UA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32286192"/>
                  </a:ext>
                </a:extLst>
              </a:tr>
              <a:tr h="341958">
                <a:tc vMerge="1">
                  <a:txBody>
                    <a:bodyPr/>
                    <a:lstStyle/>
                    <a:p>
                      <a:endParaRPr lang="uk-U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b="0" dirty="0"/>
                        <a:t>Підтримка Фонду ЕЕ та програми екологічних реформ в Україні</a:t>
                      </a:r>
                      <a:endParaRPr lang="de-DE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err="1"/>
                        <a:t>Федеральне</a:t>
                      </a:r>
                      <a:r>
                        <a:rPr lang="ru-RU" sz="1200" dirty="0"/>
                        <a:t> </a:t>
                      </a:r>
                      <a:r>
                        <a:rPr lang="ru-RU" sz="1200" dirty="0" err="1"/>
                        <a:t>міністерство</a:t>
                      </a:r>
                      <a:r>
                        <a:rPr lang="ru-RU" sz="1200" dirty="0"/>
                        <a:t> </a:t>
                      </a:r>
                      <a:r>
                        <a:rPr lang="ru-RU" sz="1200" dirty="0" err="1"/>
                        <a:t>навколишнього</a:t>
                      </a:r>
                      <a:r>
                        <a:rPr lang="ru-RU" sz="1200" dirty="0"/>
                        <a:t> </a:t>
                      </a:r>
                      <a:r>
                        <a:rPr lang="ru-RU" sz="1200" dirty="0" err="1"/>
                        <a:t>середовища</a:t>
                      </a:r>
                      <a:r>
                        <a:rPr lang="ru-RU" sz="1200" dirty="0"/>
                        <a:t>, </a:t>
                      </a:r>
                      <a:r>
                        <a:rPr lang="ru-RU" sz="1200" dirty="0" err="1"/>
                        <a:t>збереження</a:t>
                      </a:r>
                      <a:r>
                        <a:rPr lang="ru-RU" sz="1200" dirty="0"/>
                        <a:t> </a:t>
                      </a:r>
                      <a:r>
                        <a:rPr lang="ru-RU" sz="1200" dirty="0" err="1"/>
                        <a:t>природи</a:t>
                      </a:r>
                      <a:r>
                        <a:rPr lang="ru-RU" sz="1200" dirty="0"/>
                        <a:t> та </a:t>
                      </a:r>
                      <a:r>
                        <a:rPr lang="ru-RU" sz="1200" dirty="0" err="1"/>
                        <a:t>ядерної</a:t>
                      </a:r>
                      <a:r>
                        <a:rPr lang="ru-RU" sz="1200" dirty="0"/>
                        <a:t> </a:t>
                      </a:r>
                      <a:r>
                        <a:rPr lang="ru-RU" sz="1200" dirty="0" err="1"/>
                        <a:t>безпеки</a:t>
                      </a:r>
                      <a:r>
                        <a:rPr lang="en-GB" sz="1200" dirty="0"/>
                        <a:t> (BMU)</a:t>
                      </a:r>
                      <a:endParaRPr lang="uk-UA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62433689"/>
                  </a:ext>
                </a:extLst>
              </a:tr>
              <a:tr h="666495">
                <a:tc vMerge="1">
                  <a:txBody>
                    <a:bodyPr/>
                    <a:lstStyle/>
                    <a:p>
                      <a:endParaRPr lang="uk-U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uk-UA" sz="12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ЕЕ район міста Львова</a:t>
                      </a:r>
                      <a:endParaRPr lang="de-DE" sz="12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uk-U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Федеральне міністерство навколишнього середовища, збереження природи та ядерної безпеки</a:t>
                      </a:r>
                      <a:r>
                        <a:rPr kumimoji="0" lang="en-GB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 (BMU)</a:t>
                      </a:r>
                      <a:endParaRPr kumimoji="0" lang="uk-UA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40908418"/>
                  </a:ext>
                </a:extLst>
              </a:tr>
              <a:tr h="666495">
                <a:tc vMerge="1">
                  <a:txBody>
                    <a:bodyPr/>
                    <a:lstStyle/>
                    <a:p>
                      <a:endParaRPr lang="uk-U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uk-UA" sz="1200" dirty="0"/>
                        <a:t>Пілотний проект ЕЕ забудова</a:t>
                      </a:r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Федеральне міністерство навколишнього середовища, збереження природи та ядерної безпеки</a:t>
                      </a:r>
                      <a:r>
                        <a:rPr kumimoji="0" lang="en-GB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 (BMU)</a:t>
                      </a:r>
                      <a:endParaRPr kumimoji="0" lang="uk-UA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18763141"/>
                  </a:ext>
                </a:extLst>
              </a:tr>
              <a:tr h="666495">
                <a:tc>
                  <a:txBody>
                    <a:bodyPr/>
                    <a:lstStyle/>
                    <a:p>
                      <a:r>
                        <a:rPr lang="uk-UA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Міністерство екології та природних ресурсів України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dirty="0"/>
                        <a:t>Підтримка впровадження схеми торгівлі викидами </a:t>
                      </a:r>
                      <a:r>
                        <a:rPr lang="de-DE" sz="1200" dirty="0"/>
                        <a:t>(ETS)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Федеральне</a:t>
                      </a:r>
                      <a:r>
                        <a:rPr kumimoji="0" lang="ru-RU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міністерство</a:t>
                      </a:r>
                      <a:r>
                        <a:rPr kumimoji="0" lang="ru-RU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навколишнього</a:t>
                      </a:r>
                      <a:r>
                        <a:rPr kumimoji="0" lang="ru-RU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середовища</a:t>
                      </a:r>
                      <a:r>
                        <a:rPr kumimoji="0" lang="ru-RU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ru-RU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збереження</a:t>
                      </a:r>
                      <a:r>
                        <a:rPr kumimoji="0" lang="ru-RU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природи</a:t>
                      </a:r>
                      <a:r>
                        <a:rPr kumimoji="0" lang="ru-RU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 та </a:t>
                      </a:r>
                      <a:r>
                        <a:rPr kumimoji="0" lang="ru-RU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ядерної</a:t>
                      </a:r>
                      <a:r>
                        <a:rPr kumimoji="0" lang="ru-RU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безпеки</a:t>
                      </a:r>
                      <a:r>
                        <a:rPr kumimoji="0" lang="en-GB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 (BMU)</a:t>
                      </a:r>
                      <a:endParaRPr kumimoji="0" lang="uk-UA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07772409"/>
                  </a:ext>
                </a:extLst>
              </a:tr>
              <a:tr h="666495">
                <a:tc>
                  <a:txBody>
                    <a:bodyPr/>
                    <a:lstStyle/>
                    <a:p>
                      <a:r>
                        <a:rPr lang="uk-UA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Міністерство економічного розвитку та торгівлі України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err="1"/>
                        <a:t>Консультування</a:t>
                      </a:r>
                      <a:r>
                        <a:rPr lang="ru-RU" sz="1200" dirty="0"/>
                        <a:t> </a:t>
                      </a:r>
                      <a:r>
                        <a:rPr lang="ru-RU" sz="1200" dirty="0" err="1"/>
                        <a:t>підприємств</a:t>
                      </a:r>
                      <a:r>
                        <a:rPr lang="ru-RU" sz="1200" dirty="0"/>
                        <a:t> </a:t>
                      </a:r>
                      <a:r>
                        <a:rPr lang="ru-RU" sz="1200" dirty="0" err="1"/>
                        <a:t>щодо</a:t>
                      </a:r>
                      <a:r>
                        <a:rPr lang="ru-RU" sz="1200" dirty="0"/>
                        <a:t> енергоефективност</a:t>
                      </a:r>
                      <a:r>
                        <a:rPr lang="uk-UA" sz="1200" dirty="0"/>
                        <a:t>і</a:t>
                      </a:r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Федерального </a:t>
                      </a:r>
                      <a:r>
                        <a:rPr lang="ru-RU" sz="1200" dirty="0" err="1"/>
                        <a:t>міністерства</a:t>
                      </a:r>
                      <a:r>
                        <a:rPr lang="ru-RU" sz="1200" dirty="0"/>
                        <a:t> з </a:t>
                      </a:r>
                      <a:r>
                        <a:rPr lang="ru-RU" sz="1200" dirty="0" err="1"/>
                        <a:t>економічного</a:t>
                      </a:r>
                      <a:r>
                        <a:rPr lang="ru-RU" sz="1200" dirty="0"/>
                        <a:t> </a:t>
                      </a:r>
                      <a:r>
                        <a:rPr lang="ru-RU" sz="1200" dirty="0" err="1"/>
                        <a:t>співробітництва</a:t>
                      </a:r>
                      <a:r>
                        <a:rPr lang="ru-RU" sz="1200" dirty="0"/>
                        <a:t> та </a:t>
                      </a:r>
                      <a:r>
                        <a:rPr lang="ru-RU" sz="1200" dirty="0" err="1"/>
                        <a:t>розвитку</a:t>
                      </a:r>
                      <a:r>
                        <a:rPr lang="en-GB" sz="1200" dirty="0"/>
                        <a:t> (BMZ)</a:t>
                      </a:r>
                      <a:endParaRPr lang="uk-UA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476548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652078826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 bwMode="auto">
          <a:xfrm>
            <a:off x="0" y="1815927"/>
            <a:ext cx="2787651" cy="4720230"/>
          </a:xfrm>
          <a:prstGeom prst="rect">
            <a:avLst/>
          </a:prstGeom>
          <a:solidFill>
            <a:srgbClr val="ECEBE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200" b="1" i="0" u="none" strike="noStrike" cap="none" normalizeH="0" baseline="0">
              <a:ln>
                <a:noFill/>
              </a:ln>
              <a:solidFill>
                <a:srgbClr val="999999"/>
              </a:solidFill>
              <a:effectLst/>
              <a:latin typeface="Arial" charset="0"/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Präsentationstitel hier eintragen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4294967295"/>
          </p:nvPr>
        </p:nvSpPr>
        <p:spPr>
          <a:xfrm>
            <a:off x="679155" y="6581001"/>
            <a:ext cx="1295400" cy="246221"/>
          </a:xfrm>
        </p:spPr>
        <p:txBody>
          <a:bodyPr/>
          <a:lstStyle/>
          <a:p>
            <a:fld id="{9317A057-C766-48FB-B1EC-CC1898F04EF1}" type="datetime1">
              <a:rPr lang="de-DE" noProof="0" smtClean="0"/>
              <a:pPr/>
              <a:t>29.10.2018</a:t>
            </a:fld>
            <a:endParaRPr lang="de-DE" noProof="0"/>
          </a:p>
        </p:txBody>
      </p:sp>
      <p:sp>
        <p:nvSpPr>
          <p:cNvPr id="10" name="Rechteck 9"/>
          <p:cNvSpPr/>
          <p:nvPr/>
        </p:nvSpPr>
        <p:spPr>
          <a:xfrm>
            <a:off x="3200807" y="1811709"/>
            <a:ext cx="521703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sz="1800" dirty="0">
                <a:solidFill>
                  <a:srgbClr val="6E6452"/>
                </a:solidFill>
              </a:rPr>
              <a:t>Розробка та впровадження енергоефективних технічних та фінансових послуг</a:t>
            </a:r>
            <a:endParaRPr lang="de-DE" sz="1800" dirty="0">
              <a:solidFill>
                <a:srgbClr val="6E6452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de-DE" sz="1800" dirty="0">
              <a:solidFill>
                <a:srgbClr val="6E6452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sz="1800" dirty="0">
                <a:solidFill>
                  <a:srgbClr val="6E6452"/>
                </a:solidFill>
              </a:rPr>
              <a:t>Розвиток інституційної спроможності керівництва та технічного персоналу лікарень</a:t>
            </a:r>
          </a:p>
          <a:p>
            <a:endParaRPr lang="de-DE" sz="1800" dirty="0">
              <a:solidFill>
                <a:srgbClr val="6E6452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de-DE" sz="1800" dirty="0">
                <a:solidFill>
                  <a:srgbClr val="6E6452"/>
                </a:solidFill>
              </a:rPr>
              <a:t>2 </a:t>
            </a:r>
            <a:r>
              <a:rPr lang="uk-UA" sz="1800" dirty="0">
                <a:solidFill>
                  <a:srgbClr val="6E6452"/>
                </a:solidFill>
              </a:rPr>
              <a:t>пілотні проекти</a:t>
            </a:r>
            <a:endParaRPr lang="de-DE" sz="1800" dirty="0">
              <a:solidFill>
                <a:srgbClr val="6E6452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de-DE" sz="1800" dirty="0">
              <a:solidFill>
                <a:srgbClr val="6E6452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sz="1800" dirty="0">
                <a:solidFill>
                  <a:srgbClr val="6E6452"/>
                </a:solidFill>
              </a:rPr>
              <a:t>Діалогова платформа</a:t>
            </a:r>
            <a:r>
              <a:rPr lang="de-DE" sz="1800" dirty="0">
                <a:solidFill>
                  <a:srgbClr val="6E6452"/>
                </a:solidFill>
              </a:rPr>
              <a:t/>
            </a:r>
            <a:br>
              <a:rPr lang="de-DE" sz="1800" dirty="0">
                <a:solidFill>
                  <a:srgbClr val="6E6452"/>
                </a:solidFill>
              </a:rPr>
            </a:br>
            <a:endParaRPr lang="de-DE" sz="1800" dirty="0">
              <a:solidFill>
                <a:srgbClr val="6E6452"/>
              </a:solidFill>
            </a:endParaRPr>
          </a:p>
        </p:txBody>
      </p:sp>
      <p:sp>
        <p:nvSpPr>
          <p:cNvPr id="12" name="Rechteck 11"/>
          <p:cNvSpPr/>
          <p:nvPr/>
        </p:nvSpPr>
        <p:spPr>
          <a:xfrm>
            <a:off x="116430" y="1924369"/>
            <a:ext cx="249786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C80F0F"/>
                </a:solidFill>
                <a:latin typeface="+mn-lt"/>
              </a:rPr>
              <a:t>На </a:t>
            </a:r>
            <a:r>
              <a:rPr lang="ru-RU" sz="1400" dirty="0" err="1">
                <a:solidFill>
                  <a:srgbClr val="C80F0F"/>
                </a:solidFill>
                <a:latin typeface="+mn-lt"/>
              </a:rPr>
              <a:t>замовлення</a:t>
            </a:r>
            <a:r>
              <a:rPr lang="de-DE" sz="1600" dirty="0">
                <a:solidFill>
                  <a:srgbClr val="C80F0F"/>
                </a:solidFill>
                <a:latin typeface="+mn-lt"/>
              </a:rPr>
              <a:t/>
            </a:r>
            <a:br>
              <a:rPr lang="de-DE" sz="1600" dirty="0">
                <a:solidFill>
                  <a:srgbClr val="C80F0F"/>
                </a:solidFill>
                <a:latin typeface="+mn-lt"/>
              </a:rPr>
            </a:br>
            <a:endParaRPr lang="de-DE" sz="800" dirty="0">
              <a:solidFill>
                <a:srgbClr val="C80F0F"/>
              </a:solidFill>
              <a:latin typeface="+mn-lt"/>
            </a:endParaRPr>
          </a:p>
          <a:p>
            <a:r>
              <a:rPr lang="ru-RU" sz="1200" dirty="0"/>
              <a:t>Федерального </a:t>
            </a:r>
            <a:r>
              <a:rPr lang="ru-RU" sz="1200" dirty="0" err="1"/>
              <a:t>міністерства</a:t>
            </a:r>
            <a:r>
              <a:rPr lang="ru-RU" sz="1200" dirty="0"/>
              <a:t> з </a:t>
            </a:r>
            <a:r>
              <a:rPr lang="ru-RU" sz="1200" dirty="0" err="1"/>
              <a:t>економічного</a:t>
            </a:r>
            <a:r>
              <a:rPr lang="ru-RU" sz="1200" dirty="0"/>
              <a:t> </a:t>
            </a:r>
            <a:r>
              <a:rPr lang="ru-RU" sz="1200" dirty="0" err="1"/>
              <a:t>співробітництва</a:t>
            </a:r>
            <a:r>
              <a:rPr lang="ru-RU" sz="1200" dirty="0"/>
              <a:t> та </a:t>
            </a:r>
            <a:r>
              <a:rPr lang="ru-RU" sz="1200" dirty="0" err="1"/>
              <a:t>розвитку</a:t>
            </a:r>
            <a:r>
              <a:rPr lang="en-GB" sz="1200" dirty="0"/>
              <a:t> (BMZ)</a:t>
            </a:r>
            <a:endParaRPr lang="uk-UA" sz="1200" dirty="0"/>
          </a:p>
        </p:txBody>
      </p:sp>
      <p:sp>
        <p:nvSpPr>
          <p:cNvPr id="13" name="Rechteck 12"/>
          <p:cNvSpPr/>
          <p:nvPr/>
        </p:nvSpPr>
        <p:spPr>
          <a:xfrm>
            <a:off x="111986" y="3058204"/>
            <a:ext cx="2561364" cy="1384995"/>
          </a:xfrm>
          <a:prstGeom prst="rect">
            <a:avLst/>
          </a:prstGeom>
          <a:solidFill>
            <a:srgbClr val="A7978D"/>
          </a:solidFill>
        </p:spPr>
        <p:txBody>
          <a:bodyPr wrap="square" anchor="b">
            <a:spAutoFit/>
          </a:bodyPr>
          <a:lstStyle/>
          <a:p>
            <a:r>
              <a:rPr lang="ru-RU" sz="1200" dirty="0" err="1">
                <a:solidFill>
                  <a:schemeClr val="bg1"/>
                </a:solidFill>
                <a:latin typeface="+mn-lt"/>
              </a:rPr>
              <a:t>Міністерство</a:t>
            </a:r>
            <a:r>
              <a:rPr lang="ru-RU" sz="1200" dirty="0">
                <a:solidFill>
                  <a:schemeClr val="bg1"/>
                </a:solidFill>
                <a:latin typeface="+mn-lt"/>
              </a:rPr>
              <a:t> </a:t>
            </a:r>
            <a:r>
              <a:rPr lang="ru-RU" sz="1200" dirty="0" err="1">
                <a:solidFill>
                  <a:schemeClr val="bg1"/>
                </a:solidFill>
                <a:latin typeface="+mn-lt"/>
              </a:rPr>
              <a:t>регіонального</a:t>
            </a:r>
            <a:r>
              <a:rPr lang="ru-RU" sz="1200" dirty="0">
                <a:solidFill>
                  <a:schemeClr val="bg1"/>
                </a:solidFill>
                <a:latin typeface="+mn-lt"/>
              </a:rPr>
              <a:t> </a:t>
            </a:r>
            <a:r>
              <a:rPr lang="ru-RU" sz="1200" dirty="0" err="1">
                <a:solidFill>
                  <a:schemeClr val="bg1"/>
                </a:solidFill>
                <a:latin typeface="+mn-lt"/>
              </a:rPr>
              <a:t>розвитку</a:t>
            </a:r>
            <a:r>
              <a:rPr lang="ru-RU" sz="1200" dirty="0">
                <a:solidFill>
                  <a:schemeClr val="bg1"/>
                </a:solidFill>
                <a:latin typeface="+mn-lt"/>
              </a:rPr>
              <a:t>, </a:t>
            </a:r>
            <a:r>
              <a:rPr lang="ru-RU" sz="1200" dirty="0" err="1">
                <a:solidFill>
                  <a:schemeClr val="bg1"/>
                </a:solidFill>
                <a:latin typeface="+mn-lt"/>
              </a:rPr>
              <a:t>будівництва</a:t>
            </a:r>
            <a:r>
              <a:rPr lang="ru-RU" sz="1200" dirty="0">
                <a:solidFill>
                  <a:schemeClr val="bg1"/>
                </a:solidFill>
                <a:latin typeface="+mn-lt"/>
              </a:rPr>
              <a:t> та </a:t>
            </a:r>
            <a:r>
              <a:rPr lang="ru-RU" sz="1200" dirty="0" err="1">
                <a:solidFill>
                  <a:schemeClr val="bg1"/>
                </a:solidFill>
                <a:latin typeface="+mn-lt"/>
              </a:rPr>
              <a:t>житлово-комунального</a:t>
            </a:r>
            <a:r>
              <a:rPr lang="ru-RU" sz="1200" dirty="0">
                <a:solidFill>
                  <a:schemeClr val="bg1"/>
                </a:solidFill>
                <a:latin typeface="+mn-lt"/>
              </a:rPr>
              <a:t> </a:t>
            </a:r>
            <a:r>
              <a:rPr lang="ru-RU" sz="1200" dirty="0" err="1">
                <a:solidFill>
                  <a:schemeClr val="bg1"/>
                </a:solidFill>
                <a:latin typeface="+mn-lt"/>
              </a:rPr>
              <a:t>господарства</a:t>
            </a:r>
            <a:r>
              <a:rPr lang="ru-RU" sz="1200" dirty="0">
                <a:solidFill>
                  <a:schemeClr val="bg1"/>
                </a:solidFill>
                <a:latin typeface="+mn-lt"/>
              </a:rPr>
              <a:t> </a:t>
            </a:r>
            <a:r>
              <a:rPr lang="ru-RU" sz="1200" dirty="0" err="1">
                <a:solidFill>
                  <a:schemeClr val="bg1"/>
                </a:solidFill>
                <a:latin typeface="+mn-lt"/>
              </a:rPr>
              <a:t>України</a:t>
            </a:r>
            <a:endParaRPr lang="ro-RO" sz="1200" dirty="0">
              <a:solidFill>
                <a:schemeClr val="bg1"/>
              </a:solidFill>
              <a:latin typeface="+mn-lt"/>
            </a:endParaRPr>
          </a:p>
          <a:p>
            <a:endParaRPr lang="ro-RO" sz="1200" dirty="0">
              <a:solidFill>
                <a:schemeClr val="bg1"/>
              </a:solidFill>
              <a:latin typeface="+mn-lt"/>
            </a:endParaRPr>
          </a:p>
          <a:p>
            <a:r>
              <a:rPr lang="en-US" sz="1200" b="0" dirty="0">
                <a:solidFill>
                  <a:schemeClr val="bg1"/>
                </a:solidFill>
                <a:latin typeface="+mn-lt"/>
              </a:rPr>
              <a:t>08/2016</a:t>
            </a:r>
            <a:r>
              <a:rPr lang="ro-RO" sz="1200" b="0" dirty="0">
                <a:solidFill>
                  <a:schemeClr val="bg1"/>
                </a:solidFill>
                <a:latin typeface="+mn-lt"/>
              </a:rPr>
              <a:t>– </a:t>
            </a:r>
            <a:r>
              <a:rPr lang="en-US" sz="1200" b="0" dirty="0">
                <a:solidFill>
                  <a:schemeClr val="bg1"/>
                </a:solidFill>
                <a:latin typeface="+mn-lt"/>
              </a:rPr>
              <a:t>08/2019</a:t>
            </a:r>
            <a:endParaRPr lang="ro-RO" sz="1200" b="0" dirty="0">
              <a:solidFill>
                <a:schemeClr val="bg1"/>
              </a:solidFill>
              <a:latin typeface="+mn-lt"/>
            </a:endParaRPr>
          </a:p>
          <a:p>
            <a:r>
              <a:rPr lang="ru-RU" sz="1200" b="0" dirty="0" err="1">
                <a:solidFill>
                  <a:schemeClr val="bg1"/>
                </a:solidFill>
                <a:latin typeface="+mn-lt"/>
              </a:rPr>
              <a:t>Обсяг</a:t>
            </a:r>
            <a:r>
              <a:rPr lang="ru-RU" sz="1200" b="0" dirty="0">
                <a:solidFill>
                  <a:schemeClr val="bg1"/>
                </a:solidFill>
                <a:latin typeface="+mn-lt"/>
              </a:rPr>
              <a:t>:</a:t>
            </a:r>
            <a:r>
              <a:rPr lang="ro-RO" sz="1200" b="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1200" b="0" dirty="0">
                <a:solidFill>
                  <a:schemeClr val="bg1"/>
                </a:solidFill>
                <a:latin typeface="+mn-lt"/>
              </a:rPr>
              <a:t>3</a:t>
            </a:r>
            <a:r>
              <a:rPr lang="ro-RO" sz="1200" b="0" dirty="0">
                <a:solidFill>
                  <a:schemeClr val="bg1"/>
                </a:solidFill>
                <a:latin typeface="+mn-lt"/>
              </a:rPr>
              <a:t> </a:t>
            </a:r>
            <a:r>
              <a:rPr lang="ru-RU" sz="1200" b="0" dirty="0">
                <a:solidFill>
                  <a:schemeClr val="bg1"/>
                </a:solidFill>
                <a:latin typeface="+mn-lt"/>
              </a:rPr>
              <a:t>млн. </a:t>
            </a:r>
            <a:r>
              <a:rPr lang="ru-RU" sz="1200" b="0" dirty="0" err="1">
                <a:solidFill>
                  <a:schemeClr val="bg1"/>
                </a:solidFill>
                <a:latin typeface="+mn-lt"/>
              </a:rPr>
              <a:t>євро</a:t>
            </a:r>
            <a:endParaRPr lang="ro-RO" sz="1200" b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" name="Text Box 7">
            <a:extLst>
              <a:ext uri="{FF2B5EF4-FFF2-40B4-BE49-F238E27FC236}">
                <a16:creationId xmlns:a16="http://schemas.microsoft.com/office/drawing/2014/main" xmlns="" id="{A5E73316-8E33-43D8-8C53-3F389CF672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558" y="1277894"/>
            <a:ext cx="8592458" cy="313932"/>
          </a:xfrm>
          <a:prstGeom prst="rect">
            <a:avLst/>
          </a:prstGeom>
          <a:solidFill>
            <a:schemeClr val="tx1">
              <a:alpha val="3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63525">
              <a:lnSpc>
                <a:spcPct val="90000"/>
              </a:lnSpc>
            </a:pPr>
            <a:r>
              <a:rPr lang="uk-UA" sz="1600" dirty="0">
                <a:solidFill>
                  <a:srgbClr val="FFFFFF"/>
                </a:solidFill>
              </a:rPr>
              <a:t>Партнерство з модернізації: енергоефективність у лікарнях</a:t>
            </a:r>
            <a:endParaRPr lang="en-US" sz="1600" dirty="0">
              <a:solidFill>
                <a:srgbClr val="FFFFFF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0771322E-31A9-4BD1-BF40-0DEB511388F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987" y="4667300"/>
            <a:ext cx="2584520" cy="1792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80326676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 bwMode="auto">
          <a:xfrm>
            <a:off x="0" y="1756229"/>
            <a:ext cx="2787651" cy="4779928"/>
          </a:xfrm>
          <a:prstGeom prst="rect">
            <a:avLst/>
          </a:prstGeom>
          <a:solidFill>
            <a:srgbClr val="ECEBE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200" b="1" i="0" u="none" strike="noStrike" cap="none" normalizeH="0" baseline="0">
              <a:ln>
                <a:noFill/>
              </a:ln>
              <a:solidFill>
                <a:srgbClr val="999999"/>
              </a:solidFill>
              <a:effectLst/>
              <a:latin typeface="Arial" charset="0"/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Präsentationstitel hier eintragen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4294967295"/>
          </p:nvPr>
        </p:nvSpPr>
        <p:spPr>
          <a:xfrm>
            <a:off x="679155" y="6581001"/>
            <a:ext cx="1295400" cy="246221"/>
          </a:xfrm>
        </p:spPr>
        <p:txBody>
          <a:bodyPr/>
          <a:lstStyle/>
          <a:p>
            <a:fld id="{9317A057-C766-48FB-B1EC-CC1898F04EF1}" type="datetime1">
              <a:rPr lang="de-DE" noProof="0" smtClean="0"/>
              <a:pPr/>
              <a:t>29.10.2018</a:t>
            </a:fld>
            <a:endParaRPr lang="de-DE" noProof="0"/>
          </a:p>
        </p:txBody>
      </p:sp>
      <p:sp>
        <p:nvSpPr>
          <p:cNvPr id="10" name="Rechteck 9"/>
          <p:cNvSpPr/>
          <p:nvPr/>
        </p:nvSpPr>
        <p:spPr>
          <a:xfrm>
            <a:off x="3229836" y="1636670"/>
            <a:ext cx="5217036" cy="4939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800" dirty="0">
              <a:solidFill>
                <a:srgbClr val="6E6452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sz="1800" dirty="0" err="1">
                <a:solidFill>
                  <a:srgbClr val="6E6452"/>
                </a:solidFill>
              </a:rPr>
              <a:t>Енергоменеджмент</a:t>
            </a:r>
            <a:r>
              <a:rPr lang="uk-UA" sz="1800" dirty="0">
                <a:solidFill>
                  <a:srgbClr val="6E6452"/>
                </a:solidFill>
              </a:rPr>
              <a:t> у громадах</a:t>
            </a:r>
            <a:endParaRPr lang="de-DE" sz="1800" dirty="0">
              <a:solidFill>
                <a:srgbClr val="6E6452"/>
              </a:solidFill>
            </a:endParaRPr>
          </a:p>
          <a:p>
            <a:endParaRPr lang="de-DE" sz="1100" dirty="0">
              <a:solidFill>
                <a:srgbClr val="6E6452"/>
              </a:solidFill>
            </a:endParaRPr>
          </a:p>
          <a:p>
            <a:pPr marL="285750" indent="-285750">
              <a:buFont typeface="Wingdings" charset="2"/>
              <a:buChar char="§"/>
            </a:pPr>
            <a:r>
              <a:rPr lang="uk-UA" sz="1200" dirty="0">
                <a:solidFill>
                  <a:srgbClr val="6E6452"/>
                </a:solidFill>
              </a:rPr>
              <a:t>Системи енергоменеджменту впроваджуються або вдосконалюються у </a:t>
            </a:r>
            <a:r>
              <a:rPr lang="en-US" sz="1200" dirty="0">
                <a:solidFill>
                  <a:srgbClr val="6E6452"/>
                </a:solidFill>
              </a:rPr>
              <a:t>20 </a:t>
            </a:r>
            <a:r>
              <a:rPr lang="uk-UA" sz="1200" dirty="0">
                <a:solidFill>
                  <a:srgbClr val="6E6452"/>
                </a:solidFill>
              </a:rPr>
              <a:t>малих громадах України, які  курують 5 міст з попереднього проекту «ЕЕ у громадах» (міста були обрані з-поміж 100 міст-</a:t>
            </a:r>
            <a:r>
              <a:rPr lang="uk-UA" sz="1200" dirty="0" err="1">
                <a:solidFill>
                  <a:srgbClr val="6E6452"/>
                </a:solidFill>
              </a:rPr>
              <a:t>аплікантів</a:t>
            </a:r>
            <a:r>
              <a:rPr lang="uk-UA" sz="1200" dirty="0">
                <a:solidFill>
                  <a:srgbClr val="6E6452"/>
                </a:solidFill>
              </a:rPr>
              <a:t>) </a:t>
            </a:r>
            <a:endParaRPr lang="en-US" sz="1200" dirty="0">
              <a:solidFill>
                <a:srgbClr val="6E6452"/>
              </a:solidFill>
            </a:endParaRPr>
          </a:p>
          <a:p>
            <a:pPr marL="285750" indent="-285750">
              <a:buFont typeface="Wingdings" charset="2"/>
              <a:buChar char="§"/>
            </a:pPr>
            <a:r>
              <a:rPr lang="en-US" sz="1200" dirty="0">
                <a:solidFill>
                  <a:srgbClr val="6E6452"/>
                </a:solidFill>
              </a:rPr>
              <a:t>30 </a:t>
            </a:r>
            <a:r>
              <a:rPr lang="uk-UA" sz="1200" dirty="0">
                <a:solidFill>
                  <a:srgbClr val="6E6452"/>
                </a:solidFill>
              </a:rPr>
              <a:t>ОТГ </a:t>
            </a:r>
            <a:r>
              <a:rPr lang="uk-UA" sz="1200" dirty="0" smtClean="0">
                <a:solidFill>
                  <a:srgbClr val="6E6452"/>
                </a:solidFill>
              </a:rPr>
              <a:t> -  впровадження  </a:t>
            </a:r>
            <a:r>
              <a:rPr lang="uk-UA" sz="1200" dirty="0">
                <a:solidFill>
                  <a:srgbClr val="6E6452"/>
                </a:solidFill>
              </a:rPr>
              <a:t>системи енергоменеджменту </a:t>
            </a:r>
            <a:endParaRPr lang="uk-UA" sz="1200" dirty="0" smtClean="0">
              <a:solidFill>
                <a:srgbClr val="6E6452"/>
              </a:solidFill>
            </a:endParaRPr>
          </a:p>
          <a:p>
            <a:pPr marL="285750" indent="-285750"/>
            <a:r>
              <a:rPr lang="uk-UA" sz="1200" dirty="0" smtClean="0">
                <a:solidFill>
                  <a:srgbClr val="6E6452"/>
                </a:solidFill>
              </a:rPr>
              <a:t>         </a:t>
            </a:r>
            <a:r>
              <a:rPr lang="en-US" sz="1200" dirty="0" smtClean="0">
                <a:solidFill>
                  <a:srgbClr val="6E6452"/>
                </a:solidFill>
              </a:rPr>
              <a:t>(</a:t>
            </a:r>
            <a:r>
              <a:rPr lang="en-US" sz="1200" dirty="0">
                <a:solidFill>
                  <a:srgbClr val="6E6452"/>
                </a:solidFill>
              </a:rPr>
              <a:t>U-LEAD)</a:t>
            </a:r>
          </a:p>
          <a:p>
            <a:pPr>
              <a:buClr>
                <a:schemeClr val="accent1"/>
              </a:buClr>
            </a:pPr>
            <a:endParaRPr lang="de-DE" sz="1800" dirty="0">
              <a:solidFill>
                <a:srgbClr val="6E6452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sz="1800" dirty="0">
                <a:solidFill>
                  <a:srgbClr val="6E6452"/>
                </a:solidFill>
              </a:rPr>
              <a:t>Ринок </a:t>
            </a:r>
            <a:r>
              <a:rPr lang="uk-UA" sz="1800" dirty="0" err="1">
                <a:solidFill>
                  <a:srgbClr val="6E6452"/>
                </a:solidFill>
              </a:rPr>
              <a:t>енергосервісу</a:t>
            </a:r>
            <a:r>
              <a:rPr lang="de-DE" sz="1800" dirty="0">
                <a:solidFill>
                  <a:srgbClr val="6E6452"/>
                </a:solidFill>
              </a:rPr>
              <a:t/>
            </a:r>
            <a:br>
              <a:rPr lang="de-DE" sz="1800" dirty="0">
                <a:solidFill>
                  <a:srgbClr val="6E6452"/>
                </a:solidFill>
              </a:rPr>
            </a:br>
            <a:endParaRPr lang="de-DE" sz="1100" dirty="0">
              <a:solidFill>
                <a:srgbClr val="6E6452"/>
              </a:solidFill>
            </a:endParaRPr>
          </a:p>
          <a:p>
            <a:pPr marL="285750" indent="-285750">
              <a:buFont typeface="Wingdings" charset="2"/>
              <a:buChar char="§"/>
            </a:pPr>
            <a:r>
              <a:rPr lang="uk-UA" sz="1200" dirty="0">
                <a:solidFill>
                  <a:srgbClr val="6E6452"/>
                </a:solidFill>
              </a:rPr>
              <a:t>Буде підвищено можливості принаймні </a:t>
            </a:r>
            <a:r>
              <a:rPr lang="en-US" sz="1200" dirty="0">
                <a:solidFill>
                  <a:srgbClr val="6E6452"/>
                </a:solidFill>
              </a:rPr>
              <a:t>30 </a:t>
            </a:r>
            <a:r>
              <a:rPr lang="uk-UA" sz="1200" dirty="0">
                <a:solidFill>
                  <a:srgbClr val="6E6452"/>
                </a:solidFill>
              </a:rPr>
              <a:t>надавачів енергетичних послуг</a:t>
            </a:r>
            <a:endParaRPr lang="en-US" sz="1200" dirty="0">
              <a:solidFill>
                <a:srgbClr val="6E6452"/>
              </a:solidFill>
            </a:endParaRPr>
          </a:p>
          <a:p>
            <a:pPr marL="285750" indent="-285750">
              <a:buFont typeface="Wingdings" charset="2"/>
              <a:buChar char="§"/>
            </a:pPr>
            <a:r>
              <a:rPr lang="uk-UA" sz="1200" dirty="0">
                <a:solidFill>
                  <a:srgbClr val="6E6452"/>
                </a:solidFill>
              </a:rPr>
              <a:t>Портфоліо консультаційних послуг, що пропонуються надавачами енергетичних послуг, буде розширено</a:t>
            </a:r>
            <a:endParaRPr lang="en-US" sz="1200" dirty="0">
              <a:solidFill>
                <a:srgbClr val="6E6452"/>
              </a:solidFill>
            </a:endParaRPr>
          </a:p>
          <a:p>
            <a:pPr>
              <a:buClr>
                <a:schemeClr val="accent1"/>
              </a:buClr>
            </a:pPr>
            <a:endParaRPr lang="de-DE" sz="1800" dirty="0">
              <a:solidFill>
                <a:srgbClr val="6E6452"/>
              </a:solidFill>
            </a:endParaRPr>
          </a:p>
          <a:p>
            <a:pPr marL="285750" indent="-285750">
              <a:buClr>
                <a:schemeClr val="tx2"/>
              </a:buClr>
              <a:buFont typeface="Wingdings" panose="05000000000000000000" pitchFamily="2" charset="2"/>
              <a:buChar char="ü"/>
            </a:pPr>
            <a:r>
              <a:rPr lang="uk-UA" sz="1800" dirty="0">
                <a:solidFill>
                  <a:srgbClr val="6E6452"/>
                </a:solidFill>
              </a:rPr>
              <a:t>Механізми підтримки енергетичних послуг</a:t>
            </a:r>
            <a:endParaRPr lang="en-US" sz="1800" dirty="0">
              <a:solidFill>
                <a:srgbClr val="6E6452"/>
              </a:solidFill>
            </a:endParaRPr>
          </a:p>
          <a:p>
            <a:pPr>
              <a:buClr>
                <a:schemeClr val="accent1"/>
              </a:buClr>
            </a:pPr>
            <a:endParaRPr lang="en-US" sz="1100" dirty="0">
              <a:solidFill>
                <a:srgbClr val="6E6452"/>
              </a:solidFill>
            </a:endParaRPr>
          </a:p>
          <a:p>
            <a:pPr marL="285750" indent="-285750">
              <a:buFont typeface="Wingdings" charset="2"/>
              <a:buChar char="§"/>
            </a:pPr>
            <a:r>
              <a:rPr lang="en-US" sz="1200" dirty="0">
                <a:solidFill>
                  <a:srgbClr val="6E6452"/>
                </a:solidFill>
              </a:rPr>
              <a:t>100 </a:t>
            </a:r>
            <a:r>
              <a:rPr lang="uk-UA" sz="1200" dirty="0">
                <a:solidFill>
                  <a:srgbClr val="6E6452"/>
                </a:solidFill>
              </a:rPr>
              <a:t>тисяч євро на умовах </a:t>
            </a:r>
            <a:r>
              <a:rPr lang="uk-UA" sz="1200" dirty="0" err="1">
                <a:solidFill>
                  <a:srgbClr val="6E6452"/>
                </a:solidFill>
              </a:rPr>
              <a:t>співфінансування</a:t>
            </a:r>
            <a:r>
              <a:rPr lang="uk-UA" sz="1200">
                <a:solidFill>
                  <a:srgbClr val="6E6452"/>
                </a:solidFill>
              </a:rPr>
              <a:t> </a:t>
            </a:r>
            <a:r>
              <a:rPr lang="uk-UA" sz="1200" smtClean="0">
                <a:solidFill>
                  <a:srgbClr val="6E6452"/>
                </a:solidFill>
              </a:rPr>
              <a:t> </a:t>
            </a:r>
            <a:r>
              <a:rPr lang="uk-UA" sz="1200" dirty="0">
                <a:solidFill>
                  <a:srgbClr val="6E6452"/>
                </a:solidFill>
              </a:rPr>
              <a:t>у формі спеціального фонду для громад для закупівлі </a:t>
            </a:r>
            <a:r>
              <a:rPr lang="uk-UA" sz="1200" dirty="0" err="1">
                <a:solidFill>
                  <a:srgbClr val="6E6452"/>
                </a:solidFill>
              </a:rPr>
              <a:t>енергосервісних</a:t>
            </a:r>
            <a:r>
              <a:rPr lang="uk-UA" sz="1200" dirty="0">
                <a:solidFill>
                  <a:srgbClr val="6E6452"/>
                </a:solidFill>
              </a:rPr>
              <a:t> послуг</a:t>
            </a:r>
            <a:endParaRPr lang="en-US" sz="1200" dirty="0">
              <a:solidFill>
                <a:srgbClr val="6E6452"/>
              </a:solidFill>
            </a:endParaRPr>
          </a:p>
        </p:txBody>
      </p:sp>
      <p:sp>
        <p:nvSpPr>
          <p:cNvPr id="12" name="Rechteck 11"/>
          <p:cNvSpPr/>
          <p:nvPr/>
        </p:nvSpPr>
        <p:spPr>
          <a:xfrm>
            <a:off x="77923" y="1962690"/>
            <a:ext cx="249786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C80F0F"/>
                </a:solidFill>
                <a:latin typeface="+mn-lt"/>
              </a:rPr>
              <a:t>На </a:t>
            </a:r>
            <a:r>
              <a:rPr lang="ru-RU" sz="1400" dirty="0" err="1">
                <a:solidFill>
                  <a:srgbClr val="C80F0F"/>
                </a:solidFill>
                <a:latin typeface="+mn-lt"/>
              </a:rPr>
              <a:t>замовлення</a:t>
            </a:r>
            <a:r>
              <a:rPr lang="de-DE" sz="1600" dirty="0">
                <a:solidFill>
                  <a:srgbClr val="C80F0F"/>
                </a:solidFill>
                <a:latin typeface="+mn-lt"/>
              </a:rPr>
              <a:t/>
            </a:r>
            <a:br>
              <a:rPr lang="de-DE" sz="1600" dirty="0">
                <a:solidFill>
                  <a:srgbClr val="C80F0F"/>
                </a:solidFill>
                <a:latin typeface="+mn-lt"/>
              </a:rPr>
            </a:br>
            <a:endParaRPr lang="de-DE" sz="800" dirty="0">
              <a:solidFill>
                <a:srgbClr val="C80F0F"/>
              </a:solidFill>
              <a:latin typeface="+mn-lt"/>
            </a:endParaRPr>
          </a:p>
          <a:p>
            <a:r>
              <a:rPr lang="ru-RU" sz="1200" dirty="0"/>
              <a:t>Федерального </a:t>
            </a:r>
            <a:r>
              <a:rPr lang="ru-RU" sz="1200" dirty="0" err="1"/>
              <a:t>міністерства</a:t>
            </a:r>
            <a:r>
              <a:rPr lang="ru-RU" sz="1200" dirty="0"/>
              <a:t> з </a:t>
            </a:r>
            <a:r>
              <a:rPr lang="ru-RU" sz="1200" dirty="0" err="1"/>
              <a:t>економічного</a:t>
            </a:r>
            <a:r>
              <a:rPr lang="ru-RU" sz="1200" dirty="0"/>
              <a:t> </a:t>
            </a:r>
            <a:r>
              <a:rPr lang="ru-RU" sz="1200" dirty="0" err="1"/>
              <a:t>співробітництва</a:t>
            </a:r>
            <a:r>
              <a:rPr lang="ru-RU" sz="1200" dirty="0"/>
              <a:t> та </a:t>
            </a:r>
            <a:r>
              <a:rPr lang="ru-RU" sz="1200" dirty="0" err="1"/>
              <a:t>розвитку</a:t>
            </a:r>
            <a:r>
              <a:rPr lang="en-GB" sz="1200" dirty="0"/>
              <a:t> (BMZ)</a:t>
            </a:r>
            <a:endParaRPr lang="uk-UA" sz="1200" dirty="0"/>
          </a:p>
        </p:txBody>
      </p:sp>
      <p:sp>
        <p:nvSpPr>
          <p:cNvPr id="13" name="Rechteck 12"/>
          <p:cNvSpPr/>
          <p:nvPr/>
        </p:nvSpPr>
        <p:spPr>
          <a:xfrm>
            <a:off x="111986" y="3058204"/>
            <a:ext cx="2561364" cy="1384995"/>
          </a:xfrm>
          <a:prstGeom prst="rect">
            <a:avLst/>
          </a:prstGeom>
          <a:solidFill>
            <a:srgbClr val="A7978D"/>
          </a:solidFill>
        </p:spPr>
        <p:txBody>
          <a:bodyPr wrap="square" anchor="b">
            <a:spAutoFit/>
          </a:bodyPr>
          <a:lstStyle/>
          <a:p>
            <a:r>
              <a:rPr lang="ru-RU" sz="1200" dirty="0" err="1">
                <a:solidFill>
                  <a:schemeClr val="bg1"/>
                </a:solidFill>
              </a:rPr>
              <a:t>Міністерство</a:t>
            </a:r>
            <a:r>
              <a:rPr lang="ru-RU" sz="1200" dirty="0">
                <a:solidFill>
                  <a:schemeClr val="bg1"/>
                </a:solidFill>
              </a:rPr>
              <a:t> </a:t>
            </a:r>
            <a:r>
              <a:rPr lang="ru-RU" sz="1200" dirty="0" err="1">
                <a:solidFill>
                  <a:schemeClr val="bg1"/>
                </a:solidFill>
              </a:rPr>
              <a:t>регіонального</a:t>
            </a:r>
            <a:r>
              <a:rPr lang="ru-RU" sz="1200" dirty="0">
                <a:solidFill>
                  <a:schemeClr val="bg1"/>
                </a:solidFill>
              </a:rPr>
              <a:t> </a:t>
            </a:r>
            <a:r>
              <a:rPr lang="ru-RU" sz="1200" dirty="0" err="1">
                <a:solidFill>
                  <a:schemeClr val="bg1"/>
                </a:solidFill>
              </a:rPr>
              <a:t>розвитку</a:t>
            </a:r>
            <a:r>
              <a:rPr lang="ru-RU" sz="1200" dirty="0">
                <a:solidFill>
                  <a:schemeClr val="bg1"/>
                </a:solidFill>
              </a:rPr>
              <a:t>, </a:t>
            </a:r>
            <a:r>
              <a:rPr lang="ru-RU" sz="1200" dirty="0" err="1">
                <a:solidFill>
                  <a:schemeClr val="bg1"/>
                </a:solidFill>
              </a:rPr>
              <a:t>будівництва</a:t>
            </a:r>
            <a:r>
              <a:rPr lang="ru-RU" sz="1200" dirty="0">
                <a:solidFill>
                  <a:schemeClr val="bg1"/>
                </a:solidFill>
              </a:rPr>
              <a:t> та </a:t>
            </a:r>
            <a:r>
              <a:rPr lang="ru-RU" sz="1200" dirty="0" err="1">
                <a:solidFill>
                  <a:schemeClr val="bg1"/>
                </a:solidFill>
              </a:rPr>
              <a:t>житлово-комунального</a:t>
            </a:r>
            <a:r>
              <a:rPr lang="ru-RU" sz="1200" dirty="0">
                <a:solidFill>
                  <a:schemeClr val="bg1"/>
                </a:solidFill>
              </a:rPr>
              <a:t> </a:t>
            </a:r>
            <a:r>
              <a:rPr lang="ru-RU" sz="1200" dirty="0" err="1">
                <a:solidFill>
                  <a:schemeClr val="bg1"/>
                </a:solidFill>
              </a:rPr>
              <a:t>господарства</a:t>
            </a:r>
            <a:r>
              <a:rPr lang="ru-RU" sz="1200" dirty="0">
                <a:solidFill>
                  <a:schemeClr val="bg1"/>
                </a:solidFill>
              </a:rPr>
              <a:t> </a:t>
            </a:r>
            <a:r>
              <a:rPr lang="ru-RU" sz="1200" dirty="0" err="1">
                <a:solidFill>
                  <a:schemeClr val="bg1"/>
                </a:solidFill>
              </a:rPr>
              <a:t>України</a:t>
            </a:r>
            <a:endParaRPr lang="ro-RO" sz="1200" dirty="0">
              <a:solidFill>
                <a:schemeClr val="bg1"/>
              </a:solidFill>
            </a:endParaRPr>
          </a:p>
          <a:p>
            <a:endParaRPr lang="ro-RO" sz="1200" dirty="0">
              <a:solidFill>
                <a:schemeClr val="bg1"/>
              </a:solidFill>
            </a:endParaRPr>
          </a:p>
          <a:p>
            <a:r>
              <a:rPr lang="en-US" sz="1200" dirty="0">
                <a:solidFill>
                  <a:schemeClr val="bg1"/>
                </a:solidFill>
              </a:rPr>
              <a:t>05/2017</a:t>
            </a:r>
            <a:r>
              <a:rPr lang="ro-RO" sz="1200" dirty="0">
                <a:solidFill>
                  <a:schemeClr val="bg1"/>
                </a:solidFill>
              </a:rPr>
              <a:t>– </a:t>
            </a:r>
            <a:r>
              <a:rPr lang="en-US" sz="1200" dirty="0">
                <a:solidFill>
                  <a:schemeClr val="bg1"/>
                </a:solidFill>
              </a:rPr>
              <a:t>04/2020</a:t>
            </a:r>
            <a:endParaRPr lang="ro-RO" sz="1200" dirty="0">
              <a:solidFill>
                <a:schemeClr val="bg1"/>
              </a:solidFill>
            </a:endParaRPr>
          </a:p>
          <a:p>
            <a:r>
              <a:rPr lang="ru-RU" sz="1200" dirty="0" err="1">
                <a:solidFill>
                  <a:schemeClr val="bg1"/>
                </a:solidFill>
              </a:rPr>
              <a:t>Обсяг</a:t>
            </a:r>
            <a:r>
              <a:rPr lang="ru-RU" sz="1200" dirty="0">
                <a:solidFill>
                  <a:schemeClr val="bg1"/>
                </a:solidFill>
              </a:rPr>
              <a:t>:</a:t>
            </a:r>
            <a:r>
              <a:rPr lang="ro-RO" sz="1200" dirty="0">
                <a:solidFill>
                  <a:schemeClr val="bg1"/>
                </a:solidFill>
              </a:rPr>
              <a:t> </a:t>
            </a:r>
            <a:r>
              <a:rPr lang="en-US" sz="1200" dirty="0">
                <a:solidFill>
                  <a:schemeClr val="bg1"/>
                </a:solidFill>
              </a:rPr>
              <a:t>3</a:t>
            </a:r>
            <a:r>
              <a:rPr lang="ro-RO" sz="1200" dirty="0">
                <a:solidFill>
                  <a:schemeClr val="bg1"/>
                </a:solidFill>
              </a:rPr>
              <a:t> </a:t>
            </a:r>
            <a:r>
              <a:rPr lang="ru-RU" sz="1200" dirty="0">
                <a:solidFill>
                  <a:schemeClr val="bg1"/>
                </a:solidFill>
              </a:rPr>
              <a:t>млн. </a:t>
            </a:r>
            <a:r>
              <a:rPr lang="ru-RU" sz="1200" dirty="0" err="1">
                <a:solidFill>
                  <a:schemeClr val="bg1"/>
                </a:solidFill>
              </a:rPr>
              <a:t>євро</a:t>
            </a:r>
            <a:endParaRPr lang="ro-RO" sz="1200" dirty="0">
              <a:solidFill>
                <a:schemeClr val="bg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E1763242-BD30-4F82-A71B-EF83622B2F0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4476" y="4522231"/>
            <a:ext cx="2555014" cy="1696987"/>
          </a:xfrm>
          <a:prstGeom prst="rect">
            <a:avLst/>
          </a:prstGeom>
        </p:spPr>
      </p:pic>
      <p:sp>
        <p:nvSpPr>
          <p:cNvPr id="9" name="Text Box 7">
            <a:extLst>
              <a:ext uri="{FF2B5EF4-FFF2-40B4-BE49-F238E27FC236}">
                <a16:creationId xmlns:a16="http://schemas.microsoft.com/office/drawing/2014/main" xmlns="" id="{A2FCA80C-7E9F-40D3-BE2A-468DED2383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558" y="1277894"/>
            <a:ext cx="8592458" cy="313932"/>
          </a:xfrm>
          <a:prstGeom prst="rect">
            <a:avLst/>
          </a:prstGeom>
          <a:solidFill>
            <a:schemeClr val="tx1">
              <a:alpha val="3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63525">
              <a:lnSpc>
                <a:spcPct val="90000"/>
              </a:lnSpc>
            </a:pPr>
            <a:r>
              <a:rPr lang="uk-UA" sz="1600" dirty="0">
                <a:solidFill>
                  <a:srgbClr val="FFFFFF"/>
                </a:solidFill>
              </a:rPr>
              <a:t>Енергоефективність у громадах </a:t>
            </a:r>
            <a:r>
              <a:rPr lang="en-US" sz="1600" dirty="0">
                <a:solidFill>
                  <a:srgbClr val="FFFFFF"/>
                </a:solidFill>
              </a:rPr>
              <a:t>II</a:t>
            </a:r>
          </a:p>
        </p:txBody>
      </p:sp>
    </p:spTree>
    <p:extLst>
      <p:ext uri="{BB962C8B-B14F-4D97-AF65-F5344CB8AC3E}">
        <p14:creationId xmlns:p14="http://schemas.microsoft.com/office/powerpoint/2010/main" xmlns="" val="3688403590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 bwMode="auto">
          <a:xfrm>
            <a:off x="0" y="1711144"/>
            <a:ext cx="2787651" cy="4825012"/>
          </a:xfrm>
          <a:prstGeom prst="rect">
            <a:avLst/>
          </a:prstGeom>
          <a:solidFill>
            <a:srgbClr val="ECEBE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200" b="1" i="0" u="none" strike="noStrike" cap="none" normalizeH="0" baseline="0">
              <a:ln>
                <a:noFill/>
              </a:ln>
              <a:solidFill>
                <a:srgbClr val="999999"/>
              </a:solidFill>
              <a:effectLst/>
              <a:latin typeface="Arial" charset="0"/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Präsentationstitel hier eintragen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4294967295"/>
          </p:nvPr>
        </p:nvSpPr>
        <p:spPr>
          <a:xfrm>
            <a:off x="679155" y="6581001"/>
            <a:ext cx="1295400" cy="246221"/>
          </a:xfrm>
        </p:spPr>
        <p:txBody>
          <a:bodyPr/>
          <a:lstStyle/>
          <a:p>
            <a:fld id="{9317A057-C766-48FB-B1EC-CC1898F04EF1}" type="datetime1">
              <a:rPr lang="de-DE" noProof="0" smtClean="0"/>
              <a:pPr/>
              <a:t>29.10.2018</a:t>
            </a:fld>
            <a:endParaRPr lang="de-DE" noProof="0"/>
          </a:p>
        </p:txBody>
      </p:sp>
      <p:sp>
        <p:nvSpPr>
          <p:cNvPr id="10" name="Rechteck 9"/>
          <p:cNvSpPr/>
          <p:nvPr/>
        </p:nvSpPr>
        <p:spPr>
          <a:xfrm>
            <a:off x="3244351" y="1711144"/>
            <a:ext cx="5714684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sz="1800" dirty="0">
                <a:solidFill>
                  <a:srgbClr val="6E6452"/>
                </a:solidFill>
              </a:rPr>
              <a:t>Розвиток компетенцій </a:t>
            </a:r>
            <a:r>
              <a:rPr lang="uk-UA" sz="1800" dirty="0" err="1">
                <a:solidFill>
                  <a:srgbClr val="6E6452"/>
                </a:solidFill>
              </a:rPr>
              <a:t>енергоаудиторів</a:t>
            </a:r>
            <a:endParaRPr lang="uk-UA" sz="1800" dirty="0">
              <a:solidFill>
                <a:srgbClr val="6E6452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uk-UA" sz="1200" dirty="0" err="1">
                <a:solidFill>
                  <a:srgbClr val="6E6452"/>
                </a:solidFill>
              </a:rPr>
              <a:t>Енергоаудит</a:t>
            </a:r>
            <a:r>
              <a:rPr lang="uk-UA" sz="1200" dirty="0">
                <a:solidFill>
                  <a:srgbClr val="6E6452"/>
                </a:solidFill>
              </a:rPr>
              <a:t> – </a:t>
            </a:r>
            <a:r>
              <a:rPr lang="uk-UA" sz="1200" dirty="0" err="1">
                <a:solidFill>
                  <a:srgbClr val="6E6452"/>
                </a:solidFill>
              </a:rPr>
              <a:t>обов</a:t>
            </a:r>
            <a:r>
              <a:rPr lang="en-US" sz="1200" dirty="0">
                <a:solidFill>
                  <a:srgbClr val="6E6452"/>
                </a:solidFill>
              </a:rPr>
              <a:t>’</a:t>
            </a:r>
            <a:r>
              <a:rPr lang="uk-UA" sz="1200" dirty="0" err="1">
                <a:solidFill>
                  <a:srgbClr val="6E6452"/>
                </a:solidFill>
              </a:rPr>
              <a:t>язкова</a:t>
            </a:r>
            <a:r>
              <a:rPr lang="uk-UA" sz="1200" dirty="0">
                <a:solidFill>
                  <a:srgbClr val="6E6452"/>
                </a:solidFill>
              </a:rPr>
              <a:t> вимога Фонду для отримання гранту на ЕЕ заходи</a:t>
            </a:r>
            <a:endParaRPr lang="en-US" sz="1800" dirty="0">
              <a:solidFill>
                <a:srgbClr val="6E6452"/>
              </a:solidFill>
            </a:endParaRPr>
          </a:p>
          <a:p>
            <a:endParaRPr lang="uk-UA" sz="1800" dirty="0">
              <a:solidFill>
                <a:srgbClr val="6E6452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sz="1800" dirty="0">
                <a:solidFill>
                  <a:srgbClr val="6E6452"/>
                </a:solidFill>
              </a:rPr>
              <a:t>Розвиток компетенцій та підтримка роботи технічного офісу Фонду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uk-UA" sz="1200" dirty="0">
                <a:solidFill>
                  <a:srgbClr val="6E6452"/>
                </a:solidFill>
              </a:rPr>
              <a:t>Технічний офіс здійснюватиме розгляд заявок на отримання гранту на відповідність вимогам Фонду</a:t>
            </a:r>
            <a:endParaRPr lang="en-US" sz="1200" dirty="0">
              <a:solidFill>
                <a:srgbClr val="6E6452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de-DE" sz="1800" dirty="0">
              <a:solidFill>
                <a:srgbClr val="6E6452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sz="1800" dirty="0">
                <a:solidFill>
                  <a:srgbClr val="6E6452"/>
                </a:solidFill>
              </a:rPr>
              <a:t>Підтримка реформи субсидій на оплату житлово-комунальних послуг</a:t>
            </a:r>
          </a:p>
          <a:p>
            <a:endParaRPr lang="de-DE" sz="1800" dirty="0">
              <a:solidFill>
                <a:srgbClr val="6E6452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sz="1800" dirty="0">
                <a:solidFill>
                  <a:srgbClr val="6E6452"/>
                </a:solidFill>
              </a:rPr>
              <a:t>Підтримка розробки нормативно-правових актів</a:t>
            </a:r>
            <a:endParaRPr lang="en-US" sz="1800" dirty="0">
              <a:solidFill>
                <a:srgbClr val="6E6452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de-DE" sz="1800" dirty="0">
              <a:solidFill>
                <a:srgbClr val="6E6452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sz="1800" dirty="0">
                <a:solidFill>
                  <a:srgbClr val="6E6452"/>
                </a:solidFill>
              </a:rPr>
              <a:t>Підтримка інформаційної кампанії Фонду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uk-UA" sz="1200" dirty="0">
                <a:solidFill>
                  <a:srgbClr val="6E6452"/>
                </a:solidFill>
              </a:rPr>
              <a:t>У тісній співпраці з донорами та партнерами Фонду: ЄС, </a:t>
            </a:r>
            <a:r>
              <a:rPr lang="en-US" sz="1200" dirty="0">
                <a:solidFill>
                  <a:srgbClr val="6E6452"/>
                </a:solidFill>
              </a:rPr>
              <a:t>IFC, UNDP</a:t>
            </a:r>
          </a:p>
          <a:p>
            <a:endParaRPr lang="en-US" sz="1800" dirty="0">
              <a:solidFill>
                <a:srgbClr val="6E6452"/>
              </a:solidFill>
            </a:endParaRPr>
          </a:p>
        </p:txBody>
      </p:sp>
      <p:sp>
        <p:nvSpPr>
          <p:cNvPr id="12" name="Rechteck 11"/>
          <p:cNvSpPr/>
          <p:nvPr/>
        </p:nvSpPr>
        <p:spPr>
          <a:xfrm>
            <a:off x="110487" y="1766492"/>
            <a:ext cx="287945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C80F0F"/>
                </a:solidFill>
                <a:latin typeface="+mn-lt"/>
              </a:rPr>
              <a:t>На </a:t>
            </a:r>
            <a:r>
              <a:rPr lang="ru-RU" sz="1400" dirty="0" err="1">
                <a:solidFill>
                  <a:srgbClr val="C80F0F"/>
                </a:solidFill>
                <a:latin typeface="+mn-lt"/>
              </a:rPr>
              <a:t>замовлення</a:t>
            </a:r>
            <a:r>
              <a:rPr lang="de-DE" sz="1600" dirty="0">
                <a:solidFill>
                  <a:srgbClr val="C80F0F"/>
                </a:solidFill>
                <a:latin typeface="+mn-lt"/>
              </a:rPr>
              <a:t/>
            </a:r>
            <a:br>
              <a:rPr lang="de-DE" sz="1600" dirty="0">
                <a:solidFill>
                  <a:srgbClr val="C80F0F"/>
                </a:solidFill>
                <a:latin typeface="+mn-lt"/>
              </a:rPr>
            </a:br>
            <a:endParaRPr lang="de-DE" sz="800" dirty="0">
              <a:solidFill>
                <a:srgbClr val="C80F0F"/>
              </a:solidFill>
              <a:latin typeface="+mn-lt"/>
            </a:endParaRPr>
          </a:p>
          <a:p>
            <a:r>
              <a:rPr lang="ru-RU" sz="1200" dirty="0"/>
              <a:t>Федерального </a:t>
            </a:r>
            <a:r>
              <a:rPr lang="ru-RU" sz="1200" dirty="0" err="1"/>
              <a:t>міністерства</a:t>
            </a:r>
            <a:r>
              <a:rPr lang="ru-RU" sz="1200" dirty="0"/>
              <a:t> </a:t>
            </a:r>
            <a:r>
              <a:rPr lang="ru-RU" sz="1200" dirty="0" err="1"/>
              <a:t>навколишнього</a:t>
            </a:r>
            <a:r>
              <a:rPr lang="ru-RU" sz="1200" dirty="0"/>
              <a:t> </a:t>
            </a:r>
            <a:r>
              <a:rPr lang="ru-RU" sz="1200" dirty="0" err="1"/>
              <a:t>середовища</a:t>
            </a:r>
            <a:r>
              <a:rPr lang="ru-RU" sz="1200" dirty="0"/>
              <a:t>, </a:t>
            </a:r>
            <a:r>
              <a:rPr lang="ru-RU" sz="1200" dirty="0" err="1"/>
              <a:t>збереження</a:t>
            </a:r>
            <a:r>
              <a:rPr lang="ru-RU" sz="1200" dirty="0"/>
              <a:t> </a:t>
            </a:r>
            <a:r>
              <a:rPr lang="ru-RU" sz="1200" dirty="0" err="1"/>
              <a:t>природи</a:t>
            </a:r>
            <a:r>
              <a:rPr lang="ru-RU" sz="1200" dirty="0"/>
              <a:t> та </a:t>
            </a:r>
            <a:r>
              <a:rPr lang="ru-RU" sz="1200" dirty="0" err="1"/>
              <a:t>ядерної</a:t>
            </a:r>
            <a:r>
              <a:rPr lang="ru-RU" sz="1200" dirty="0"/>
              <a:t> </a:t>
            </a:r>
            <a:r>
              <a:rPr lang="ru-RU" sz="1200" dirty="0" err="1"/>
              <a:t>безпеки</a:t>
            </a:r>
            <a:r>
              <a:rPr lang="en-GB" sz="1200" dirty="0"/>
              <a:t> (BMU)</a:t>
            </a:r>
            <a:endParaRPr lang="uk-UA" sz="1200" dirty="0"/>
          </a:p>
        </p:txBody>
      </p:sp>
      <p:sp>
        <p:nvSpPr>
          <p:cNvPr id="13" name="Rechteck 12"/>
          <p:cNvSpPr/>
          <p:nvPr/>
        </p:nvSpPr>
        <p:spPr>
          <a:xfrm>
            <a:off x="184966" y="2870695"/>
            <a:ext cx="2561364" cy="1800493"/>
          </a:xfrm>
          <a:prstGeom prst="rect">
            <a:avLst/>
          </a:prstGeom>
          <a:solidFill>
            <a:srgbClr val="A7978D"/>
          </a:solidFill>
        </p:spPr>
        <p:txBody>
          <a:bodyPr wrap="square" anchor="b">
            <a:spAutoFit/>
          </a:bodyPr>
          <a:lstStyle/>
          <a:p>
            <a:r>
              <a:rPr lang="ru-RU" sz="1200" dirty="0" err="1">
                <a:solidFill>
                  <a:schemeClr val="bg1"/>
                </a:solidFill>
              </a:rPr>
              <a:t>Міністерство</a:t>
            </a:r>
            <a:r>
              <a:rPr lang="ru-RU" sz="1200" dirty="0">
                <a:solidFill>
                  <a:schemeClr val="bg1"/>
                </a:solidFill>
              </a:rPr>
              <a:t> </a:t>
            </a:r>
            <a:r>
              <a:rPr lang="ru-RU" sz="1200" dirty="0" err="1">
                <a:solidFill>
                  <a:schemeClr val="bg1"/>
                </a:solidFill>
              </a:rPr>
              <a:t>регіонального</a:t>
            </a:r>
            <a:r>
              <a:rPr lang="ru-RU" sz="1200" dirty="0">
                <a:solidFill>
                  <a:schemeClr val="bg1"/>
                </a:solidFill>
              </a:rPr>
              <a:t> </a:t>
            </a:r>
            <a:r>
              <a:rPr lang="ru-RU" sz="1200" dirty="0" err="1">
                <a:solidFill>
                  <a:schemeClr val="bg1"/>
                </a:solidFill>
              </a:rPr>
              <a:t>розвитку</a:t>
            </a:r>
            <a:r>
              <a:rPr lang="ru-RU" sz="1200" dirty="0">
                <a:solidFill>
                  <a:schemeClr val="bg1"/>
                </a:solidFill>
              </a:rPr>
              <a:t>, </a:t>
            </a:r>
            <a:r>
              <a:rPr lang="ru-RU" sz="1200" dirty="0" err="1">
                <a:solidFill>
                  <a:schemeClr val="bg1"/>
                </a:solidFill>
              </a:rPr>
              <a:t>будівництва</a:t>
            </a:r>
            <a:r>
              <a:rPr lang="ru-RU" sz="1200" dirty="0">
                <a:solidFill>
                  <a:schemeClr val="bg1"/>
                </a:solidFill>
              </a:rPr>
              <a:t> та </a:t>
            </a:r>
            <a:r>
              <a:rPr lang="ru-RU" sz="1200" dirty="0" err="1">
                <a:solidFill>
                  <a:schemeClr val="bg1"/>
                </a:solidFill>
              </a:rPr>
              <a:t>житлово-комунального</a:t>
            </a:r>
            <a:r>
              <a:rPr lang="ru-RU" sz="1200" dirty="0">
                <a:solidFill>
                  <a:schemeClr val="bg1"/>
                </a:solidFill>
              </a:rPr>
              <a:t> </a:t>
            </a:r>
            <a:r>
              <a:rPr lang="ru-RU" sz="1200" dirty="0" err="1">
                <a:solidFill>
                  <a:schemeClr val="bg1"/>
                </a:solidFill>
              </a:rPr>
              <a:t>господарства</a:t>
            </a:r>
            <a:r>
              <a:rPr lang="ru-RU" sz="1200" dirty="0">
                <a:solidFill>
                  <a:schemeClr val="bg1"/>
                </a:solidFill>
              </a:rPr>
              <a:t> </a:t>
            </a:r>
            <a:r>
              <a:rPr lang="ru-RU" sz="1200" dirty="0" err="1">
                <a:solidFill>
                  <a:schemeClr val="bg1"/>
                </a:solidFill>
              </a:rPr>
              <a:t>України</a:t>
            </a:r>
            <a:endParaRPr lang="ro-RO" sz="1200" dirty="0">
              <a:solidFill>
                <a:schemeClr val="bg1"/>
              </a:solidFill>
            </a:endParaRPr>
          </a:p>
          <a:p>
            <a:endParaRPr lang="ro-RO" sz="1200" dirty="0">
              <a:solidFill>
                <a:schemeClr val="bg1"/>
              </a:solidFill>
            </a:endParaRPr>
          </a:p>
          <a:p>
            <a:pPr>
              <a:spcAft>
                <a:spcPts val="1800"/>
              </a:spcAft>
            </a:pPr>
            <a:r>
              <a:rPr lang="de-DE" sz="1200" dirty="0">
                <a:solidFill>
                  <a:schemeClr val="bg1"/>
                </a:solidFill>
              </a:rPr>
              <a:t>1</a:t>
            </a:r>
            <a:r>
              <a:rPr lang="uk-UA" sz="1200" dirty="0">
                <a:solidFill>
                  <a:schemeClr val="bg1"/>
                </a:solidFill>
              </a:rPr>
              <a:t> </a:t>
            </a:r>
            <a:r>
              <a:rPr lang="uk-UA" sz="1200" dirty="0" err="1">
                <a:solidFill>
                  <a:schemeClr val="bg1"/>
                </a:solidFill>
              </a:rPr>
              <a:t>кв</a:t>
            </a:r>
            <a:r>
              <a:rPr lang="uk-UA" sz="1200" dirty="0">
                <a:solidFill>
                  <a:schemeClr val="bg1"/>
                </a:solidFill>
              </a:rPr>
              <a:t>. </a:t>
            </a:r>
            <a:r>
              <a:rPr lang="de-DE" sz="1200" dirty="0">
                <a:solidFill>
                  <a:schemeClr val="bg1"/>
                </a:solidFill>
              </a:rPr>
              <a:t>2018 (</a:t>
            </a:r>
            <a:r>
              <a:rPr lang="uk-UA" sz="1200" dirty="0">
                <a:solidFill>
                  <a:schemeClr val="bg1"/>
                </a:solidFill>
              </a:rPr>
              <a:t>заплановано</a:t>
            </a:r>
            <a:r>
              <a:rPr lang="de-DE" sz="1200" dirty="0">
                <a:solidFill>
                  <a:schemeClr val="bg1"/>
                </a:solidFill>
              </a:rPr>
              <a:t>) – 3</a:t>
            </a:r>
            <a:r>
              <a:rPr lang="uk-UA" sz="1200" dirty="0">
                <a:solidFill>
                  <a:schemeClr val="bg1"/>
                </a:solidFill>
              </a:rPr>
              <a:t> </a:t>
            </a:r>
            <a:r>
              <a:rPr lang="uk-UA" sz="1200" dirty="0" err="1">
                <a:solidFill>
                  <a:schemeClr val="bg1"/>
                </a:solidFill>
              </a:rPr>
              <a:t>кв</a:t>
            </a:r>
            <a:r>
              <a:rPr lang="uk-UA" sz="1200" dirty="0">
                <a:solidFill>
                  <a:schemeClr val="bg1"/>
                </a:solidFill>
              </a:rPr>
              <a:t>. </a:t>
            </a:r>
            <a:r>
              <a:rPr lang="de-DE" sz="1200" dirty="0">
                <a:solidFill>
                  <a:schemeClr val="bg1"/>
                </a:solidFill>
              </a:rPr>
              <a:t>2021 </a:t>
            </a:r>
            <a:r>
              <a:rPr lang="uk-UA" sz="1200" dirty="0">
                <a:solidFill>
                  <a:schemeClr val="bg1"/>
                </a:solidFill>
              </a:rPr>
              <a:t>р. </a:t>
            </a:r>
            <a:r>
              <a:rPr lang="de-DE" sz="1200" dirty="0">
                <a:solidFill>
                  <a:schemeClr val="bg1"/>
                </a:solidFill>
              </a:rPr>
              <a:t>(3,5 </a:t>
            </a:r>
            <a:r>
              <a:rPr lang="uk-UA" sz="1200" dirty="0">
                <a:solidFill>
                  <a:schemeClr val="bg1"/>
                </a:solidFill>
              </a:rPr>
              <a:t>роки</a:t>
            </a:r>
            <a:r>
              <a:rPr lang="de-DE" sz="1200" dirty="0">
                <a:solidFill>
                  <a:schemeClr val="bg1"/>
                </a:solidFill>
              </a:rPr>
              <a:t>)</a:t>
            </a:r>
            <a:endParaRPr lang="ru-RU" sz="1200" dirty="0">
              <a:solidFill>
                <a:schemeClr val="bg1"/>
              </a:solidFill>
            </a:endParaRPr>
          </a:p>
          <a:p>
            <a:pPr>
              <a:spcAft>
                <a:spcPts val="1800"/>
              </a:spcAft>
            </a:pPr>
            <a:r>
              <a:rPr lang="ru-RU" sz="1200" dirty="0" err="1">
                <a:solidFill>
                  <a:schemeClr val="bg1"/>
                </a:solidFill>
              </a:rPr>
              <a:t>Обсяг</a:t>
            </a:r>
            <a:r>
              <a:rPr lang="ru-RU" sz="1200" dirty="0">
                <a:solidFill>
                  <a:schemeClr val="bg1"/>
                </a:solidFill>
              </a:rPr>
              <a:t>:</a:t>
            </a:r>
            <a:r>
              <a:rPr lang="ro-RO" sz="1200" dirty="0">
                <a:solidFill>
                  <a:schemeClr val="bg1"/>
                </a:solidFill>
              </a:rPr>
              <a:t> </a:t>
            </a:r>
            <a:r>
              <a:rPr lang="ru-RU" sz="1200" dirty="0">
                <a:solidFill>
                  <a:schemeClr val="bg1"/>
                </a:solidFill>
              </a:rPr>
              <a:t>4</a:t>
            </a:r>
            <a:r>
              <a:rPr lang="ro-RO" sz="1200" dirty="0">
                <a:solidFill>
                  <a:schemeClr val="bg1"/>
                </a:solidFill>
              </a:rPr>
              <a:t> </a:t>
            </a:r>
            <a:r>
              <a:rPr lang="ru-RU" sz="1200" dirty="0">
                <a:solidFill>
                  <a:schemeClr val="bg1"/>
                </a:solidFill>
              </a:rPr>
              <a:t>млн. </a:t>
            </a:r>
            <a:r>
              <a:rPr lang="ru-RU" sz="1200" dirty="0" err="1">
                <a:solidFill>
                  <a:schemeClr val="bg1"/>
                </a:solidFill>
              </a:rPr>
              <a:t>євро</a:t>
            </a:r>
            <a:endParaRPr lang="ro-RO" sz="1200" dirty="0">
              <a:solidFill>
                <a:schemeClr val="bg1"/>
              </a:solidFill>
            </a:endParaRPr>
          </a:p>
        </p:txBody>
      </p:sp>
      <p:sp>
        <p:nvSpPr>
          <p:cNvPr id="9" name="Text Box 7">
            <a:extLst>
              <a:ext uri="{FF2B5EF4-FFF2-40B4-BE49-F238E27FC236}">
                <a16:creationId xmlns:a16="http://schemas.microsoft.com/office/drawing/2014/main" xmlns="" id="{F1377A57-79D5-439C-AE80-53DDEF8B74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558" y="1277894"/>
            <a:ext cx="8592458" cy="338554"/>
          </a:xfrm>
          <a:prstGeom prst="rect">
            <a:avLst/>
          </a:prstGeom>
          <a:solidFill>
            <a:schemeClr val="tx1">
              <a:alpha val="3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dirty="0">
                <a:solidFill>
                  <a:srgbClr val="FFFFFF"/>
                </a:solidFill>
              </a:rPr>
              <a:t>Підтримка Фонду ЕЕ та програми екологічних реформ в Україні</a:t>
            </a:r>
            <a:endParaRPr lang="de-DE" sz="1600" dirty="0">
              <a:solidFill>
                <a:srgbClr val="FFFFFF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13BF12AC-0BDF-4C8D-A272-1508048E9D0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4966" y="4748956"/>
            <a:ext cx="2561364" cy="1709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62653274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 bwMode="auto">
          <a:xfrm>
            <a:off x="0" y="1636669"/>
            <a:ext cx="2787651" cy="4899487"/>
          </a:xfrm>
          <a:prstGeom prst="rect">
            <a:avLst/>
          </a:prstGeom>
          <a:solidFill>
            <a:srgbClr val="ECEBE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200" b="1" i="0" u="none" strike="noStrike" cap="none" normalizeH="0" baseline="0">
              <a:ln>
                <a:noFill/>
              </a:ln>
              <a:solidFill>
                <a:srgbClr val="999999"/>
              </a:solidFill>
              <a:effectLst/>
              <a:latin typeface="Arial" charset="0"/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Präsentationstitel hier eintragen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4294967295"/>
          </p:nvPr>
        </p:nvSpPr>
        <p:spPr>
          <a:xfrm>
            <a:off x="679155" y="6581001"/>
            <a:ext cx="1295400" cy="246221"/>
          </a:xfrm>
        </p:spPr>
        <p:txBody>
          <a:bodyPr/>
          <a:lstStyle/>
          <a:p>
            <a:fld id="{9317A057-C766-48FB-B1EC-CC1898F04EF1}" type="datetime1">
              <a:rPr lang="de-DE" noProof="0" smtClean="0"/>
              <a:pPr/>
              <a:t>29.10.2018</a:t>
            </a:fld>
            <a:endParaRPr lang="de-DE" noProof="0"/>
          </a:p>
        </p:txBody>
      </p:sp>
      <p:sp>
        <p:nvSpPr>
          <p:cNvPr id="10" name="Rechteck 9"/>
          <p:cNvSpPr/>
          <p:nvPr/>
        </p:nvSpPr>
        <p:spPr>
          <a:xfrm>
            <a:off x="3229836" y="1636670"/>
            <a:ext cx="521703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sz="1800" dirty="0">
                <a:solidFill>
                  <a:srgbClr val="6E6452"/>
                </a:solidFill>
              </a:rPr>
              <a:t>Відбір ОСББ у Сихівському районі міста Львова</a:t>
            </a:r>
            <a:endParaRPr lang="en-US" sz="1800" dirty="0">
              <a:solidFill>
                <a:srgbClr val="6E6452"/>
              </a:solidFill>
            </a:endParaRPr>
          </a:p>
          <a:p>
            <a:endParaRPr lang="en-US" sz="1800" dirty="0">
              <a:solidFill>
                <a:srgbClr val="6E6452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  <a:tabLst>
                <a:tab pos="1435100" algn="l"/>
              </a:tabLst>
            </a:pPr>
            <a:r>
              <a:rPr lang="uk-UA" sz="1800" dirty="0">
                <a:solidFill>
                  <a:srgbClr val="6E6452"/>
                </a:solidFill>
              </a:rPr>
              <a:t>Впровадження енергоефективних заходів в обраному мікрорайоні</a:t>
            </a:r>
            <a:endParaRPr lang="en-US" sz="1800" dirty="0">
              <a:solidFill>
                <a:srgbClr val="6E6452"/>
              </a:solidFill>
            </a:endParaRPr>
          </a:p>
          <a:p>
            <a:pPr marL="268288" indent="-268288">
              <a:buFont typeface="Wingdings" panose="05000000000000000000" pitchFamily="2" charset="2"/>
              <a:buChar char="ü"/>
            </a:pPr>
            <a:endParaRPr lang="en-US" sz="1800" dirty="0">
              <a:solidFill>
                <a:srgbClr val="6E6452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  <a:tabLst>
                <a:tab pos="1435100" algn="l"/>
              </a:tabLst>
            </a:pPr>
            <a:r>
              <a:rPr lang="uk-UA" sz="1800" dirty="0">
                <a:solidFill>
                  <a:srgbClr val="6E6452"/>
                </a:solidFill>
              </a:rPr>
              <a:t>Розробка комплексної моделі енергоефективного постачання та споживання теплової енергії</a:t>
            </a:r>
            <a:endParaRPr lang="en-US" sz="1800" dirty="0">
              <a:solidFill>
                <a:srgbClr val="6E6452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  <a:tabLst>
                <a:tab pos="1435100" algn="l"/>
              </a:tabLst>
            </a:pPr>
            <a:endParaRPr lang="en-US" sz="1800" dirty="0">
              <a:solidFill>
                <a:srgbClr val="6E6452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  <a:tabLst>
                <a:tab pos="1435100" algn="l"/>
              </a:tabLst>
            </a:pPr>
            <a:r>
              <a:rPr lang="uk-UA" sz="1800" dirty="0">
                <a:solidFill>
                  <a:srgbClr val="6E6452"/>
                </a:solidFill>
              </a:rPr>
              <a:t>Поширення досвіду, отриманого внаслідок модернізації системи центрального опалення у Львові</a:t>
            </a:r>
          </a:p>
          <a:p>
            <a:pPr marL="285750" indent="-285750">
              <a:buFont typeface="Wingdings" panose="05000000000000000000" pitchFamily="2" charset="2"/>
              <a:buChar char="ü"/>
              <a:tabLst>
                <a:tab pos="1435100" algn="l"/>
              </a:tabLst>
            </a:pPr>
            <a:endParaRPr lang="uk-UA" sz="1800" dirty="0">
              <a:solidFill>
                <a:srgbClr val="6E6452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  <a:tabLst>
                <a:tab pos="1435100" algn="l"/>
              </a:tabLst>
            </a:pPr>
            <a:r>
              <a:rPr lang="uk-UA" sz="1800" dirty="0">
                <a:solidFill>
                  <a:srgbClr val="6E6452"/>
                </a:solidFill>
              </a:rPr>
              <a:t>Проект пов’язаний з Фондом Енергоефективності</a:t>
            </a:r>
            <a:endParaRPr lang="en-US" sz="1800" dirty="0">
              <a:solidFill>
                <a:srgbClr val="6E6452"/>
              </a:solidFill>
            </a:endParaRPr>
          </a:p>
        </p:txBody>
      </p:sp>
      <p:sp>
        <p:nvSpPr>
          <p:cNvPr id="12" name="Rechteck 11"/>
          <p:cNvSpPr/>
          <p:nvPr/>
        </p:nvSpPr>
        <p:spPr>
          <a:xfrm>
            <a:off x="126500" y="1554912"/>
            <a:ext cx="249786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C80F0F"/>
                </a:solidFill>
                <a:latin typeface="+mn-lt"/>
              </a:rPr>
              <a:t>На </a:t>
            </a:r>
            <a:r>
              <a:rPr lang="ru-RU" sz="1400" dirty="0" err="1">
                <a:solidFill>
                  <a:srgbClr val="C80F0F"/>
                </a:solidFill>
                <a:latin typeface="+mn-lt"/>
              </a:rPr>
              <a:t>замовлення</a:t>
            </a:r>
            <a:r>
              <a:rPr lang="de-DE" sz="1600" dirty="0">
                <a:solidFill>
                  <a:srgbClr val="C80F0F"/>
                </a:solidFill>
                <a:latin typeface="+mn-lt"/>
              </a:rPr>
              <a:t/>
            </a:r>
            <a:br>
              <a:rPr lang="de-DE" sz="1600" dirty="0">
                <a:solidFill>
                  <a:srgbClr val="C80F0F"/>
                </a:solidFill>
                <a:latin typeface="+mn-lt"/>
              </a:rPr>
            </a:br>
            <a:endParaRPr lang="de-DE" sz="800" dirty="0">
              <a:solidFill>
                <a:srgbClr val="C80F0F"/>
              </a:solidFill>
              <a:latin typeface="+mn-lt"/>
            </a:endParaRPr>
          </a:p>
          <a:p>
            <a:r>
              <a:rPr lang="ru-RU" sz="1200" dirty="0"/>
              <a:t>Федерального </a:t>
            </a:r>
            <a:r>
              <a:rPr lang="ru-RU" sz="1200" dirty="0" err="1"/>
              <a:t>міністерства</a:t>
            </a:r>
            <a:r>
              <a:rPr lang="ru-RU" sz="1200" dirty="0"/>
              <a:t> </a:t>
            </a:r>
            <a:r>
              <a:rPr lang="ru-RU" sz="1200" dirty="0" err="1"/>
              <a:t>навколишнього</a:t>
            </a:r>
            <a:r>
              <a:rPr lang="ru-RU" sz="1200" dirty="0"/>
              <a:t> </a:t>
            </a:r>
            <a:r>
              <a:rPr lang="ru-RU" sz="1200" dirty="0" err="1"/>
              <a:t>середовища</a:t>
            </a:r>
            <a:r>
              <a:rPr lang="ru-RU" sz="1200" dirty="0"/>
              <a:t>, </a:t>
            </a:r>
            <a:r>
              <a:rPr lang="ru-RU" sz="1200" dirty="0" err="1"/>
              <a:t>збереження</a:t>
            </a:r>
            <a:r>
              <a:rPr lang="ru-RU" sz="1200" dirty="0"/>
              <a:t> </a:t>
            </a:r>
            <a:r>
              <a:rPr lang="ru-RU" sz="1200" dirty="0" err="1"/>
              <a:t>природи</a:t>
            </a:r>
            <a:r>
              <a:rPr lang="ru-RU" sz="1200" dirty="0"/>
              <a:t> та </a:t>
            </a:r>
            <a:r>
              <a:rPr lang="ru-RU" sz="1200" dirty="0" err="1"/>
              <a:t>ядерної</a:t>
            </a:r>
            <a:r>
              <a:rPr lang="ru-RU" sz="1200" dirty="0"/>
              <a:t> </a:t>
            </a:r>
            <a:r>
              <a:rPr lang="ru-RU" sz="1200" dirty="0" err="1"/>
              <a:t>безпеки</a:t>
            </a:r>
            <a:r>
              <a:rPr lang="en-GB" sz="1200" dirty="0"/>
              <a:t> (BMU)</a:t>
            </a:r>
            <a:endParaRPr lang="uk-UA" sz="1200" dirty="0"/>
          </a:p>
        </p:txBody>
      </p:sp>
      <p:sp>
        <p:nvSpPr>
          <p:cNvPr id="13" name="Rechteck 12"/>
          <p:cNvSpPr/>
          <p:nvPr/>
        </p:nvSpPr>
        <p:spPr>
          <a:xfrm>
            <a:off x="111986" y="2827372"/>
            <a:ext cx="2561364" cy="1615827"/>
          </a:xfrm>
          <a:prstGeom prst="rect">
            <a:avLst/>
          </a:prstGeom>
          <a:solidFill>
            <a:srgbClr val="A7978D"/>
          </a:solidFill>
        </p:spPr>
        <p:txBody>
          <a:bodyPr wrap="square" anchor="b">
            <a:spAutoFit/>
          </a:bodyPr>
          <a:lstStyle/>
          <a:p>
            <a:r>
              <a:rPr lang="ru-RU" sz="1200" dirty="0" err="1">
                <a:solidFill>
                  <a:schemeClr val="bg1"/>
                </a:solidFill>
              </a:rPr>
              <a:t>Міністерство</a:t>
            </a:r>
            <a:r>
              <a:rPr lang="ru-RU" sz="1200" dirty="0">
                <a:solidFill>
                  <a:schemeClr val="bg1"/>
                </a:solidFill>
              </a:rPr>
              <a:t> </a:t>
            </a:r>
            <a:r>
              <a:rPr lang="ru-RU" sz="1200" dirty="0" err="1">
                <a:solidFill>
                  <a:schemeClr val="bg1"/>
                </a:solidFill>
              </a:rPr>
              <a:t>регіонального</a:t>
            </a:r>
            <a:r>
              <a:rPr lang="ru-RU" sz="1200" dirty="0">
                <a:solidFill>
                  <a:schemeClr val="bg1"/>
                </a:solidFill>
              </a:rPr>
              <a:t> </a:t>
            </a:r>
            <a:r>
              <a:rPr lang="ru-RU" sz="1200" dirty="0" err="1">
                <a:solidFill>
                  <a:schemeClr val="bg1"/>
                </a:solidFill>
              </a:rPr>
              <a:t>розвитку</a:t>
            </a:r>
            <a:r>
              <a:rPr lang="ru-RU" sz="1200" dirty="0">
                <a:solidFill>
                  <a:schemeClr val="bg1"/>
                </a:solidFill>
              </a:rPr>
              <a:t>, </a:t>
            </a:r>
            <a:r>
              <a:rPr lang="ru-RU" sz="1200" dirty="0" err="1">
                <a:solidFill>
                  <a:schemeClr val="bg1"/>
                </a:solidFill>
              </a:rPr>
              <a:t>будівництва</a:t>
            </a:r>
            <a:r>
              <a:rPr lang="ru-RU" sz="1200" dirty="0">
                <a:solidFill>
                  <a:schemeClr val="bg1"/>
                </a:solidFill>
              </a:rPr>
              <a:t> та </a:t>
            </a:r>
            <a:r>
              <a:rPr lang="ru-RU" sz="1200" dirty="0" err="1">
                <a:solidFill>
                  <a:schemeClr val="bg1"/>
                </a:solidFill>
              </a:rPr>
              <a:t>житлово-комунального</a:t>
            </a:r>
            <a:r>
              <a:rPr lang="ru-RU" sz="1200" dirty="0">
                <a:solidFill>
                  <a:schemeClr val="bg1"/>
                </a:solidFill>
              </a:rPr>
              <a:t> </a:t>
            </a:r>
            <a:r>
              <a:rPr lang="ru-RU" sz="1200" dirty="0" err="1">
                <a:solidFill>
                  <a:schemeClr val="bg1"/>
                </a:solidFill>
              </a:rPr>
              <a:t>господарства</a:t>
            </a:r>
            <a:r>
              <a:rPr lang="ru-RU" sz="1200" dirty="0">
                <a:solidFill>
                  <a:schemeClr val="bg1"/>
                </a:solidFill>
              </a:rPr>
              <a:t> </a:t>
            </a:r>
            <a:r>
              <a:rPr lang="ru-RU" sz="1200" dirty="0" err="1">
                <a:solidFill>
                  <a:schemeClr val="bg1"/>
                </a:solidFill>
              </a:rPr>
              <a:t>України</a:t>
            </a:r>
            <a:endParaRPr lang="ro-RO" sz="1200" dirty="0">
              <a:solidFill>
                <a:schemeClr val="bg1"/>
              </a:solidFill>
            </a:endParaRPr>
          </a:p>
          <a:p>
            <a:endParaRPr lang="ro-RO" sz="1200" dirty="0">
              <a:solidFill>
                <a:schemeClr val="bg1"/>
              </a:solidFill>
            </a:endParaRPr>
          </a:p>
          <a:p>
            <a:pPr>
              <a:spcAft>
                <a:spcPts val="1800"/>
              </a:spcAft>
            </a:pPr>
            <a:r>
              <a:rPr lang="de-DE" sz="1200" dirty="0">
                <a:solidFill>
                  <a:schemeClr val="bg1"/>
                </a:solidFill>
              </a:rPr>
              <a:t>48 </a:t>
            </a:r>
            <a:r>
              <a:rPr lang="uk-UA" sz="1200" dirty="0">
                <a:solidFill>
                  <a:schemeClr val="bg1"/>
                </a:solidFill>
              </a:rPr>
              <a:t>місяців</a:t>
            </a:r>
            <a:r>
              <a:rPr lang="de-DE" sz="1200" dirty="0">
                <a:solidFill>
                  <a:schemeClr val="bg1"/>
                </a:solidFill>
              </a:rPr>
              <a:t> </a:t>
            </a:r>
            <a:endParaRPr lang="ru-RU" sz="1200" dirty="0">
              <a:solidFill>
                <a:schemeClr val="bg1"/>
              </a:solidFill>
            </a:endParaRPr>
          </a:p>
          <a:p>
            <a:pPr>
              <a:spcAft>
                <a:spcPts val="1800"/>
              </a:spcAft>
            </a:pPr>
            <a:r>
              <a:rPr lang="ru-RU" sz="1200" dirty="0" err="1">
                <a:solidFill>
                  <a:schemeClr val="bg1"/>
                </a:solidFill>
              </a:rPr>
              <a:t>Обсяг</a:t>
            </a:r>
            <a:r>
              <a:rPr lang="ru-RU" sz="1200" dirty="0">
                <a:solidFill>
                  <a:schemeClr val="bg1"/>
                </a:solidFill>
              </a:rPr>
              <a:t>:</a:t>
            </a:r>
            <a:r>
              <a:rPr lang="ro-RO" sz="1200" dirty="0">
                <a:solidFill>
                  <a:schemeClr val="bg1"/>
                </a:solidFill>
              </a:rPr>
              <a:t> </a:t>
            </a:r>
            <a:r>
              <a:rPr lang="ru-RU" sz="1200" dirty="0">
                <a:solidFill>
                  <a:schemeClr val="bg1"/>
                </a:solidFill>
              </a:rPr>
              <a:t>5</a:t>
            </a:r>
            <a:r>
              <a:rPr lang="ro-RO" sz="1200" dirty="0">
                <a:solidFill>
                  <a:schemeClr val="bg1"/>
                </a:solidFill>
              </a:rPr>
              <a:t> </a:t>
            </a:r>
            <a:r>
              <a:rPr lang="ru-RU" sz="1200" dirty="0">
                <a:solidFill>
                  <a:schemeClr val="bg1"/>
                </a:solidFill>
              </a:rPr>
              <a:t>млн. </a:t>
            </a:r>
            <a:r>
              <a:rPr lang="ru-RU" sz="1200" dirty="0" err="1">
                <a:solidFill>
                  <a:schemeClr val="bg1"/>
                </a:solidFill>
              </a:rPr>
              <a:t>євро</a:t>
            </a:r>
            <a:endParaRPr lang="ro-RO" sz="1200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34EE4D3-4E3F-478A-8372-6D996ED4430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6500" y="4644573"/>
            <a:ext cx="2586434" cy="1595463"/>
          </a:xfrm>
          <a:prstGeom prst="rect">
            <a:avLst/>
          </a:prstGeom>
        </p:spPr>
      </p:pic>
      <p:sp>
        <p:nvSpPr>
          <p:cNvPr id="9" name="Text Box 7">
            <a:extLst>
              <a:ext uri="{FF2B5EF4-FFF2-40B4-BE49-F238E27FC236}">
                <a16:creationId xmlns:a16="http://schemas.microsoft.com/office/drawing/2014/main" xmlns="" id="{90D507C6-7802-4B2B-BB59-ECB9C51C08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8640" y="1246609"/>
            <a:ext cx="9144000" cy="313932"/>
          </a:xfrm>
          <a:prstGeom prst="rect">
            <a:avLst/>
          </a:prstGeom>
          <a:solidFill>
            <a:schemeClr val="tx1">
              <a:alpha val="3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63525">
              <a:lnSpc>
                <a:spcPct val="90000"/>
              </a:lnSpc>
            </a:pPr>
            <a:r>
              <a:rPr lang="uk-UA" sz="1600" dirty="0">
                <a:solidFill>
                  <a:srgbClr val="FFFFFF"/>
                </a:solidFill>
                <a:latin typeface="Arial"/>
              </a:rPr>
              <a:t>Енергоефективний район міста Львова</a:t>
            </a:r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xmlns="" val="3179000161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 bwMode="auto">
          <a:xfrm>
            <a:off x="0" y="1780783"/>
            <a:ext cx="2787650" cy="4849064"/>
          </a:xfrm>
          <a:prstGeom prst="rect">
            <a:avLst/>
          </a:prstGeom>
          <a:solidFill>
            <a:srgbClr val="ECEBE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200" b="1" i="0" u="none" strike="noStrike" cap="none" normalizeH="0" baseline="0">
              <a:ln>
                <a:noFill/>
              </a:ln>
              <a:solidFill>
                <a:srgbClr val="999999"/>
              </a:solidFill>
              <a:effectLst/>
              <a:latin typeface="Arial" charset="0"/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Präsentationstitel hier eintragen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4294967295"/>
          </p:nvPr>
        </p:nvSpPr>
        <p:spPr>
          <a:xfrm>
            <a:off x="679155" y="6581001"/>
            <a:ext cx="1295400" cy="246221"/>
          </a:xfrm>
        </p:spPr>
        <p:txBody>
          <a:bodyPr/>
          <a:lstStyle/>
          <a:p>
            <a:fld id="{9317A057-C766-48FB-B1EC-CC1898F04EF1}" type="datetime1">
              <a:rPr lang="de-DE" noProof="0" smtClean="0"/>
              <a:pPr/>
              <a:t>29.10.2018</a:t>
            </a:fld>
            <a:endParaRPr lang="de-DE" noProof="0"/>
          </a:p>
        </p:txBody>
      </p:sp>
      <p:sp>
        <p:nvSpPr>
          <p:cNvPr id="10" name="Rechteck 9"/>
          <p:cNvSpPr/>
          <p:nvPr/>
        </p:nvSpPr>
        <p:spPr>
          <a:xfrm>
            <a:off x="3229835" y="1636671"/>
            <a:ext cx="5638393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de-DE" sz="1200" dirty="0">
              <a:solidFill>
                <a:srgbClr val="6E6452"/>
              </a:solidFill>
            </a:endParaRPr>
          </a:p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uk-UA" sz="1600" dirty="0">
                <a:solidFill>
                  <a:srgbClr val="6E6452"/>
                </a:solidFill>
              </a:rPr>
              <a:t>Розробка та впровадження </a:t>
            </a:r>
            <a:r>
              <a:rPr lang="uk-UA" sz="1600" dirty="0" err="1">
                <a:solidFill>
                  <a:srgbClr val="6E6452"/>
                </a:solidFill>
              </a:rPr>
              <a:t>енерго</a:t>
            </a:r>
            <a:r>
              <a:rPr lang="uk-UA" sz="1600" dirty="0">
                <a:solidFill>
                  <a:srgbClr val="6E6452"/>
                </a:solidFill>
              </a:rPr>
              <a:t>- та ресурсозберігаючої концепції будівництва та енергоефективних заходів на прикладі житлового комплексу на вул. Щербаківського </a:t>
            </a:r>
            <a:r>
              <a:rPr lang="en-US" sz="1600" dirty="0">
                <a:solidFill>
                  <a:srgbClr val="6E6452"/>
                </a:solidFill>
              </a:rPr>
              <a:t>52, </a:t>
            </a:r>
            <a:r>
              <a:rPr lang="uk-UA" sz="1600" dirty="0">
                <a:solidFill>
                  <a:srgbClr val="6E6452"/>
                </a:solidFill>
              </a:rPr>
              <a:t>м. Київ</a:t>
            </a:r>
          </a:p>
          <a:p>
            <a:pPr marL="171450" indent="-171450" algn="just">
              <a:buFont typeface="Wingdings" panose="05000000000000000000" pitchFamily="2" charset="2"/>
              <a:buChar char="ü"/>
            </a:pPr>
            <a:endParaRPr lang="en-US" sz="1600" dirty="0">
              <a:solidFill>
                <a:srgbClr val="6E6452"/>
              </a:solidFill>
            </a:endParaRPr>
          </a:p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uk-UA" sz="1600" dirty="0">
                <a:solidFill>
                  <a:srgbClr val="6E6452"/>
                </a:solidFill>
              </a:rPr>
              <a:t>Підвищення рівня знань фахівців будівельної галузі, викладачів та студентів стосовно сучасних технологій енергоефективного будівництва</a:t>
            </a:r>
          </a:p>
          <a:p>
            <a:pPr marL="171450" indent="-171450" algn="just">
              <a:buFont typeface="Wingdings" panose="05000000000000000000" pitchFamily="2" charset="2"/>
              <a:buChar char="ü"/>
            </a:pPr>
            <a:endParaRPr lang="en-US" sz="1600" dirty="0">
              <a:solidFill>
                <a:srgbClr val="6E6452"/>
              </a:solidFill>
            </a:endParaRPr>
          </a:p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uk-UA" sz="1600" dirty="0">
                <a:solidFill>
                  <a:srgbClr val="6E6452"/>
                </a:solidFill>
              </a:rPr>
              <a:t>Підвищення обізнаності громадськості в питаннях енергозбереження</a:t>
            </a:r>
          </a:p>
          <a:p>
            <a:pPr marL="171450" indent="-171450" algn="just">
              <a:buFont typeface="Wingdings" panose="05000000000000000000" pitchFamily="2" charset="2"/>
              <a:buChar char="ü"/>
            </a:pPr>
            <a:endParaRPr lang="en-US" sz="1600" dirty="0">
              <a:solidFill>
                <a:srgbClr val="6E6452"/>
              </a:solidFill>
            </a:endParaRPr>
          </a:p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uk-UA" sz="1600" dirty="0">
                <a:solidFill>
                  <a:srgbClr val="6E6452"/>
                </a:solidFill>
              </a:rPr>
              <a:t>Впровадження системи моніторингу</a:t>
            </a:r>
            <a:endParaRPr lang="en-US" sz="1600" dirty="0">
              <a:solidFill>
                <a:srgbClr val="6E6452"/>
              </a:solidFill>
            </a:endParaRPr>
          </a:p>
        </p:txBody>
      </p:sp>
      <p:sp>
        <p:nvSpPr>
          <p:cNvPr id="12" name="Rechteck 11"/>
          <p:cNvSpPr/>
          <p:nvPr/>
        </p:nvSpPr>
        <p:spPr>
          <a:xfrm>
            <a:off x="143736" y="1560541"/>
            <a:ext cx="249786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C80F0F"/>
                </a:solidFill>
                <a:latin typeface="+mn-lt"/>
              </a:rPr>
              <a:t>На </a:t>
            </a:r>
            <a:r>
              <a:rPr lang="ru-RU" sz="1400" dirty="0" err="1">
                <a:solidFill>
                  <a:srgbClr val="C80F0F"/>
                </a:solidFill>
                <a:latin typeface="+mn-lt"/>
              </a:rPr>
              <a:t>замовлення</a:t>
            </a:r>
            <a:r>
              <a:rPr lang="de-DE" sz="1600" dirty="0">
                <a:solidFill>
                  <a:srgbClr val="C80F0F"/>
                </a:solidFill>
                <a:latin typeface="+mn-lt"/>
              </a:rPr>
              <a:t/>
            </a:r>
            <a:br>
              <a:rPr lang="de-DE" sz="1600" dirty="0">
                <a:solidFill>
                  <a:srgbClr val="C80F0F"/>
                </a:solidFill>
                <a:latin typeface="+mn-lt"/>
              </a:rPr>
            </a:br>
            <a:endParaRPr lang="de-DE" sz="800" dirty="0">
              <a:solidFill>
                <a:srgbClr val="C80F0F"/>
              </a:solidFill>
              <a:latin typeface="+mn-lt"/>
            </a:endParaRPr>
          </a:p>
          <a:p>
            <a:r>
              <a:rPr lang="ru-RU" sz="1200" dirty="0"/>
              <a:t>Федерального </a:t>
            </a:r>
            <a:r>
              <a:rPr lang="ru-RU" sz="1200" dirty="0" err="1"/>
              <a:t>міністерства</a:t>
            </a:r>
            <a:r>
              <a:rPr lang="ru-RU" sz="1200" dirty="0"/>
              <a:t> </a:t>
            </a:r>
            <a:r>
              <a:rPr lang="ru-RU" sz="1200" dirty="0" err="1"/>
              <a:t>навколишнього</a:t>
            </a:r>
            <a:r>
              <a:rPr lang="ru-RU" sz="1200" dirty="0"/>
              <a:t> </a:t>
            </a:r>
            <a:r>
              <a:rPr lang="ru-RU" sz="1200" dirty="0" err="1"/>
              <a:t>середовища</a:t>
            </a:r>
            <a:r>
              <a:rPr lang="ru-RU" sz="1200" dirty="0"/>
              <a:t>, </a:t>
            </a:r>
            <a:r>
              <a:rPr lang="ru-RU" sz="1200" dirty="0" err="1"/>
              <a:t>збереження</a:t>
            </a:r>
            <a:r>
              <a:rPr lang="ru-RU" sz="1200" dirty="0"/>
              <a:t> </a:t>
            </a:r>
            <a:r>
              <a:rPr lang="ru-RU" sz="1200" dirty="0" err="1"/>
              <a:t>природи</a:t>
            </a:r>
            <a:r>
              <a:rPr lang="ru-RU" sz="1200" dirty="0"/>
              <a:t> та </a:t>
            </a:r>
            <a:r>
              <a:rPr lang="ru-RU" sz="1200" dirty="0" err="1"/>
              <a:t>ядерної</a:t>
            </a:r>
            <a:r>
              <a:rPr lang="ru-RU" sz="1200" dirty="0"/>
              <a:t> </a:t>
            </a:r>
            <a:r>
              <a:rPr lang="ru-RU" sz="1200" dirty="0" err="1"/>
              <a:t>безпеки</a:t>
            </a:r>
            <a:r>
              <a:rPr lang="en-GB" sz="1200" dirty="0"/>
              <a:t> (BMU)</a:t>
            </a:r>
            <a:endParaRPr lang="uk-UA" sz="1200" dirty="0"/>
          </a:p>
        </p:txBody>
      </p:sp>
      <p:sp>
        <p:nvSpPr>
          <p:cNvPr id="13" name="Rechteck 12"/>
          <p:cNvSpPr/>
          <p:nvPr/>
        </p:nvSpPr>
        <p:spPr>
          <a:xfrm>
            <a:off x="111986" y="2873539"/>
            <a:ext cx="2561364" cy="1569660"/>
          </a:xfrm>
          <a:prstGeom prst="rect">
            <a:avLst/>
          </a:prstGeom>
          <a:solidFill>
            <a:srgbClr val="A7978D"/>
          </a:solidFill>
        </p:spPr>
        <p:txBody>
          <a:bodyPr wrap="square" anchor="b">
            <a:spAutoFit/>
          </a:bodyPr>
          <a:lstStyle/>
          <a:p>
            <a:r>
              <a:rPr lang="ru-RU" sz="1200" dirty="0" err="1">
                <a:solidFill>
                  <a:schemeClr val="bg1"/>
                </a:solidFill>
              </a:rPr>
              <a:t>Міністерство</a:t>
            </a:r>
            <a:r>
              <a:rPr lang="ru-RU" sz="1200" dirty="0">
                <a:solidFill>
                  <a:schemeClr val="bg1"/>
                </a:solidFill>
              </a:rPr>
              <a:t> </a:t>
            </a:r>
            <a:r>
              <a:rPr lang="ru-RU" sz="1200" dirty="0" err="1">
                <a:solidFill>
                  <a:schemeClr val="bg1"/>
                </a:solidFill>
              </a:rPr>
              <a:t>регіонального</a:t>
            </a:r>
            <a:r>
              <a:rPr lang="ru-RU" sz="1200" dirty="0">
                <a:solidFill>
                  <a:schemeClr val="bg1"/>
                </a:solidFill>
              </a:rPr>
              <a:t> </a:t>
            </a:r>
            <a:r>
              <a:rPr lang="ru-RU" sz="1200" dirty="0" err="1">
                <a:solidFill>
                  <a:schemeClr val="bg1"/>
                </a:solidFill>
              </a:rPr>
              <a:t>розвитку</a:t>
            </a:r>
            <a:r>
              <a:rPr lang="ru-RU" sz="1200" dirty="0">
                <a:solidFill>
                  <a:schemeClr val="bg1"/>
                </a:solidFill>
              </a:rPr>
              <a:t>, </a:t>
            </a:r>
            <a:r>
              <a:rPr lang="ru-RU" sz="1200" dirty="0" err="1">
                <a:solidFill>
                  <a:schemeClr val="bg1"/>
                </a:solidFill>
              </a:rPr>
              <a:t>будівництва</a:t>
            </a:r>
            <a:r>
              <a:rPr lang="ru-RU" sz="1200" dirty="0">
                <a:solidFill>
                  <a:schemeClr val="bg1"/>
                </a:solidFill>
              </a:rPr>
              <a:t> та </a:t>
            </a:r>
            <a:r>
              <a:rPr lang="ru-RU" sz="1200" dirty="0" err="1">
                <a:solidFill>
                  <a:schemeClr val="bg1"/>
                </a:solidFill>
              </a:rPr>
              <a:t>житлово-комунального</a:t>
            </a:r>
            <a:r>
              <a:rPr lang="ru-RU" sz="1200" dirty="0">
                <a:solidFill>
                  <a:schemeClr val="bg1"/>
                </a:solidFill>
              </a:rPr>
              <a:t> </a:t>
            </a:r>
            <a:r>
              <a:rPr lang="ru-RU" sz="1200" dirty="0" err="1">
                <a:solidFill>
                  <a:schemeClr val="bg1"/>
                </a:solidFill>
              </a:rPr>
              <a:t>господарства</a:t>
            </a:r>
            <a:r>
              <a:rPr lang="ru-RU" sz="1200" dirty="0">
                <a:solidFill>
                  <a:schemeClr val="bg1"/>
                </a:solidFill>
              </a:rPr>
              <a:t> </a:t>
            </a:r>
            <a:r>
              <a:rPr lang="ru-RU" sz="1200" dirty="0" err="1">
                <a:solidFill>
                  <a:schemeClr val="bg1"/>
                </a:solidFill>
              </a:rPr>
              <a:t>України</a:t>
            </a:r>
            <a:endParaRPr lang="ro-RO" sz="1200" dirty="0">
              <a:solidFill>
                <a:schemeClr val="bg1"/>
              </a:solidFill>
            </a:endParaRPr>
          </a:p>
          <a:p>
            <a:endParaRPr lang="ro-RO" sz="1200" dirty="0">
              <a:solidFill>
                <a:schemeClr val="bg1"/>
              </a:solidFill>
            </a:endParaRPr>
          </a:p>
          <a:p>
            <a:r>
              <a:rPr lang="en-US" sz="1200" dirty="0">
                <a:solidFill>
                  <a:schemeClr val="bg1"/>
                </a:solidFill>
              </a:rPr>
              <a:t>03/2009</a:t>
            </a:r>
            <a:r>
              <a:rPr lang="ro-RO" sz="1200" dirty="0">
                <a:solidFill>
                  <a:schemeClr val="bg1"/>
                </a:solidFill>
              </a:rPr>
              <a:t>– </a:t>
            </a:r>
            <a:r>
              <a:rPr lang="en-US" sz="1200" dirty="0">
                <a:solidFill>
                  <a:schemeClr val="bg1"/>
                </a:solidFill>
              </a:rPr>
              <a:t>07/2019</a:t>
            </a:r>
          </a:p>
          <a:p>
            <a:endParaRPr lang="ro-RO" sz="1200" dirty="0">
              <a:solidFill>
                <a:schemeClr val="bg1"/>
              </a:solidFill>
            </a:endParaRPr>
          </a:p>
          <a:p>
            <a:r>
              <a:rPr lang="ru-RU" sz="1200" dirty="0" err="1">
                <a:solidFill>
                  <a:schemeClr val="bg1"/>
                </a:solidFill>
              </a:rPr>
              <a:t>Обсяг</a:t>
            </a:r>
            <a:r>
              <a:rPr lang="ru-RU" sz="1200" dirty="0">
                <a:solidFill>
                  <a:schemeClr val="bg1"/>
                </a:solidFill>
              </a:rPr>
              <a:t>:</a:t>
            </a:r>
            <a:r>
              <a:rPr lang="ro-RO" sz="1200" dirty="0">
                <a:solidFill>
                  <a:schemeClr val="bg1"/>
                </a:solidFill>
              </a:rPr>
              <a:t> </a:t>
            </a:r>
            <a:r>
              <a:rPr lang="en-US" sz="1200" dirty="0">
                <a:solidFill>
                  <a:schemeClr val="bg1"/>
                </a:solidFill>
              </a:rPr>
              <a:t>4,95</a:t>
            </a:r>
            <a:r>
              <a:rPr lang="ro-RO" sz="1200" dirty="0">
                <a:solidFill>
                  <a:schemeClr val="bg1"/>
                </a:solidFill>
              </a:rPr>
              <a:t> </a:t>
            </a:r>
            <a:r>
              <a:rPr lang="ru-RU" sz="1200" dirty="0">
                <a:solidFill>
                  <a:schemeClr val="bg1"/>
                </a:solidFill>
              </a:rPr>
              <a:t>млн. </a:t>
            </a:r>
            <a:r>
              <a:rPr lang="ru-RU" sz="1200" dirty="0" err="1">
                <a:solidFill>
                  <a:schemeClr val="bg1"/>
                </a:solidFill>
              </a:rPr>
              <a:t>євро</a:t>
            </a:r>
            <a:endParaRPr lang="ro-RO" sz="1200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ACB78D6-7BBD-4E67-9742-05BBA6C28A3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2850" y="4637126"/>
            <a:ext cx="2541406" cy="1696524"/>
          </a:xfrm>
          <a:prstGeom prst="rect">
            <a:avLst/>
          </a:prstGeom>
        </p:spPr>
      </p:pic>
      <p:sp>
        <p:nvSpPr>
          <p:cNvPr id="9" name="Text Box 7">
            <a:extLst>
              <a:ext uri="{FF2B5EF4-FFF2-40B4-BE49-F238E27FC236}">
                <a16:creationId xmlns:a16="http://schemas.microsoft.com/office/drawing/2014/main" xmlns="" id="{751672F2-DBDD-4D57-B7D1-2276F4CB4E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8640" y="1246609"/>
            <a:ext cx="9144000" cy="313932"/>
          </a:xfrm>
          <a:prstGeom prst="rect">
            <a:avLst/>
          </a:prstGeom>
          <a:solidFill>
            <a:schemeClr val="tx1">
              <a:alpha val="3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63525">
              <a:lnSpc>
                <a:spcPct val="90000"/>
              </a:lnSpc>
            </a:pPr>
            <a:r>
              <a:rPr lang="uk-UA" sz="1600" dirty="0">
                <a:solidFill>
                  <a:srgbClr val="FFFFFF"/>
                </a:solidFill>
                <a:latin typeface="Arial"/>
              </a:rPr>
              <a:t>Пілотний проект: енергоефективна забудова</a:t>
            </a:r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xmlns="" val="2742572109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 bwMode="auto">
          <a:xfrm>
            <a:off x="0" y="1780783"/>
            <a:ext cx="2787650" cy="4849064"/>
          </a:xfrm>
          <a:prstGeom prst="rect">
            <a:avLst/>
          </a:prstGeom>
          <a:solidFill>
            <a:srgbClr val="ECEBE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200" b="1" i="0" u="none" strike="noStrike" cap="none" normalizeH="0" baseline="0">
              <a:ln>
                <a:noFill/>
              </a:ln>
              <a:solidFill>
                <a:srgbClr val="999999"/>
              </a:solidFill>
              <a:effectLst/>
              <a:latin typeface="Arial" charset="0"/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Präsentationstitel hier eintragen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4294967295"/>
          </p:nvPr>
        </p:nvSpPr>
        <p:spPr>
          <a:xfrm>
            <a:off x="679155" y="6581001"/>
            <a:ext cx="1295400" cy="246221"/>
          </a:xfrm>
        </p:spPr>
        <p:txBody>
          <a:bodyPr/>
          <a:lstStyle/>
          <a:p>
            <a:fld id="{9317A057-C766-48FB-B1EC-CC1898F04EF1}" type="datetime1">
              <a:rPr lang="de-DE" noProof="0" smtClean="0"/>
              <a:pPr/>
              <a:t>29.10.2018</a:t>
            </a:fld>
            <a:endParaRPr lang="de-DE" noProof="0"/>
          </a:p>
        </p:txBody>
      </p:sp>
      <p:sp>
        <p:nvSpPr>
          <p:cNvPr id="10" name="Rechteck 9"/>
          <p:cNvSpPr/>
          <p:nvPr/>
        </p:nvSpPr>
        <p:spPr>
          <a:xfrm>
            <a:off x="3229835" y="1636671"/>
            <a:ext cx="5638393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de-DE" sz="1200" dirty="0">
              <a:solidFill>
                <a:srgbClr val="6E6452"/>
              </a:solidFill>
            </a:endParaRPr>
          </a:p>
          <a:p>
            <a:pPr algn="just"/>
            <a:r>
              <a:rPr lang="uk-UA" sz="1600" dirty="0"/>
              <a:t>Забезпечення необхідного рівня кваліфікації</a:t>
            </a:r>
          </a:p>
          <a:p>
            <a:pPr algn="just"/>
            <a:r>
              <a:rPr lang="uk-UA" sz="1200" b="0" dirty="0">
                <a:solidFill>
                  <a:srgbClr val="6E6452"/>
                </a:solidFill>
              </a:rPr>
              <a:t>Підтримка роботи органу, відповідального за впровадження СТВ</a:t>
            </a:r>
            <a:endParaRPr lang="en-US" sz="1200" b="0" dirty="0">
              <a:solidFill>
                <a:srgbClr val="6E6452"/>
              </a:solidFill>
            </a:endParaRPr>
          </a:p>
          <a:p>
            <a:r>
              <a:rPr lang="uk-UA" sz="1200" b="0" dirty="0">
                <a:solidFill>
                  <a:srgbClr val="6E6452"/>
                </a:solidFill>
              </a:rPr>
              <a:t>Професійна підготовка персоналу</a:t>
            </a:r>
            <a:endParaRPr lang="en-US" sz="1200" b="0" dirty="0">
              <a:solidFill>
                <a:srgbClr val="6E6452"/>
              </a:solidFill>
            </a:endParaRPr>
          </a:p>
          <a:p>
            <a:r>
              <a:rPr lang="uk-UA" sz="1200" b="0" dirty="0">
                <a:solidFill>
                  <a:srgbClr val="6E6452"/>
                </a:solidFill>
              </a:rPr>
              <a:t>Навчальні поїздки для обміну досвідом</a:t>
            </a:r>
            <a:br>
              <a:rPr lang="uk-UA" sz="1200" b="0" dirty="0">
                <a:solidFill>
                  <a:srgbClr val="6E6452"/>
                </a:solidFill>
              </a:rPr>
            </a:br>
            <a:r>
              <a:rPr lang="uk-UA" sz="1200" b="0" dirty="0">
                <a:solidFill>
                  <a:srgbClr val="6E6452"/>
                </a:solidFill>
              </a:rPr>
              <a:t/>
            </a:r>
            <a:br>
              <a:rPr lang="uk-UA" sz="1200" b="0" dirty="0">
                <a:solidFill>
                  <a:srgbClr val="6E6452"/>
                </a:solidFill>
              </a:rPr>
            </a:br>
            <a:r>
              <a:rPr lang="uk-UA" sz="1600" dirty="0"/>
              <a:t>Розробка </a:t>
            </a:r>
            <a:r>
              <a:rPr lang="ru-RU" sz="1600" dirty="0" err="1"/>
              <a:t>електронної</a:t>
            </a:r>
            <a:r>
              <a:rPr lang="ru-RU" sz="1600" dirty="0"/>
              <a:t> </a:t>
            </a:r>
            <a:r>
              <a:rPr lang="ru-RU" sz="1600" dirty="0" err="1"/>
              <a:t>системи</a:t>
            </a:r>
            <a:r>
              <a:rPr lang="ru-RU" sz="1600" dirty="0"/>
              <a:t> </a:t>
            </a:r>
            <a:r>
              <a:rPr lang="uk-UA" sz="1600" dirty="0"/>
              <a:t>моніторингу та звітності викидів</a:t>
            </a:r>
            <a:r>
              <a:rPr lang="uk-UA" sz="1200" b="0" dirty="0">
                <a:solidFill>
                  <a:srgbClr val="6E6452"/>
                </a:solidFill>
              </a:rPr>
              <a:t/>
            </a:r>
            <a:br>
              <a:rPr lang="uk-UA" sz="1200" b="0" dirty="0">
                <a:solidFill>
                  <a:srgbClr val="6E6452"/>
                </a:solidFill>
              </a:rPr>
            </a:br>
            <a:r>
              <a:rPr lang="uk-UA" sz="1200" b="0" dirty="0">
                <a:solidFill>
                  <a:srgbClr val="6E6452"/>
                </a:solidFill>
              </a:rPr>
              <a:t>Розробка програмного забезпечення</a:t>
            </a:r>
            <a:br>
              <a:rPr lang="uk-UA" sz="1200" b="0" dirty="0">
                <a:solidFill>
                  <a:srgbClr val="6E6452"/>
                </a:solidFill>
              </a:rPr>
            </a:br>
            <a:r>
              <a:rPr lang="uk-UA" sz="1200" b="0" dirty="0">
                <a:solidFill>
                  <a:srgbClr val="6E6452"/>
                </a:solidFill>
              </a:rPr>
              <a:t>Закупівля обладнання</a:t>
            </a:r>
            <a:br>
              <a:rPr lang="uk-UA" sz="1200" b="0" dirty="0">
                <a:solidFill>
                  <a:srgbClr val="6E6452"/>
                </a:solidFill>
              </a:rPr>
            </a:br>
            <a:r>
              <a:rPr lang="uk-UA" sz="1200" b="0" dirty="0">
                <a:solidFill>
                  <a:srgbClr val="6E6452"/>
                </a:solidFill>
              </a:rPr>
              <a:t>Підготовка </a:t>
            </a:r>
            <a:r>
              <a:rPr lang="uk-UA" sz="1200" b="0">
                <a:solidFill>
                  <a:srgbClr val="6E6452"/>
                </a:solidFill>
              </a:rPr>
              <a:t>персоналу до </a:t>
            </a:r>
            <a:r>
              <a:rPr lang="uk-UA" sz="1200" b="0" dirty="0">
                <a:solidFill>
                  <a:srgbClr val="6E6452"/>
                </a:solidFill>
              </a:rPr>
              <a:t>роботи з системою</a:t>
            </a:r>
            <a:br>
              <a:rPr lang="uk-UA" sz="1200" b="0" dirty="0">
                <a:solidFill>
                  <a:srgbClr val="6E6452"/>
                </a:solidFill>
              </a:rPr>
            </a:br>
            <a:r>
              <a:rPr lang="uk-UA" sz="1200" b="0" dirty="0">
                <a:solidFill>
                  <a:srgbClr val="6E6452"/>
                </a:solidFill>
              </a:rPr>
              <a:t/>
            </a:r>
            <a:br>
              <a:rPr lang="uk-UA" sz="1200" b="0" dirty="0">
                <a:solidFill>
                  <a:srgbClr val="6E6452"/>
                </a:solidFill>
              </a:rPr>
            </a:br>
            <a:r>
              <a:rPr lang="uk-UA" sz="1600" dirty="0"/>
              <a:t>Встановлення максимально допустимого обсягу викидів</a:t>
            </a:r>
            <a:endParaRPr lang="ru-RU" sz="1600" dirty="0"/>
          </a:p>
          <a:p>
            <a:r>
              <a:rPr lang="uk-UA" sz="1200" b="0" dirty="0">
                <a:solidFill>
                  <a:srgbClr val="6E6452"/>
                </a:solidFill>
              </a:rPr>
              <a:t>Розробка 2 альтернативних сценаріїв максимального обсягу викидів</a:t>
            </a:r>
            <a:br>
              <a:rPr lang="uk-UA" sz="1200" b="0" dirty="0">
                <a:solidFill>
                  <a:srgbClr val="6E6452"/>
                </a:solidFill>
              </a:rPr>
            </a:br>
            <a:r>
              <a:rPr lang="uk-UA" sz="1200" b="0" dirty="0">
                <a:solidFill>
                  <a:srgbClr val="6E6452"/>
                </a:solidFill>
              </a:rPr>
              <a:t>Оцінка наслідків політики</a:t>
            </a:r>
            <a:br>
              <a:rPr lang="uk-UA" sz="1200" b="0" dirty="0">
                <a:solidFill>
                  <a:srgbClr val="6E6452"/>
                </a:solidFill>
              </a:rPr>
            </a:br>
            <a:r>
              <a:rPr lang="uk-UA" sz="1200" b="0" dirty="0">
                <a:solidFill>
                  <a:srgbClr val="6E6452"/>
                </a:solidFill>
              </a:rPr>
              <a:t>Проведення круглих столів, презентацій і обговорень</a:t>
            </a:r>
          </a:p>
          <a:p>
            <a:r>
              <a:rPr lang="uk-UA" sz="1200" b="0" dirty="0">
                <a:solidFill>
                  <a:srgbClr val="6E6452"/>
                </a:solidFill>
              </a:rPr>
              <a:t/>
            </a:r>
            <a:br>
              <a:rPr lang="uk-UA" sz="1200" b="0" dirty="0">
                <a:solidFill>
                  <a:srgbClr val="6E6452"/>
                </a:solidFill>
              </a:rPr>
            </a:br>
            <a:r>
              <a:rPr lang="uk-UA" sz="1600" dirty="0"/>
              <a:t>Правила розподілу </a:t>
            </a:r>
            <a:r>
              <a:rPr lang="ru-RU" sz="1600" dirty="0"/>
              <a:t>квот на </a:t>
            </a:r>
            <a:r>
              <a:rPr lang="ru-RU" sz="1600" dirty="0" err="1"/>
              <a:t>викиди</a:t>
            </a:r>
            <a:r>
              <a:rPr lang="uk-UA" sz="1600" dirty="0"/>
              <a:t/>
            </a:r>
            <a:br>
              <a:rPr lang="uk-UA" sz="1600" dirty="0"/>
            </a:br>
            <a:r>
              <a:rPr lang="uk-UA" sz="1200" b="0" dirty="0">
                <a:solidFill>
                  <a:srgbClr val="6E6452"/>
                </a:solidFill>
              </a:rPr>
              <a:t>Визначення критеріїв розподілу квот на викиди</a:t>
            </a:r>
            <a:br>
              <a:rPr lang="uk-UA" sz="1200" b="0" dirty="0">
                <a:solidFill>
                  <a:srgbClr val="6E6452"/>
                </a:solidFill>
              </a:rPr>
            </a:br>
            <a:r>
              <a:rPr lang="uk-UA" sz="1200" b="0" dirty="0">
                <a:solidFill>
                  <a:srgbClr val="6E6452"/>
                </a:solidFill>
              </a:rPr>
              <a:t>Підтримка у процесі прийняття рішень</a:t>
            </a:r>
            <a:br>
              <a:rPr lang="uk-UA" sz="1200" b="0" dirty="0">
                <a:solidFill>
                  <a:srgbClr val="6E6452"/>
                </a:solidFill>
              </a:rPr>
            </a:br>
            <a:r>
              <a:rPr lang="uk-UA" sz="1200" b="0" dirty="0">
                <a:solidFill>
                  <a:srgbClr val="6E6452"/>
                </a:solidFill>
              </a:rPr>
              <a:t>Налаштування роботи електронного реєстру квот </a:t>
            </a:r>
            <a:r>
              <a:rPr lang="ru-RU" sz="1200" b="0" dirty="0">
                <a:solidFill>
                  <a:srgbClr val="6E6452"/>
                </a:solidFill>
              </a:rPr>
              <a:t>на </a:t>
            </a:r>
            <a:r>
              <a:rPr lang="ru-RU" sz="1200" b="0" dirty="0" err="1">
                <a:solidFill>
                  <a:srgbClr val="6E6452"/>
                </a:solidFill>
              </a:rPr>
              <a:t>викиди</a:t>
            </a:r>
            <a:endParaRPr lang="en-US" sz="1200" b="0" dirty="0">
              <a:solidFill>
                <a:srgbClr val="6E6452"/>
              </a:solidFill>
            </a:endParaRPr>
          </a:p>
        </p:txBody>
      </p:sp>
      <p:sp>
        <p:nvSpPr>
          <p:cNvPr id="12" name="Rechteck 11"/>
          <p:cNvSpPr/>
          <p:nvPr/>
        </p:nvSpPr>
        <p:spPr>
          <a:xfrm>
            <a:off x="143736" y="1560541"/>
            <a:ext cx="249786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C80F0F"/>
                </a:solidFill>
                <a:latin typeface="+mn-lt"/>
              </a:rPr>
              <a:t>На </a:t>
            </a:r>
            <a:r>
              <a:rPr lang="ru-RU" sz="1400" dirty="0" err="1">
                <a:solidFill>
                  <a:srgbClr val="C80F0F"/>
                </a:solidFill>
                <a:latin typeface="+mn-lt"/>
              </a:rPr>
              <a:t>замовлення</a:t>
            </a:r>
            <a:r>
              <a:rPr lang="de-DE" sz="1600" dirty="0">
                <a:solidFill>
                  <a:srgbClr val="C80F0F"/>
                </a:solidFill>
                <a:latin typeface="+mn-lt"/>
              </a:rPr>
              <a:t/>
            </a:r>
            <a:br>
              <a:rPr lang="de-DE" sz="1600" dirty="0">
                <a:solidFill>
                  <a:srgbClr val="C80F0F"/>
                </a:solidFill>
                <a:latin typeface="+mn-lt"/>
              </a:rPr>
            </a:br>
            <a:endParaRPr lang="de-DE" sz="800" dirty="0">
              <a:solidFill>
                <a:srgbClr val="C80F0F"/>
              </a:solidFill>
              <a:latin typeface="+mn-lt"/>
            </a:endParaRPr>
          </a:p>
          <a:p>
            <a:r>
              <a:rPr lang="ru-RU" sz="1200" dirty="0"/>
              <a:t>Федерального </a:t>
            </a:r>
            <a:r>
              <a:rPr lang="ru-RU" sz="1200" dirty="0" err="1"/>
              <a:t>міністерства</a:t>
            </a:r>
            <a:r>
              <a:rPr lang="ru-RU" sz="1200" dirty="0"/>
              <a:t> </a:t>
            </a:r>
            <a:r>
              <a:rPr lang="ru-RU" sz="1200" dirty="0" err="1"/>
              <a:t>навколишнього</a:t>
            </a:r>
            <a:r>
              <a:rPr lang="ru-RU" sz="1200" dirty="0"/>
              <a:t> </a:t>
            </a:r>
            <a:r>
              <a:rPr lang="ru-RU" sz="1200" dirty="0" err="1"/>
              <a:t>середовища</a:t>
            </a:r>
            <a:r>
              <a:rPr lang="ru-RU" sz="1200" dirty="0"/>
              <a:t>, </a:t>
            </a:r>
            <a:r>
              <a:rPr lang="ru-RU" sz="1200" dirty="0" err="1"/>
              <a:t>збереження</a:t>
            </a:r>
            <a:r>
              <a:rPr lang="ru-RU" sz="1200" dirty="0"/>
              <a:t> </a:t>
            </a:r>
            <a:r>
              <a:rPr lang="ru-RU" sz="1200" dirty="0" err="1"/>
              <a:t>природи</a:t>
            </a:r>
            <a:r>
              <a:rPr lang="ru-RU" sz="1200" dirty="0"/>
              <a:t> та </a:t>
            </a:r>
            <a:r>
              <a:rPr lang="ru-RU" sz="1200" dirty="0" err="1"/>
              <a:t>ядерної</a:t>
            </a:r>
            <a:r>
              <a:rPr lang="ru-RU" sz="1200" dirty="0"/>
              <a:t> </a:t>
            </a:r>
            <a:r>
              <a:rPr lang="ru-RU" sz="1200" dirty="0" err="1"/>
              <a:t>безпеки</a:t>
            </a:r>
            <a:r>
              <a:rPr lang="en-GB" sz="1200" dirty="0"/>
              <a:t> (BMU)</a:t>
            </a:r>
            <a:endParaRPr lang="uk-UA" sz="1200" dirty="0"/>
          </a:p>
        </p:txBody>
      </p:sp>
      <p:sp>
        <p:nvSpPr>
          <p:cNvPr id="13" name="Rechteck 12"/>
          <p:cNvSpPr/>
          <p:nvPr/>
        </p:nvSpPr>
        <p:spPr>
          <a:xfrm>
            <a:off x="111986" y="3242870"/>
            <a:ext cx="2561364" cy="1200329"/>
          </a:xfrm>
          <a:prstGeom prst="rect">
            <a:avLst/>
          </a:prstGeom>
          <a:solidFill>
            <a:srgbClr val="A7978D"/>
          </a:solidFill>
        </p:spPr>
        <p:txBody>
          <a:bodyPr wrap="square" anchor="b">
            <a:spAutoFit/>
          </a:bodyPr>
          <a:lstStyle/>
          <a:p>
            <a:r>
              <a:rPr lang="ru-RU" sz="1200" dirty="0" err="1">
                <a:solidFill>
                  <a:schemeClr val="bg1"/>
                </a:solidFill>
              </a:rPr>
              <a:t>Міністерство</a:t>
            </a:r>
            <a:r>
              <a:rPr lang="ru-RU" sz="1200" dirty="0">
                <a:solidFill>
                  <a:schemeClr val="bg1"/>
                </a:solidFill>
              </a:rPr>
              <a:t> </a:t>
            </a:r>
            <a:r>
              <a:rPr lang="ru-RU" sz="1200" dirty="0" err="1">
                <a:solidFill>
                  <a:schemeClr val="bg1"/>
                </a:solidFill>
              </a:rPr>
              <a:t>екології</a:t>
            </a:r>
            <a:r>
              <a:rPr lang="ru-RU" sz="1200" dirty="0">
                <a:solidFill>
                  <a:schemeClr val="bg1"/>
                </a:solidFill>
              </a:rPr>
              <a:t> та </a:t>
            </a:r>
            <a:r>
              <a:rPr lang="ru-RU" sz="1200" dirty="0" err="1">
                <a:solidFill>
                  <a:schemeClr val="bg1"/>
                </a:solidFill>
              </a:rPr>
              <a:t>природних</a:t>
            </a:r>
            <a:r>
              <a:rPr lang="ru-RU" sz="1200" dirty="0">
                <a:solidFill>
                  <a:schemeClr val="bg1"/>
                </a:solidFill>
              </a:rPr>
              <a:t> </a:t>
            </a:r>
            <a:r>
              <a:rPr lang="ru-RU" sz="1200" dirty="0" err="1">
                <a:solidFill>
                  <a:schemeClr val="bg1"/>
                </a:solidFill>
              </a:rPr>
              <a:t>ресурсів</a:t>
            </a:r>
            <a:r>
              <a:rPr lang="ru-RU" sz="1200" dirty="0">
                <a:solidFill>
                  <a:schemeClr val="bg1"/>
                </a:solidFill>
              </a:rPr>
              <a:t> </a:t>
            </a:r>
            <a:r>
              <a:rPr lang="ru-RU" sz="1200" dirty="0" err="1">
                <a:solidFill>
                  <a:schemeClr val="bg1"/>
                </a:solidFill>
              </a:rPr>
              <a:t>України</a:t>
            </a:r>
            <a:endParaRPr lang="ro-RO" sz="1200" dirty="0">
              <a:solidFill>
                <a:schemeClr val="bg1"/>
              </a:solidFill>
            </a:endParaRPr>
          </a:p>
          <a:p>
            <a:endParaRPr lang="ro-RO" sz="1200" dirty="0">
              <a:solidFill>
                <a:schemeClr val="bg1"/>
              </a:solidFill>
            </a:endParaRPr>
          </a:p>
          <a:p>
            <a:r>
              <a:rPr lang="en-US" sz="1200" dirty="0">
                <a:solidFill>
                  <a:schemeClr val="bg1"/>
                </a:solidFill>
              </a:rPr>
              <a:t>09/2017</a:t>
            </a:r>
            <a:r>
              <a:rPr lang="ro-RO" sz="1200" dirty="0">
                <a:solidFill>
                  <a:schemeClr val="bg1"/>
                </a:solidFill>
              </a:rPr>
              <a:t>– </a:t>
            </a:r>
            <a:r>
              <a:rPr lang="en-US" sz="1200" dirty="0">
                <a:solidFill>
                  <a:schemeClr val="bg1"/>
                </a:solidFill>
              </a:rPr>
              <a:t>08/2020</a:t>
            </a:r>
            <a:endParaRPr lang="uk-UA" sz="1200" dirty="0">
              <a:solidFill>
                <a:schemeClr val="bg1"/>
              </a:solidFill>
            </a:endParaRPr>
          </a:p>
          <a:p>
            <a:endParaRPr lang="ro-RO" sz="1200" dirty="0">
              <a:solidFill>
                <a:schemeClr val="bg1"/>
              </a:solidFill>
            </a:endParaRPr>
          </a:p>
          <a:p>
            <a:r>
              <a:rPr lang="ru-RU" sz="1200" dirty="0" err="1">
                <a:solidFill>
                  <a:schemeClr val="bg1"/>
                </a:solidFill>
              </a:rPr>
              <a:t>Обсяг</a:t>
            </a:r>
            <a:r>
              <a:rPr lang="ru-RU" sz="1200" dirty="0">
                <a:solidFill>
                  <a:schemeClr val="bg1"/>
                </a:solidFill>
              </a:rPr>
              <a:t>:</a:t>
            </a:r>
            <a:r>
              <a:rPr lang="ro-RO" sz="1200" dirty="0">
                <a:solidFill>
                  <a:schemeClr val="bg1"/>
                </a:solidFill>
              </a:rPr>
              <a:t> </a:t>
            </a:r>
            <a:r>
              <a:rPr lang="uk-UA" sz="1200" dirty="0">
                <a:solidFill>
                  <a:schemeClr val="bg1"/>
                </a:solidFill>
              </a:rPr>
              <a:t>3</a:t>
            </a:r>
            <a:r>
              <a:rPr lang="ro-RO" sz="1200" dirty="0">
                <a:solidFill>
                  <a:schemeClr val="bg1"/>
                </a:solidFill>
              </a:rPr>
              <a:t> </a:t>
            </a:r>
            <a:r>
              <a:rPr lang="ru-RU" sz="1200" dirty="0">
                <a:solidFill>
                  <a:schemeClr val="bg1"/>
                </a:solidFill>
              </a:rPr>
              <a:t>млн. </a:t>
            </a:r>
            <a:r>
              <a:rPr lang="ru-RU" sz="1200" dirty="0" err="1">
                <a:solidFill>
                  <a:schemeClr val="bg1"/>
                </a:solidFill>
              </a:rPr>
              <a:t>євро</a:t>
            </a:r>
            <a:endParaRPr lang="ro-RO" sz="1200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ACB78D6-7BBD-4E67-9742-05BBA6C28A3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2850" y="4637126"/>
            <a:ext cx="2541406" cy="1696524"/>
          </a:xfrm>
          <a:prstGeom prst="rect">
            <a:avLst/>
          </a:prstGeom>
        </p:spPr>
      </p:pic>
      <p:sp>
        <p:nvSpPr>
          <p:cNvPr id="9" name="Text Box 7">
            <a:extLst>
              <a:ext uri="{FF2B5EF4-FFF2-40B4-BE49-F238E27FC236}">
                <a16:creationId xmlns:a16="http://schemas.microsoft.com/office/drawing/2014/main" xmlns="" id="{751672F2-DBDD-4D57-B7D1-2276F4CB4E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8640" y="1246609"/>
            <a:ext cx="9144000" cy="338554"/>
          </a:xfrm>
          <a:prstGeom prst="rect">
            <a:avLst/>
          </a:prstGeom>
          <a:solidFill>
            <a:schemeClr val="tx1">
              <a:alpha val="3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dirty="0">
                <a:solidFill>
                  <a:srgbClr val="FFFFFF"/>
                </a:solidFill>
                <a:latin typeface="Arial"/>
              </a:rPr>
              <a:t>   Впровадження схеми торгівлі викидами </a:t>
            </a:r>
            <a:r>
              <a:rPr lang="de-DE" sz="1600" dirty="0">
                <a:solidFill>
                  <a:srgbClr val="FFFFFF"/>
                </a:solidFill>
                <a:latin typeface="Arial"/>
              </a:rPr>
              <a:t>(ETS)</a:t>
            </a:r>
          </a:p>
        </p:txBody>
      </p:sp>
    </p:spTree>
    <p:extLst>
      <p:ext uri="{BB962C8B-B14F-4D97-AF65-F5344CB8AC3E}">
        <p14:creationId xmlns:p14="http://schemas.microsoft.com/office/powerpoint/2010/main" xmlns="" val="2781692454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giz-powerpoint-20141103-v3">
  <a:themeElements>
    <a:clrScheme name="GIZ Farbtabelle">
      <a:dk1>
        <a:srgbClr val="000000"/>
      </a:dk1>
      <a:lt1>
        <a:srgbClr val="FFFFFF"/>
      </a:lt1>
      <a:dk2>
        <a:srgbClr val="6E6452"/>
      </a:dk2>
      <a:lt2>
        <a:srgbClr val="D2CDC8"/>
      </a:lt2>
      <a:accent1>
        <a:srgbClr val="C80F0F"/>
      </a:accent1>
      <a:accent2>
        <a:srgbClr val="D0CBC1"/>
      </a:accent2>
      <a:accent3>
        <a:srgbClr val="7C7563"/>
      </a:accent3>
      <a:accent4>
        <a:srgbClr val="660000"/>
      </a:accent4>
      <a:accent5>
        <a:srgbClr val="CC0000"/>
      </a:accent5>
      <a:accent6>
        <a:srgbClr val="B4E3ED"/>
      </a:accent6>
      <a:hlink>
        <a:srgbClr val="0000FF"/>
      </a:hlink>
      <a:folHlink>
        <a:srgbClr val="800080"/>
      </a:folHlink>
    </a:clrScheme>
    <a:fontScheme name="GIZ Schrif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GTZ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200" b="1" i="0" u="none" strike="noStrike" cap="none" normalizeH="0" baseline="0" smtClean="0">
            <a:ln>
              <a:noFill/>
            </a:ln>
            <a:solidFill>
              <a:srgbClr val="999999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200" b="1" i="0" u="none" strike="noStrike" cap="none" normalizeH="0" baseline="0" smtClean="0">
            <a:ln>
              <a:noFill/>
            </a:ln>
            <a:solidFill>
              <a:srgbClr val="999999"/>
            </a:solidFill>
            <a:effectLst/>
            <a:latin typeface="Arial" charset="0"/>
          </a:defRPr>
        </a:defPPr>
      </a:lstStyle>
    </a:lnDef>
  </a:objectDefaults>
  <a:extraClrSchemeLst/>
</a:theme>
</file>

<file path=ppt/theme/theme2.xml><?xml version="1.0" encoding="utf-8"?>
<a:theme xmlns:a="http://schemas.openxmlformats.org/drawingml/2006/main" name="Cover">
  <a:themeElements>
    <a:clrScheme name="GTZ-DE">
      <a:dk1>
        <a:srgbClr val="000000"/>
      </a:dk1>
      <a:lt1>
        <a:srgbClr val="FFFFFF"/>
      </a:lt1>
      <a:dk2>
        <a:srgbClr val="727272"/>
      </a:dk2>
      <a:lt2>
        <a:srgbClr val="D9D9D9"/>
      </a:lt2>
      <a:accent1>
        <a:srgbClr val="4B859F"/>
      </a:accent1>
      <a:accent2>
        <a:srgbClr val="C80F0E"/>
      </a:accent2>
      <a:accent3>
        <a:srgbClr val="DEDEAF"/>
      </a:accent3>
      <a:accent4>
        <a:srgbClr val="939393"/>
      </a:accent4>
      <a:accent5>
        <a:srgbClr val="9AB0BA"/>
      </a:accent5>
      <a:accent6>
        <a:srgbClr val="BABA93"/>
      </a:accent6>
      <a:hlink>
        <a:srgbClr val="0000FF"/>
      </a:hlink>
      <a:folHlink>
        <a:srgbClr val="800080"/>
      </a:folHlink>
    </a:clrScheme>
    <a:fontScheme name="GTZ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GTZ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200" b="1" i="0" u="none" strike="noStrike" cap="none" normalizeH="0" baseline="0" smtClean="0">
            <a:ln>
              <a:noFill/>
            </a:ln>
            <a:solidFill>
              <a:srgbClr val="999999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200" b="1" i="0" u="none" strike="noStrike" cap="none" normalizeH="0" baseline="0" smtClean="0">
            <a:ln>
              <a:noFill/>
            </a:ln>
            <a:solidFill>
              <a:srgbClr val="999999"/>
            </a:solidFill>
            <a:effectLst/>
            <a:latin typeface="Arial" charset="0"/>
          </a:defRPr>
        </a:defPPr>
      </a:lstStyle>
    </a:lnDef>
  </a:objectDefaults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giz-powerpoint-20141103-v3.potx</Template>
  <TotalTime>2887</TotalTime>
  <Words>1292</Words>
  <Application>Microsoft Office PowerPoint</Application>
  <PresentationFormat>Экран (4:3)</PresentationFormat>
  <Paragraphs>298</Paragraphs>
  <Slides>15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15</vt:i4>
      </vt:variant>
    </vt:vector>
  </HeadingPairs>
  <TitlesOfParts>
    <vt:vector size="17" baseType="lpstr">
      <vt:lpstr>giz-powerpoint-20141103-v3</vt:lpstr>
      <vt:lpstr>Cover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>Crossmedia Beratung und Design</Company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Ira Olaleye</dc:creator>
  <cp:keywords>GIZ-Leerfolie</cp:keywords>
  <cp:lastModifiedBy>Пользователь Windows</cp:lastModifiedBy>
  <cp:revision>340</cp:revision>
  <cp:lastPrinted>2018-07-25T14:25:16Z</cp:lastPrinted>
  <dcterms:created xsi:type="dcterms:W3CDTF">2013-03-28T07:18:44Z</dcterms:created>
  <dcterms:modified xsi:type="dcterms:W3CDTF">2018-10-29T07:22:10Z</dcterms:modified>
</cp:coreProperties>
</file>