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6" r:id="rId2"/>
    <p:sldId id="370" r:id="rId3"/>
    <p:sldId id="325" r:id="rId4"/>
    <p:sldId id="369" r:id="rId5"/>
    <p:sldId id="367" r:id="rId6"/>
    <p:sldId id="355" r:id="rId7"/>
    <p:sldId id="371" r:id="rId8"/>
    <p:sldId id="354" r:id="rId9"/>
    <p:sldId id="338" r:id="rId10"/>
    <p:sldId id="340" r:id="rId11"/>
    <p:sldId id="341" r:id="rId12"/>
    <p:sldId id="349" r:id="rId13"/>
    <p:sldId id="362" r:id="rId14"/>
    <p:sldId id="3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35C5B"/>
    <a:srgbClr val="E7E7E5"/>
    <a:srgbClr val="D9D7D3"/>
    <a:srgbClr val="CFCDC9"/>
    <a:srgbClr val="BA0C2F"/>
    <a:srgbClr val="FFFFFF"/>
    <a:srgbClr val="6C6463"/>
    <a:srgbClr val="651D32"/>
    <a:srgbClr val="002F6C"/>
    <a:srgbClr val="0067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15" autoAdjust="0"/>
    <p:restoredTop sz="99841" autoAdjust="0"/>
  </p:normalViewPr>
  <p:slideViewPr>
    <p:cSldViewPr snapToObjects="1">
      <p:cViewPr varScale="1">
        <p:scale>
          <a:sx n="73" d="100"/>
          <a:sy n="73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16" y="-56088"/>
            <a:ext cx="9218784" cy="6914088"/>
          </a:xfrm>
          <a:prstGeom prst="rect">
            <a:avLst/>
          </a:prstGeom>
          <a:solidFill>
            <a:srgbClr val="CFCDC9"/>
          </a:solidFill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0C00456-721A-A94C-800A-D5E7EE91C160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uk-UA" dirty="0"/>
              <a:t>ПРОЕКТ </a:t>
            </a:r>
            <a:r>
              <a:rPr lang="en-US" dirty="0"/>
              <a:t>USAID </a:t>
            </a:r>
            <a:r>
              <a:rPr lang="uk-UA" dirty="0"/>
              <a:t>«ПІДТРИМКА АГРАРНОГО І СІЛЬСЬКОГО РОЗВИТКУ»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3600"/>
            <a:ext cx="5486400" cy="1600200"/>
          </a:xfrm>
          <a:effectLst>
            <a:outerShdw blurRad="254000" dir="2700000" algn="tl" rotWithShape="0">
              <a:srgbClr val="000000">
                <a:alpha val="20000"/>
              </a:srgbClr>
            </a:outerShdw>
          </a:effectLst>
        </p:spPr>
        <p:txBody>
          <a:bodyPr anchor="b" anchorCtr="0">
            <a:normAutofit/>
          </a:bodyPr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ПРОЕКТ </a:t>
            </a:r>
            <a:r>
              <a:rPr lang="en-US" dirty="0"/>
              <a:t>USAID </a:t>
            </a:r>
            <a:r>
              <a:rPr lang="uk-UA" dirty="0"/>
              <a:t>«ПІДТРИМКА АГРАРНОГО І СІЛЬСЬКОГО РОЗВИТКУ»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Наша мета - </a:t>
            </a:r>
            <a:r>
              <a:rPr lang="ru-RU" dirty="0" err="1"/>
              <a:t>комплексний</a:t>
            </a:r>
            <a:r>
              <a:rPr lang="ru-RU" dirty="0"/>
              <a:t> і </a:t>
            </a:r>
            <a:r>
              <a:rPr lang="ru-RU" dirty="0" err="1"/>
              <a:t>стійкий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агропродовальчого</a:t>
            </a:r>
            <a:r>
              <a:rPr lang="ru-RU" dirty="0"/>
              <a:t> сектору і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Ураїні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chemeClr val="bg1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pic>
        <p:nvPicPr>
          <p:cNvPr id="15" name="Picture 14" descr="USAID_Logo_White_v02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3805" y="685800"/>
            <a:ext cx="1828800" cy="544010"/>
          </a:xfrm>
          <a:prstGeom prst="rect">
            <a:avLst/>
          </a:prstGeom>
          <a:effectLst>
            <a:outerShdw blurRad="254000" dir="2700000" algn="tl" rotWithShape="0">
              <a:srgbClr val="000000">
                <a:alpha val="2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8307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69214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AB18E012-EC0C-1649-A039-CB178266D114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47714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125405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193355D5-F1DA-0F48-9E7E-0A3FEBF9FF84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34146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36576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262035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22790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52400" y="126997"/>
            <a:ext cx="8839200" cy="657860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3F4168E2-91C5-9646-9F53-5B4E70AF759D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USAID_Logo_White_v02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5800" y="5943600"/>
            <a:ext cx="1536970" cy="45720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1852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SAID_Logo_White_v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3805" y="685800"/>
            <a:ext cx="1828800" cy="54401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EB2C8F94-9D67-854F-8417-3B884156945E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3600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9452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349C05-927F-3348-96DF-9086CF2761D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USAID_Logo_White_v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5800" y="5943600"/>
            <a:ext cx="1536970" cy="4572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293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2989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SAID_Logo_White_v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3805" y="685800"/>
            <a:ext cx="1828800" cy="54401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EB2C8F94-9D67-854F-8417-3B884156945E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3600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277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1020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622633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Bottom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848386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682463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Title Only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87936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304231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975118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647666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125104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79674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349C05-927F-3348-96DF-9086CF2761D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USAID_Logo_White_v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5800" y="5943600"/>
            <a:ext cx="1536970" cy="4572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3496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Title + Lef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4738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160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2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AB18E012-EC0C-1649-A039-CB178266D114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9860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09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Bottom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193355D5-F1DA-0F48-9E7E-0A3FEBF9FF84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47014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36576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56011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Title Only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3925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104" y="457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30079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fld id="{7C017F59-29DA-6F48-B92A-5AD511CC2D63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0079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30079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4" r:id="rId2"/>
    <p:sldLayoutId id="2147483654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4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30" r:id="rId15"/>
    <p:sldLayoutId id="2147483696" r:id="rId16"/>
    <p:sldLayoutId id="2147483716" r:id="rId17"/>
    <p:sldLayoutId id="2147483717" r:id="rId18"/>
    <p:sldLayoutId id="2147483718" r:id="rId19"/>
    <p:sldLayoutId id="2147483686" r:id="rId20"/>
    <p:sldLayoutId id="2147483720" r:id="rId21"/>
    <p:sldLayoutId id="2147483699" r:id="rId22"/>
    <p:sldLayoutId id="2147483694" r:id="rId23"/>
    <p:sldLayoutId id="2147483731" r:id="rId24"/>
    <p:sldLayoutId id="2147483732" r:id="rId25"/>
    <p:sldLayoutId id="2147483733" r:id="rId26"/>
    <p:sldLayoutId id="2147483734" r:id="rId27"/>
    <p:sldLayoutId id="2147483735" r:id="rId28"/>
    <p:sldLayoutId id="2147483736" r:id="rId29"/>
    <p:sldLayoutId id="2147483737" r:id="rId30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rgbClr val="BA0C2F"/>
          </a:solidFill>
          <a:latin typeface="Gill Sans MT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>
          <a:solidFill>
            <a:srgbClr val="635C5B"/>
          </a:solidFill>
          <a:latin typeface="Gill Sans MT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2000" b="0" i="0" kern="1200">
          <a:solidFill>
            <a:srgbClr val="635C5B"/>
          </a:solidFill>
          <a:latin typeface="Gill Sans MT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rants@ukraineards.com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05000"/>
            <a:ext cx="84582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/>
              <a:t>РІЧНИЙ ПРОГРАМНИЙ </a:t>
            </a:r>
            <a:br>
              <a:rPr lang="uk-UA" sz="4000" dirty="0"/>
            </a:br>
            <a:r>
              <a:rPr lang="uk-UA" sz="4000" dirty="0"/>
              <a:t>ЗАПИТ (РПЗ)</a:t>
            </a:r>
            <a:r>
              <a:rPr lang="en-US" sz="4000" dirty="0"/>
              <a:t> </a:t>
            </a:r>
            <a:r>
              <a:rPr lang="uk-UA" sz="4000" dirty="0"/>
              <a:t>№01 </a:t>
            </a:r>
            <a:r>
              <a:rPr lang="uk-UA" dirty="0"/>
              <a:t/>
            </a:r>
            <a:br>
              <a:rPr lang="uk-UA" dirty="0"/>
            </a:br>
            <a:r>
              <a:rPr lang="uk-UA" sz="2700" dirty="0"/>
              <a:t>ПРОЕКТ </a:t>
            </a:r>
            <a:r>
              <a:rPr lang="en-US" sz="2700" dirty="0"/>
              <a:t>USAID </a:t>
            </a:r>
            <a:r>
              <a:rPr lang="uk-UA" sz="2700" dirty="0"/>
              <a:t>«ПІДТРИМКА АГРАРНОГО</a:t>
            </a:r>
            <a:br>
              <a:rPr lang="uk-UA" sz="2700" dirty="0"/>
            </a:br>
            <a:r>
              <a:rPr lang="uk-UA" sz="2700" dirty="0"/>
              <a:t>І СІЛЬСЬКОГО РОЗВИТКУ» </a:t>
            </a:r>
            <a:endParaRPr lang="en-US" sz="27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130826" y="6033916"/>
            <a:ext cx="3429000" cy="38100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Україна 2017</a:t>
            </a:r>
            <a:endParaRPr lang="en-US" dirty="0"/>
          </a:p>
        </p:txBody>
      </p:sp>
      <p:sp>
        <p:nvSpPr>
          <p:cNvPr id="9" name="Subtitle 5"/>
          <p:cNvSpPr txBox="1">
            <a:spLocks/>
          </p:cNvSpPr>
          <p:nvPr/>
        </p:nvSpPr>
        <p:spPr>
          <a:xfrm>
            <a:off x="838200" y="4267200"/>
            <a:ext cx="4800600" cy="1600200"/>
          </a:xfrm>
          <a:prstGeom prst="rect">
            <a:avLst/>
          </a:prstGeo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None/>
              <a:defRPr sz="1800" b="0" i="0" kern="1200" baseline="0">
                <a:solidFill>
                  <a:schemeClr val="bg1"/>
                </a:solidFill>
                <a:latin typeface="Gill Sans MT"/>
                <a:ea typeface="+mn-ea"/>
                <a:cs typeface="Gill Sans MT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Gill Sans MT"/>
                <a:ea typeface="+mn-ea"/>
                <a:cs typeface="Gill Sans M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НАША МЕТА - </a:t>
            </a:r>
            <a:r>
              <a:rPr lang="en-US" dirty="0"/>
              <a:t>розширення ринків збуту та збільшення доданої вартості продукції</a:t>
            </a:r>
            <a:r>
              <a:rPr lang="uk-UA" dirty="0"/>
              <a:t> малих і середніх підприємств та </a:t>
            </a:r>
            <a:r>
              <a:rPr lang="en-US" dirty="0"/>
              <a:t>сільськогосподарських обслуговуючих кооперативів</a:t>
            </a:r>
            <a:r>
              <a:rPr lang="uk-U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7355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Autofit/>
          </a:bodyPr>
          <a:lstStyle/>
          <a:p>
            <a:pPr marL="684212" lvl="2" indent="0">
              <a:spcAft>
                <a:spcPts val="1200"/>
              </a:spcAft>
              <a:buNone/>
            </a:pPr>
            <a:r>
              <a:rPr lang="uk-UA" sz="2000" dirty="0"/>
              <a:t>Процедура розгляду заявки складається з </a:t>
            </a:r>
            <a:r>
              <a:rPr lang="en-US" sz="2000" dirty="0"/>
              <a:t>1</a:t>
            </a:r>
            <a:r>
              <a:rPr lang="uk-UA" sz="2000" dirty="0"/>
              <a:t>-го або </a:t>
            </a:r>
            <a:r>
              <a:rPr lang="en-US" sz="2000" dirty="0"/>
              <a:t>2</a:t>
            </a:r>
            <a:r>
              <a:rPr lang="uk-UA" sz="2000" dirty="0"/>
              <a:t>-х етапів: </a:t>
            </a:r>
          </a:p>
          <a:p>
            <a:pPr marL="684212" lvl="2" indent="0">
              <a:buNone/>
            </a:pPr>
            <a:r>
              <a:rPr lang="uk-UA" sz="2000" b="1" i="1" u="sng" dirty="0"/>
              <a:t>Одноетапний процес</a:t>
            </a:r>
            <a:r>
              <a:rPr lang="uk-UA" sz="2000" b="1" i="1" dirty="0"/>
              <a:t> </a:t>
            </a:r>
            <a:r>
              <a:rPr lang="uk-UA" sz="2000" dirty="0"/>
              <a:t>– для невеликих за обсягом та кошторисом  проектів з очевидною ефективністю:</a:t>
            </a:r>
          </a:p>
          <a:p>
            <a:pPr lvl="2"/>
            <a:r>
              <a:rPr lang="uk-UA" sz="2000" dirty="0"/>
              <a:t>грант надається на основі концепції проекту, за умови успішної оцінки ризиків;</a:t>
            </a:r>
          </a:p>
          <a:p>
            <a:pPr lvl="2"/>
            <a:r>
              <a:rPr lang="uk-UA" sz="2000" dirty="0"/>
              <a:t>можливий запит надати уточнення запропонованого проекту або додаткові документи</a:t>
            </a:r>
            <a:r>
              <a:rPr lang="ru-RU" sz="2000" dirty="0"/>
              <a:t>.</a:t>
            </a:r>
          </a:p>
          <a:p>
            <a:pPr marL="684212" lvl="2" indent="0">
              <a:buNone/>
            </a:pPr>
            <a:r>
              <a:rPr lang="uk-UA" sz="2000" b="1" i="1" u="sng" dirty="0"/>
              <a:t>Двоетапний процес</a:t>
            </a:r>
            <a:r>
              <a:rPr lang="uk-UA" sz="2000" dirty="0"/>
              <a:t> – для проектів, що потребують додаткового                  обґрунтування:   </a:t>
            </a:r>
          </a:p>
          <a:p>
            <a:pPr lvl="2"/>
            <a:r>
              <a:rPr lang="uk-UA" sz="2000" dirty="0"/>
              <a:t>1-й етап – оцінка та відбір концепцій проектів за встановленими у РПЗ критеріями оцінки, запит подати розширену інформацію та/або обґрунтування щодо запропонованого проекту;</a:t>
            </a:r>
          </a:p>
          <a:p>
            <a:pPr lvl="2"/>
            <a:r>
              <a:rPr lang="uk-UA" sz="2000" dirty="0"/>
              <a:t>1</a:t>
            </a:r>
            <a:r>
              <a:rPr lang="en-US" sz="2000" dirty="0"/>
              <a:t>I</a:t>
            </a:r>
            <a:r>
              <a:rPr lang="uk-UA" sz="2000" dirty="0"/>
              <a:t>-й етап – оцінка доповненої заявки, остаточне рішення щодо надання гранту. 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6104" y="848380"/>
            <a:ext cx="7772400" cy="523220"/>
          </a:xfrm>
        </p:spPr>
        <p:txBody>
          <a:bodyPr/>
          <a:lstStyle/>
          <a:p>
            <a:pPr algn="ctr"/>
            <a:r>
              <a:rPr lang="uk-UA" dirty="0"/>
              <a:t>ПРОЦЕДУРА РОЗГЛЯДУ ЗАЯВКИ НА ГРАНТ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174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6104" y="1143000"/>
            <a:ext cx="8076896" cy="5257800"/>
          </a:xfrm>
        </p:spPr>
        <p:txBody>
          <a:bodyPr>
            <a:noAutofit/>
          </a:bodyPr>
          <a:lstStyle/>
          <a:p>
            <a:pPr lvl="0"/>
            <a:r>
              <a:rPr lang="uk-UA" sz="1800" kern="600" dirty="0"/>
              <a:t>Чи відповідає організація встановленим </a:t>
            </a:r>
            <a:r>
              <a:rPr lang="uk-UA" sz="1800" u="sng" kern="600" dirty="0"/>
              <a:t>основним</a:t>
            </a:r>
            <a:r>
              <a:rPr lang="uk-UA" sz="1800" kern="600" dirty="0"/>
              <a:t> вимогам до прийнятності? (Так чи Ні)</a:t>
            </a:r>
            <a:endParaRPr lang="en-US" sz="1800" kern="600" dirty="0"/>
          </a:p>
          <a:p>
            <a:pPr lvl="0"/>
            <a:r>
              <a:rPr lang="uk-UA" sz="1800" kern="600" dirty="0"/>
              <a:t>Чи може заявник гарантувати співфінансування програми та об’єктивно інформувати про природу і джерело потенційного інвестування зі свого боку? (Так чи Ні)</a:t>
            </a:r>
            <a:endParaRPr lang="en-US" sz="1800" kern="600" dirty="0"/>
          </a:p>
          <a:p>
            <a:pPr lvl="0"/>
            <a:r>
              <a:rPr lang="uk-UA" sz="1800" kern="600" dirty="0"/>
              <a:t>Наскільки запропонована діяльність сприяє досягненню цілей та очікуваних результатів  РПЗ? (40 балів)</a:t>
            </a:r>
            <a:endParaRPr lang="en-US" sz="1800" kern="600" dirty="0"/>
          </a:p>
          <a:p>
            <a:pPr lvl="0"/>
            <a:r>
              <a:rPr lang="uk-UA" sz="1800" kern="600" dirty="0"/>
              <a:t>Чи співставний запит на фінансування із потенційним (майбутнім) впливом запропонованої діяльності? (20 балів)</a:t>
            </a:r>
            <a:endParaRPr lang="en-US" sz="1800" kern="600" dirty="0"/>
          </a:p>
          <a:p>
            <a:pPr lvl="0"/>
            <a:r>
              <a:rPr lang="uk-UA" sz="1800" kern="600" dirty="0"/>
              <a:t>Чи є результат запропонованої діяльності життєздатним та чи відповідає він умові реплікації? (20 балів)</a:t>
            </a:r>
            <a:endParaRPr lang="en-US" sz="1800" kern="600" dirty="0"/>
          </a:p>
          <a:p>
            <a:pPr lvl="0"/>
            <a:r>
              <a:rPr lang="uk-UA" sz="1800" kern="600" dirty="0"/>
              <a:t>Чи достатній попередній досвід роботи організації у цій сфері для успішного виконання запропонованого проекту? (15 балів)</a:t>
            </a:r>
            <a:endParaRPr lang="en-US" sz="1800" kern="600" dirty="0"/>
          </a:p>
          <a:p>
            <a:r>
              <a:rPr lang="uk-UA" sz="1800" kern="600" dirty="0"/>
              <a:t>Чи відображені в запропонованій концепції питання гендерної рівності? (5 балів)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6104" y="391180"/>
            <a:ext cx="7772400" cy="523220"/>
          </a:xfrm>
        </p:spPr>
        <p:txBody>
          <a:bodyPr/>
          <a:lstStyle/>
          <a:p>
            <a:pPr algn="ctr"/>
            <a:r>
              <a:rPr lang="ru-RU" dirty="0"/>
              <a:t>КРИТЕРІЇ  ОЦІНКИ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7867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4196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uk-UA" sz="2400" dirty="0"/>
              <a:t>Концепції грантових проектів приймаються до кінця 2017 року. </a:t>
            </a: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2400" dirty="0"/>
              <a:t>Концепції подаються українською мовою обсягом до 5 сторінок</a:t>
            </a: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r>
              <a:rPr lang="uk-UA" sz="2400" dirty="0"/>
              <a:t>Для реєстрації заявки на грант необхідно надати тільки </a:t>
            </a:r>
            <a:r>
              <a:rPr lang="uk-UA" sz="2400" u="sng" dirty="0"/>
              <a:t>заповнену</a:t>
            </a:r>
            <a:r>
              <a:rPr lang="uk-UA" sz="2400" dirty="0"/>
              <a:t> форму концепції запропонованого проекту та отримати відповідне повідомлення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6104" y="848380"/>
            <a:ext cx="7772400" cy="523220"/>
          </a:xfrm>
        </p:spPr>
        <p:txBody>
          <a:bodyPr/>
          <a:lstStyle/>
          <a:p>
            <a:pPr algn="ctr"/>
            <a:r>
              <a:rPr lang="uk-UA" dirty="0"/>
              <a:t>ІНФОРМАЦІЯ ПРО ПОДАННЯ ЗАЯВКИ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05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/>
              <a:t>Концепції грантових проектів (технічну пропозицію, загальний бюджет і супровідні документи) слід подавати в електронній (</a:t>
            </a:r>
            <a:r>
              <a:rPr lang="en-US" sz="2400" dirty="0"/>
              <a:t>Word, PDF</a:t>
            </a:r>
            <a:r>
              <a:rPr lang="uk-UA" sz="2400" dirty="0"/>
              <a:t>)</a:t>
            </a:r>
            <a:r>
              <a:rPr lang="en-US" sz="2400" dirty="0"/>
              <a:t> </a:t>
            </a:r>
            <a:r>
              <a:rPr lang="uk-UA" sz="2400" dirty="0"/>
              <a:t>АБО паперовій формі на адресу проекту «Агросільрозвиток»: </a:t>
            </a:r>
            <a:endParaRPr lang="en-US" sz="2400" i="1" dirty="0"/>
          </a:p>
          <a:p>
            <a:pPr marL="0" indent="0">
              <a:buNone/>
            </a:pPr>
            <a:r>
              <a:rPr lang="uk-UA" sz="2400" i="1" u="sng" dirty="0"/>
              <a:t>АДРЕСА</a:t>
            </a:r>
            <a:r>
              <a:rPr lang="uk-UA" sz="2400" i="1" dirty="0"/>
              <a:t> м. Київ, 01032, б-р Тараса Шевченка, буд. 35, корпус 2, 6-й поверх</a:t>
            </a:r>
            <a:endParaRPr lang="en-US" sz="2400" i="1" dirty="0"/>
          </a:p>
          <a:p>
            <a:pPr marL="0" indent="0">
              <a:buNone/>
            </a:pPr>
            <a:r>
              <a:rPr lang="uk-UA" sz="2400" i="1" u="sng" dirty="0"/>
              <a:t>EMAIL</a:t>
            </a:r>
            <a:r>
              <a:rPr lang="uk-UA" sz="2400" i="1" dirty="0"/>
              <a:t>        </a:t>
            </a:r>
            <a:r>
              <a:rPr lang="uk-UA" sz="2400" i="1" u="sng" dirty="0">
                <a:hlinkClick r:id="rId2"/>
              </a:rPr>
              <a:t>grants@ukraineards.com</a:t>
            </a:r>
            <a:endParaRPr lang="uk-UA" sz="2400" i="1" u="sng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6104" y="848380"/>
            <a:ext cx="7772400" cy="523220"/>
          </a:xfrm>
        </p:spPr>
        <p:txBody>
          <a:bodyPr/>
          <a:lstStyle/>
          <a:p>
            <a:pPr algn="ctr"/>
            <a:r>
              <a:rPr lang="uk-UA" dirty="0"/>
              <a:t>ІНФОРМАЦІЯ ПРО ПОДАННЯ ЗАЯВКИ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00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5921" y="2211050"/>
            <a:ext cx="7772400" cy="1446550"/>
          </a:xfrm>
        </p:spPr>
        <p:txBody>
          <a:bodyPr/>
          <a:lstStyle/>
          <a:p>
            <a:pPr algn="ctr"/>
            <a:r>
              <a:rPr lang="uk-UA" sz="4400" dirty="0"/>
              <a:t>ДЯКУЮ ЗА УВАГУ!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uk-UA" sz="4400" dirty="0"/>
              <a:t>Будь ласка,  ЗАПИТАННЯ.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92787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962400"/>
          </a:xfrm>
        </p:spPr>
        <p:txBody>
          <a:bodyPr>
            <a:normAutofit lnSpcReduction="10000"/>
          </a:bodyPr>
          <a:lstStyle/>
          <a:p>
            <a:r>
              <a:rPr lang="uk-UA" sz="2350" dirty="0"/>
              <a:t>Оголошує річну програму грантової підтримки на 2017 р.</a:t>
            </a:r>
          </a:p>
          <a:p>
            <a:pPr>
              <a:spcAft>
                <a:spcPts val="0"/>
              </a:spcAft>
            </a:pPr>
            <a:r>
              <a:rPr lang="uk-UA" sz="2350" dirty="0"/>
              <a:t>Описує грантову програму та містить:</a:t>
            </a:r>
          </a:p>
          <a:p>
            <a:pPr lvl="1">
              <a:spcAft>
                <a:spcPts val="0"/>
              </a:spcAft>
            </a:pPr>
            <a:r>
              <a:rPr lang="uk-UA" sz="2350" dirty="0"/>
              <a:t>цілі</a:t>
            </a:r>
          </a:p>
          <a:p>
            <a:pPr lvl="1">
              <a:spcAft>
                <a:spcPts val="0"/>
              </a:spcAft>
            </a:pPr>
            <a:r>
              <a:rPr lang="uk-UA" sz="2350" dirty="0"/>
              <a:t>завдання </a:t>
            </a:r>
          </a:p>
          <a:p>
            <a:pPr lvl="1">
              <a:spcAft>
                <a:spcPts val="0"/>
              </a:spcAft>
            </a:pPr>
            <a:r>
              <a:rPr lang="uk-UA" sz="2350" dirty="0"/>
              <a:t>очікувані результати </a:t>
            </a:r>
          </a:p>
          <a:p>
            <a:pPr lvl="1">
              <a:spcAft>
                <a:spcPts val="0"/>
              </a:spcAft>
            </a:pPr>
            <a:r>
              <a:rPr lang="uk-UA" sz="2350" dirty="0"/>
              <a:t>сектори  виробництва </a:t>
            </a:r>
          </a:p>
          <a:p>
            <a:pPr lvl="1">
              <a:spcAft>
                <a:spcPts val="0"/>
              </a:spcAft>
            </a:pPr>
            <a:r>
              <a:rPr lang="uk-UA" sz="2350" dirty="0"/>
              <a:t>категорії і визначення прийнятних організацій</a:t>
            </a:r>
          </a:p>
          <a:p>
            <a:pPr lvl="1">
              <a:spcAft>
                <a:spcPts val="0"/>
              </a:spcAft>
            </a:pPr>
            <a:r>
              <a:rPr lang="uk-UA" sz="2350" dirty="0"/>
              <a:t>перелік пріоритетних регіонів</a:t>
            </a:r>
          </a:p>
          <a:p>
            <a:pPr lvl="1">
              <a:spcAft>
                <a:spcPts val="0"/>
              </a:spcAft>
            </a:pPr>
            <a:r>
              <a:rPr lang="uk-UA" sz="2350" dirty="0"/>
              <a:t>процедуру оцінки та відбору заявок</a:t>
            </a:r>
          </a:p>
          <a:p>
            <a:pPr>
              <a:spcBef>
                <a:spcPts val="1200"/>
              </a:spcBef>
            </a:pPr>
            <a:r>
              <a:rPr lang="uk-UA" sz="2350" dirty="0"/>
              <a:t>Надає інструкції, як підготувати і подати заявку на грант</a:t>
            </a:r>
          </a:p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B2C8F94-9D67-854F-8417-3B884156945E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6104" y="417493"/>
            <a:ext cx="7772400" cy="954107"/>
          </a:xfrm>
        </p:spPr>
        <p:txBody>
          <a:bodyPr/>
          <a:lstStyle/>
          <a:p>
            <a:pPr algn="ctr"/>
            <a:r>
              <a:rPr lang="ru-RU" dirty="0"/>
              <a:t>ЗАГАЛЬНА ІНФОРМАЦІЯ</a:t>
            </a:r>
            <a:r>
              <a:rPr lang="en-US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 </a:t>
            </a:r>
            <a:r>
              <a:rPr lang="uk-UA" dirty="0"/>
              <a:t>РІЧНИЙ ПРОГРАМНИЙ ЗАПИТ (РПЗ)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270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5799" y="1371600"/>
            <a:ext cx="8121135" cy="5029201"/>
          </a:xfrm>
        </p:spPr>
        <p:txBody>
          <a:bodyPr>
            <a:normAutofit/>
          </a:bodyPr>
          <a:lstStyle/>
          <a:p>
            <a:endParaRPr lang="uk-UA" dirty="0"/>
          </a:p>
          <a:p>
            <a:r>
              <a:rPr lang="uk-UA" sz="2300" dirty="0"/>
              <a:t>Фінансує:</a:t>
            </a:r>
            <a:r>
              <a:rPr lang="en-US" sz="2300" dirty="0"/>
              <a:t> </a:t>
            </a:r>
            <a:r>
              <a:rPr lang="uk-UA" sz="2300" dirty="0"/>
              <a:t> Агентство США з міжнародного розвитку (USAID) </a:t>
            </a:r>
            <a:endParaRPr lang="ru-RU" sz="2300" dirty="0"/>
          </a:p>
          <a:p>
            <a:r>
              <a:rPr lang="uk-UA" sz="2300" dirty="0"/>
              <a:t>Впроваджує:</a:t>
            </a:r>
            <a:r>
              <a:rPr lang="en-US" sz="2300" dirty="0"/>
              <a:t> </a:t>
            </a:r>
            <a:r>
              <a:rPr lang="ru-RU" sz="2300" dirty="0"/>
              <a:t> </a:t>
            </a:r>
            <a:r>
              <a:rPr lang="uk-UA" sz="2300" dirty="0"/>
              <a:t>Кімонікс Інтернешнл Інк</a:t>
            </a:r>
            <a:endParaRPr lang="en-US" sz="2300" dirty="0"/>
          </a:p>
          <a:p>
            <a:r>
              <a:rPr lang="uk-UA" sz="2300" dirty="0"/>
              <a:t>Тривалість дії:</a:t>
            </a:r>
            <a:r>
              <a:rPr lang="en-US" sz="2300" dirty="0"/>
              <a:t> </a:t>
            </a:r>
            <a:r>
              <a:rPr lang="ru-RU" sz="2300" dirty="0"/>
              <a:t> </a:t>
            </a:r>
            <a:r>
              <a:rPr lang="uk-UA" sz="2300" dirty="0"/>
              <a:t>до кінця</a:t>
            </a:r>
            <a:r>
              <a:rPr lang="ru-RU" sz="2300" dirty="0"/>
              <a:t> 2017 р. </a:t>
            </a:r>
          </a:p>
          <a:p>
            <a:r>
              <a:rPr lang="uk-UA" sz="2300" dirty="0"/>
              <a:t>Бюджет програми:</a:t>
            </a:r>
            <a:r>
              <a:rPr lang="en-US" sz="2300" dirty="0"/>
              <a:t> </a:t>
            </a:r>
            <a:r>
              <a:rPr lang="uk-UA" sz="2300" dirty="0"/>
              <a:t>≈ 30,0 млн. грн.</a:t>
            </a:r>
          </a:p>
          <a:p>
            <a:r>
              <a:rPr lang="uk-UA" sz="2300" dirty="0"/>
              <a:t>Кількість грантів:</a:t>
            </a:r>
            <a:r>
              <a:rPr lang="en-US" sz="2300" dirty="0"/>
              <a:t> </a:t>
            </a:r>
            <a:r>
              <a:rPr lang="uk-UA" sz="2300" dirty="0"/>
              <a:t> орієнтовно 25</a:t>
            </a:r>
          </a:p>
          <a:p>
            <a:r>
              <a:rPr lang="uk-UA" sz="2300" dirty="0"/>
              <a:t>Сума гранту – від 650 тис. грн. до 3 млн. грн.</a:t>
            </a:r>
          </a:p>
          <a:p>
            <a:r>
              <a:rPr lang="uk-UA" sz="2300" dirty="0"/>
              <a:t>Період впровадження гранту – до 12 місяців</a:t>
            </a:r>
          </a:p>
          <a:p>
            <a:pPr marL="0" indent="0">
              <a:buNone/>
            </a:pPr>
            <a:r>
              <a:rPr lang="uk-UA" sz="2400" dirty="0"/>
              <a:t> 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417493"/>
            <a:ext cx="7848600" cy="954107"/>
          </a:xfrm>
        </p:spPr>
        <p:txBody>
          <a:bodyPr/>
          <a:lstStyle/>
          <a:p>
            <a:pPr algn="ctr"/>
            <a:r>
              <a:rPr lang="ru-RU" dirty="0"/>
              <a:t>ЗАГАЛЬНА ІНФОРМАЦІЯ</a:t>
            </a:r>
            <a:r>
              <a:rPr lang="en-US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 </a:t>
            </a:r>
            <a:r>
              <a:rPr lang="uk-UA" dirty="0"/>
              <a:t>РІЧНИЙ ПРОГРАМНИЙ ЗАПИТ (РПЗ)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uk-UA" dirty="0"/>
              <a:t>Кімонікс Інтернешнл. Інк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452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85800" y="1197115"/>
            <a:ext cx="7772400" cy="4670285"/>
          </a:xfrm>
        </p:spPr>
        <p:txBody>
          <a:bodyPr>
            <a:normAutofit/>
          </a:bodyPr>
          <a:lstStyle/>
          <a:p>
            <a:pPr lvl="0"/>
            <a:r>
              <a:rPr lang="uk-UA" sz="2300" dirty="0"/>
              <a:t>Нові технології,  модернізація інфраструктури збуту продукції (післяврожайна підготовка, первинна переробка, зберігання, пакування, сушіння, засолювання, консервування тощо)</a:t>
            </a:r>
          </a:p>
          <a:p>
            <a:pPr lvl="0"/>
            <a:r>
              <a:rPr lang="uk-UA" sz="2300" dirty="0"/>
              <a:t>Холодні ланцюги збуту продукції з метою зменшення втрат після збору врожаю</a:t>
            </a:r>
            <a:endParaRPr lang="en-US" sz="2300" dirty="0"/>
          </a:p>
          <a:p>
            <a:pPr lvl="0"/>
            <a:r>
              <a:rPr lang="uk-UA" sz="2300" dirty="0"/>
              <a:t>Впровадження стандартів якості та безпечності сільськогосподарської продукції </a:t>
            </a:r>
            <a:r>
              <a:rPr lang="en-US" sz="2300" dirty="0"/>
              <a:t>(</a:t>
            </a:r>
            <a:r>
              <a:rPr lang="uk-UA" sz="2300" dirty="0"/>
              <a:t>GlobalGAP,   HACCP, інших</a:t>
            </a:r>
            <a:r>
              <a:rPr lang="en-US" sz="2300" dirty="0"/>
              <a:t>)</a:t>
            </a:r>
          </a:p>
          <a:p>
            <a:pPr lvl="0"/>
            <a:r>
              <a:rPr lang="uk-UA" sz="2300" dirty="0"/>
              <a:t>Створення нових робочих місць в сільській місцевості</a:t>
            </a:r>
            <a:endParaRPr lang="en-US" sz="23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15C1E33-7843-DD4E-A777-43ECB6153BE3}" type="datetime1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FOOTER GOES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9514" y="325160"/>
            <a:ext cx="7772400" cy="523220"/>
          </a:xfrm>
        </p:spPr>
        <p:txBody>
          <a:bodyPr/>
          <a:lstStyle/>
          <a:p>
            <a:pPr algn="ctr"/>
            <a:r>
              <a:rPr lang="uk-UA" dirty="0"/>
              <a:t>ЦІЛІ ПРОГРАМИ ГРАНТІВ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767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4FB1AD-D69E-B741-965A-0BAE826C2FA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6104" y="417493"/>
            <a:ext cx="7772400" cy="954107"/>
          </a:xfrm>
        </p:spPr>
        <p:txBody>
          <a:bodyPr/>
          <a:lstStyle/>
          <a:p>
            <a:pPr algn="ctr"/>
            <a:r>
              <a:rPr lang="uk-UA" dirty="0"/>
              <a:t>НАПРЯМКИ ДІЯЛЬНОСТІ, ЯКІ ПІДТРИМУЮТЬСЯ ГРАНТАМИ</a:t>
            </a:r>
          </a:p>
        </p:txBody>
      </p:sp>
      <p:sp>
        <p:nvSpPr>
          <p:cNvPr id="7" name="Объект 9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Гранти надаватимуться на придбання нового обладнання (до 50% вартості запропонованого проекту),  для збільшення доданої вартості у секторах виробництва: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2400" dirty="0"/>
              <a:t>Овочів, фруктів та ягід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2400" dirty="0"/>
              <a:t>Молока та м’яса (крім птиці)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2400" dirty="0"/>
              <a:t>Меду</a:t>
            </a:r>
          </a:p>
          <a:p>
            <a:pPr marL="0" indent="0">
              <a:buNone/>
            </a:pPr>
            <a:r>
              <a:rPr lang="uk-UA" sz="2400" dirty="0"/>
              <a:t>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666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429000"/>
          </a:xfrm>
        </p:spPr>
        <p:txBody>
          <a:bodyPr>
            <a:noAutofit/>
          </a:bodyPr>
          <a:lstStyle/>
          <a:p>
            <a:r>
              <a:rPr lang="uk-UA" sz="2400" dirty="0"/>
              <a:t>Малим і середнім підприємствам – виробникам сільськогосподарської продукції</a:t>
            </a:r>
            <a:endParaRPr lang="en-US" sz="2400" dirty="0"/>
          </a:p>
          <a:p>
            <a:r>
              <a:rPr lang="uk-UA" sz="2400" dirty="0"/>
              <a:t>Малим і середнім підприємствам у сфері переробки, логістики та збуту сільгосппродукції тощо</a:t>
            </a:r>
            <a:endParaRPr lang="en-US" sz="2400" dirty="0"/>
          </a:p>
          <a:p>
            <a:pPr lvl="0"/>
            <a:r>
              <a:rPr lang="uk-UA" sz="2400" dirty="0"/>
              <a:t>Сільськогосподарським обслуговуючим кооперативам та їх об’єднанням</a:t>
            </a:r>
            <a:endParaRPr lang="en-US" sz="2400" dirty="0"/>
          </a:p>
          <a:p>
            <a:pPr lvl="0"/>
            <a:r>
              <a:rPr lang="uk-UA" sz="2400" dirty="0"/>
              <a:t>Галузевим сільськогосподарським асоціаціям</a:t>
            </a:r>
            <a:endParaRPr lang="en-US" sz="2400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     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6104" y="848380"/>
            <a:ext cx="7772400" cy="523220"/>
          </a:xfrm>
        </p:spPr>
        <p:txBody>
          <a:bodyPr/>
          <a:lstStyle/>
          <a:p>
            <a:pPr algn="ctr"/>
            <a:r>
              <a:rPr lang="uk-UA" dirty="0"/>
              <a:t>КОМУ НАДАЮТЬСЯ ГРАНТИ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460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0649229"/>
              </p:ext>
            </p:extLst>
          </p:nvPr>
        </p:nvGraphicFramePr>
        <p:xfrm>
          <a:off x="685800" y="1600200"/>
          <a:ext cx="7772400" cy="426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70051895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12187281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3429917049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/>
                        <a:t>Категорія підприємств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/>
                        <a:t>Кількість працівників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/>
                        <a:t>Річний оборот,</a:t>
                      </a:r>
                    </a:p>
                    <a:p>
                      <a:pPr algn="ctr"/>
                      <a:r>
                        <a:rPr lang="uk-UA" sz="2200" dirty="0"/>
                        <a:t>грн.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373876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Середнє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uk-U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uk-U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lang="uk-U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250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uk-U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 100 млн.</a:t>
                      </a: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185174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Мале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10  до 50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 1  до  15 млн.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9531018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Мікро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менше</a:t>
                      </a:r>
                      <a:r>
                        <a:rPr lang="uk-UA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менше 1 млн.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906695"/>
                  </a:ext>
                </a:extLst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4FB1AD-D69E-B741-965A-0BAE826C2FA6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6104" y="417493"/>
            <a:ext cx="7772400" cy="954107"/>
          </a:xfrm>
        </p:spPr>
        <p:txBody>
          <a:bodyPr/>
          <a:lstStyle/>
          <a:p>
            <a:pPr algn="ctr"/>
            <a:r>
              <a:rPr lang="uk-UA" dirty="0"/>
              <a:t>ВИЗНАЧЕННЯ МАЛИХ ТА СЕРЕДНІХ ПІДПРИЄМСТВ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549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91456" y="1371600"/>
            <a:ext cx="8095343" cy="4724400"/>
          </a:xfrm>
        </p:spPr>
        <p:txBody>
          <a:bodyPr>
            <a:noAutofit/>
          </a:bodyPr>
          <a:lstStyle/>
          <a:p>
            <a:pPr lvl="0"/>
            <a:r>
              <a:rPr lang="uk-UA" dirty="0"/>
              <a:t>Впровадження нових технологій виробництва, переробки та післяврожайної обробки сільськогосподарської продукції та як результат підвищення продуктивності щонайменше на 15%</a:t>
            </a:r>
            <a:endParaRPr lang="en-US" dirty="0"/>
          </a:p>
          <a:p>
            <a:pPr lvl="0"/>
            <a:r>
              <a:rPr lang="uk-UA" dirty="0"/>
              <a:t>Збільшення питомої ваги продукції, що реалізується на організованих ринках, у секторі овочів та фруктів - на 5%,  молока - на 10%, м’яса - на 3%</a:t>
            </a:r>
            <a:endParaRPr lang="en-US" dirty="0"/>
          </a:p>
          <a:p>
            <a:pPr lvl="0"/>
            <a:r>
              <a:rPr lang="uk-UA" dirty="0"/>
              <a:t>Впровадження міжнародних стандартів якості та безпечності сільськогосподарської продукції та забезпечення не менш 50% збуту продукції за міжнародними стандартами</a:t>
            </a:r>
            <a:endParaRPr lang="en-US" dirty="0"/>
          </a:p>
          <a:p>
            <a:pPr lvl="0"/>
            <a:r>
              <a:rPr lang="uk-UA" dirty="0"/>
              <a:t>Залучення додаткових інвестицій для придбання нового технологічного обладнання та модернізації свого виробництва в розмірі не менше суми гранту</a:t>
            </a:r>
            <a:endParaRPr lang="en-US" dirty="0"/>
          </a:p>
          <a:p>
            <a:r>
              <a:rPr lang="uk-UA" dirty="0"/>
              <a:t>Створення не менше одного нового робочого місця на 10 працюючих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15C1E33-7843-DD4E-A777-43ECB6153BE3}" type="datetime1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FOOTER GOES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78713"/>
            <a:ext cx="7888514" cy="954107"/>
          </a:xfrm>
        </p:spPr>
        <p:txBody>
          <a:bodyPr/>
          <a:lstStyle/>
          <a:p>
            <a:pPr algn="ctr"/>
            <a:r>
              <a:rPr lang="uk-UA" dirty="0"/>
              <a:t>ОЧІКУВАНІ РЕЗУЛЬТАТИ / ІНДИКАТОРИ ПРОГРАМИ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97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038600"/>
          </a:xfrm>
        </p:spPr>
        <p:txBody>
          <a:bodyPr>
            <a:noAutofit/>
          </a:bodyPr>
          <a:lstStyle/>
          <a:p>
            <a:pPr marL="1027112" lvl="2" indent="-342900">
              <a:spcBef>
                <a:spcPts val="1200"/>
              </a:spcBef>
              <a:buAutoNum type="arabicPeriod"/>
            </a:pPr>
            <a:r>
              <a:rPr lang="uk-UA" sz="2200" dirty="0"/>
              <a:t>Офіційна державна реєстрація заявника в органах державної влади</a:t>
            </a:r>
          </a:p>
          <a:p>
            <a:pPr marL="1027112" lvl="2" indent="-342900">
              <a:spcBef>
                <a:spcPts val="1200"/>
              </a:spcBef>
              <a:buFont typeface="Arial"/>
              <a:buAutoNum type="arabicPeriod"/>
            </a:pPr>
            <a:r>
              <a:rPr lang="uk-UA" sz="2200" dirty="0"/>
              <a:t>Відповідність цілям та очікуваним результатам</a:t>
            </a:r>
            <a:r>
              <a:rPr lang="en-US" sz="2200" dirty="0"/>
              <a:t> </a:t>
            </a:r>
            <a:r>
              <a:rPr lang="uk-UA" sz="2200" dirty="0"/>
              <a:t>проекту «Агросільрозвиток» </a:t>
            </a:r>
            <a:endParaRPr lang="en-US" sz="2200" dirty="0"/>
          </a:p>
          <a:p>
            <a:pPr marL="1027112" lvl="2" indent="-342900">
              <a:spcBef>
                <a:spcPts val="1200"/>
              </a:spcBef>
              <a:buFont typeface="Arial"/>
              <a:buAutoNum type="arabicPeriod"/>
            </a:pPr>
            <a:r>
              <a:rPr lang="uk-UA" sz="2200" dirty="0"/>
              <a:t>Згода дотримуватися певних правил співпраці, підписані необхідні засвідчення</a:t>
            </a:r>
          </a:p>
          <a:p>
            <a:pPr marL="1027112" lvl="2" indent="-342900">
              <a:spcBef>
                <a:spcPts val="1200"/>
              </a:spcBef>
              <a:buFont typeface="Arial"/>
              <a:buAutoNum type="arabicPeriod"/>
            </a:pPr>
            <a:r>
              <a:rPr lang="uk-UA" sz="2200" dirty="0"/>
              <a:t>Погодження з політикою брендингу та маркування </a:t>
            </a:r>
            <a:r>
              <a:rPr lang="en-US" sz="2200" dirty="0"/>
              <a:t>USAID</a:t>
            </a:r>
            <a:endParaRPr lang="uk-UA" sz="22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6104" y="417493"/>
            <a:ext cx="7772400" cy="954107"/>
          </a:xfrm>
        </p:spPr>
        <p:txBody>
          <a:bodyPr/>
          <a:lstStyle/>
          <a:p>
            <a:pPr algn="ctr"/>
            <a:r>
              <a:rPr lang="ru-RU" dirty="0"/>
              <a:t>КРИТЕРІЇ ПРИЙНЯТНОСТІ РЕЦИПІЄНТІВ </a:t>
            </a:r>
            <a:br>
              <a:rPr lang="ru-RU" dirty="0"/>
            </a:br>
            <a:r>
              <a:rPr lang="ru-RU" dirty="0"/>
              <a:t>(</a:t>
            </a:r>
            <a:r>
              <a:rPr lang="uk-UA" dirty="0"/>
              <a:t>основні</a:t>
            </a:r>
            <a:r>
              <a:rPr lang="ru-R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2513798"/>
      </p:ext>
    </p:extLst>
  </p:cSld>
  <p:clrMapOvr>
    <a:masterClrMapping/>
  </p:clrMapOvr>
</p:sld>
</file>

<file path=ppt/theme/theme1.xml><?xml version="1.0" encoding="utf-8"?>
<a:theme xmlns:a="http://schemas.openxmlformats.org/drawingml/2006/main" name="4.3-Template_4.29.2016">
  <a:themeElements>
    <a:clrScheme name="Custom 2">
      <a:dk1>
        <a:sysClr val="windowText" lastClr="000000"/>
      </a:dk1>
      <a:lt1>
        <a:srgbClr val="FFFFFF"/>
      </a:lt1>
      <a:dk2>
        <a:srgbClr val="002F6C"/>
      </a:dk2>
      <a:lt2>
        <a:srgbClr val="BA0C2F"/>
      </a:lt2>
      <a:accent1>
        <a:srgbClr val="002F6C"/>
      </a:accent1>
      <a:accent2>
        <a:srgbClr val="BA0C2F"/>
      </a:accent2>
      <a:accent3>
        <a:srgbClr val="6C6463"/>
      </a:accent3>
      <a:accent4>
        <a:srgbClr val="000000"/>
      </a:accent4>
      <a:accent5>
        <a:srgbClr val="CFCDC9"/>
      </a:accent5>
      <a:accent6>
        <a:srgbClr val="0067B9"/>
      </a:accent6>
      <a:hlink>
        <a:srgbClr val="6C6463"/>
      </a:hlink>
      <a:folHlink>
        <a:srgbClr val="CFCDC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4.3-Template_4.29.2016</Template>
  <TotalTime>3992</TotalTime>
  <Words>800</Words>
  <Application>Microsoft Office PowerPoint</Application>
  <PresentationFormat>Экран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4.3-Template_4.29.2016</vt:lpstr>
      <vt:lpstr>РІЧНИЙ ПРОГРАМНИЙ  ЗАПИТ (РПЗ) №01  ПРОЕКТ USAID «ПІДТРИМКА АГРАРНОГО І СІЛЬСЬКОГО РОЗВИТКУ» </vt:lpstr>
      <vt:lpstr>ЗАГАЛЬНА ІНФОРМАЦІЯ  ПРО РІЧНИЙ ПРОГРАМНИЙ ЗАПИТ (РПЗ)</vt:lpstr>
      <vt:lpstr>ЗАГАЛЬНА ІНФОРМАЦІЯ  ПРО РІЧНИЙ ПРОГРАМНИЙ ЗАПИТ (РПЗ)</vt:lpstr>
      <vt:lpstr>ЦІЛІ ПРОГРАМИ ГРАНТІВ</vt:lpstr>
      <vt:lpstr>НАПРЯМКИ ДІЯЛЬНОСТІ, ЯКІ ПІДТРИМУЮТЬСЯ ГРАНТАМИ</vt:lpstr>
      <vt:lpstr>КОМУ НАДАЮТЬСЯ ГРАНТИ</vt:lpstr>
      <vt:lpstr>ВИЗНАЧЕННЯ МАЛИХ ТА СЕРЕДНІХ ПІДПРИЄМСТВ</vt:lpstr>
      <vt:lpstr>ОЧІКУВАНІ РЕЗУЛЬТАТИ / ІНДИКАТОРИ ПРОГРАМИ</vt:lpstr>
      <vt:lpstr>КРИТЕРІЇ ПРИЙНЯТНОСТІ РЕЦИПІЄНТІВ  (основні)</vt:lpstr>
      <vt:lpstr>ПРОЦЕДУРА РОЗГЛЯДУ ЗАЯВКИ НА ГРАНТ</vt:lpstr>
      <vt:lpstr>КРИТЕРІЇ  ОЦІНКИ</vt:lpstr>
      <vt:lpstr>ІНФОРМАЦІЯ ПРО ПОДАННЯ ЗАЯВКИ</vt:lpstr>
      <vt:lpstr>ІНФОРМАЦІЯ ПРО ПОДАННЯ ЗАЯВКИ</vt:lpstr>
      <vt:lpstr>ДЯКУЮ ЗА УВАГУ! Будь ласка,  ЗАПИТАННЯ.</vt:lpstr>
    </vt:vector>
  </TitlesOfParts>
  <Company>USAID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COVER OPTION TITLE GOES HERE CAN  RUN THREE LINES</dc:title>
  <dc:creator>USAID</dc:creator>
  <cp:lastModifiedBy>User</cp:lastModifiedBy>
  <cp:revision>171</cp:revision>
  <dcterms:created xsi:type="dcterms:W3CDTF">2016-05-03T20:02:08Z</dcterms:created>
  <dcterms:modified xsi:type="dcterms:W3CDTF">2017-05-18T10:59:12Z</dcterms:modified>
</cp:coreProperties>
</file>