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5.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6.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0.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1.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2.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3.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4.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5.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6.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7.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28.xml" ContentType="application/vnd.openxmlformats-officedocument.presentationml.notesSl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9.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30.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31.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32.xml" ContentType="application/vnd.openxmlformats-officedocument.presentationml.notesSlid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33.xml" ContentType="application/vnd.openxmlformats-officedocument.presentationml.notesSlid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notesSlides/notesSlide34.xml" ContentType="application/vnd.openxmlformats-officedocument.presentationml.notesSlid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notesSlides/notesSlide35.xml" ContentType="application/vnd.openxmlformats-officedocument.presentationml.notesSlid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notesSlides/notesSlide36.xml" ContentType="application/vnd.openxmlformats-officedocument.presentationml.notesSlid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notesSlides/notesSlide37.xml" ContentType="application/vnd.openxmlformats-officedocument.presentationml.notesSlid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notesSlides/notesSlide38.xml" ContentType="application/vnd.openxmlformats-officedocument.presentationml.notesSlid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notesSlides/notesSlide39.xml" ContentType="application/vnd.openxmlformats-officedocument.presentationml.notesSlid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notesSlides/notesSlide40.xml" ContentType="application/vnd.openxmlformats-officedocument.presentationml.notesSlid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notesSlides/notesSlide41.xml" ContentType="application/vnd.openxmlformats-officedocument.presentationml.notesSlid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notesSlides/notesSlide42.xml" ContentType="application/vnd.openxmlformats-officedocument.presentationml.notesSlid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notesSlides/notesSlide43.xml" ContentType="application/vnd.openxmlformats-officedocument.presentationml.notesSlid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notesSlides/notesSlide44.xml" ContentType="application/vnd.openxmlformats-officedocument.presentationml.notesSlid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ppt/notesSlides/notesSlide47.xml" ContentType="application/vnd.openxmlformats-officedocument.presentationml.notesSlide+xml"/>
  <Override PartName="/ppt/charts/chart45.xml" ContentType="application/vnd.openxmlformats-officedocument.drawingml.chart+xml"/>
  <Override PartName="/ppt/charts/style45.xml" ContentType="application/vnd.ms-office.chartstyle+xml"/>
  <Override PartName="/ppt/charts/colors45.xml" ContentType="application/vnd.ms-office.chartcolorstyle+xml"/>
  <Override PartName="/ppt/notesSlides/notesSlide48.xml" ContentType="application/vnd.openxmlformats-officedocument.presentationml.notesSlide+xml"/>
  <Override PartName="/ppt/charts/chart46.xml" ContentType="application/vnd.openxmlformats-officedocument.drawingml.chart+xml"/>
  <Override PartName="/ppt/charts/style46.xml" ContentType="application/vnd.ms-office.chartstyle+xml"/>
  <Override PartName="/ppt/charts/colors46.xml" ContentType="application/vnd.ms-office.chartcolorstyl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charts/chart47.xml" ContentType="application/vnd.openxmlformats-officedocument.drawingml.chart+xml"/>
  <Override PartName="/ppt/charts/style47.xml" ContentType="application/vnd.ms-office.chartstyle+xml"/>
  <Override PartName="/ppt/charts/colors47.xml" ContentType="application/vnd.ms-office.chartcolorstyle+xml"/>
  <Override PartName="/ppt/notesSlides/notesSlide51.xml" ContentType="application/vnd.openxmlformats-officedocument.presentationml.notesSlide+xml"/>
  <Override PartName="/ppt/charts/chart48.xml" ContentType="application/vnd.openxmlformats-officedocument.drawingml.chart+xml"/>
  <Override PartName="/ppt/charts/style48.xml" ContentType="application/vnd.ms-office.chartstyle+xml"/>
  <Override PartName="/ppt/charts/colors48.xml" ContentType="application/vnd.ms-office.chartcolorstyle+xml"/>
  <Override PartName="/ppt/notesSlides/notesSlide52.xml" ContentType="application/vnd.openxmlformats-officedocument.presentationml.notesSlide+xml"/>
  <Override PartName="/ppt/charts/chart49.xml" ContentType="application/vnd.openxmlformats-officedocument.drawingml.chart+xml"/>
  <Override PartName="/ppt/charts/style49.xml" ContentType="application/vnd.ms-office.chartstyle+xml"/>
  <Override PartName="/ppt/charts/colors49.xml" ContentType="application/vnd.ms-office.chartcolorstyl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4118" r:id="rId2"/>
  </p:sldMasterIdLst>
  <p:notesMasterIdLst>
    <p:notesMasterId r:id="rId95"/>
  </p:notesMasterIdLst>
  <p:handoutMasterIdLst>
    <p:handoutMasterId r:id="rId96"/>
  </p:handoutMasterIdLst>
  <p:sldIdLst>
    <p:sldId id="719" r:id="rId3"/>
    <p:sldId id="874" r:id="rId4"/>
    <p:sldId id="787" r:id="rId5"/>
    <p:sldId id="788" r:id="rId6"/>
    <p:sldId id="789" r:id="rId7"/>
    <p:sldId id="790" r:id="rId8"/>
    <p:sldId id="722" r:id="rId9"/>
    <p:sldId id="785" r:id="rId10"/>
    <p:sldId id="791" r:id="rId11"/>
    <p:sldId id="793" r:id="rId12"/>
    <p:sldId id="794" r:id="rId13"/>
    <p:sldId id="792" r:id="rId14"/>
    <p:sldId id="800" r:id="rId15"/>
    <p:sldId id="801" r:id="rId16"/>
    <p:sldId id="802" r:id="rId17"/>
    <p:sldId id="795" r:id="rId18"/>
    <p:sldId id="796" r:id="rId19"/>
    <p:sldId id="797" r:id="rId20"/>
    <p:sldId id="798" r:id="rId21"/>
    <p:sldId id="799" r:id="rId22"/>
    <p:sldId id="803" r:id="rId23"/>
    <p:sldId id="804" r:id="rId24"/>
    <p:sldId id="805" r:id="rId25"/>
    <p:sldId id="806" r:id="rId26"/>
    <p:sldId id="807" r:id="rId27"/>
    <p:sldId id="808" r:id="rId28"/>
    <p:sldId id="818" r:id="rId29"/>
    <p:sldId id="809" r:id="rId30"/>
    <p:sldId id="810" r:id="rId31"/>
    <p:sldId id="811" r:id="rId32"/>
    <p:sldId id="812" r:id="rId33"/>
    <p:sldId id="813" r:id="rId34"/>
    <p:sldId id="814" r:id="rId35"/>
    <p:sldId id="815" r:id="rId36"/>
    <p:sldId id="820" r:id="rId37"/>
    <p:sldId id="816" r:id="rId38"/>
    <p:sldId id="817" r:id="rId39"/>
    <p:sldId id="834" r:id="rId40"/>
    <p:sldId id="835" r:id="rId41"/>
    <p:sldId id="836" r:id="rId42"/>
    <p:sldId id="819" r:id="rId43"/>
    <p:sldId id="821" r:id="rId44"/>
    <p:sldId id="822" r:id="rId45"/>
    <p:sldId id="823" r:id="rId46"/>
    <p:sldId id="824" r:id="rId47"/>
    <p:sldId id="825" r:id="rId48"/>
    <p:sldId id="826" r:id="rId49"/>
    <p:sldId id="827" r:id="rId50"/>
    <p:sldId id="828" r:id="rId51"/>
    <p:sldId id="829" r:id="rId52"/>
    <p:sldId id="830" r:id="rId53"/>
    <p:sldId id="831" r:id="rId54"/>
    <p:sldId id="832" r:id="rId55"/>
    <p:sldId id="833" r:id="rId56"/>
    <p:sldId id="837" r:id="rId57"/>
    <p:sldId id="838" r:id="rId58"/>
    <p:sldId id="839" r:id="rId59"/>
    <p:sldId id="840" r:id="rId60"/>
    <p:sldId id="841" r:id="rId61"/>
    <p:sldId id="842" r:id="rId62"/>
    <p:sldId id="843" r:id="rId63"/>
    <p:sldId id="844" r:id="rId64"/>
    <p:sldId id="845" r:id="rId65"/>
    <p:sldId id="846" r:id="rId66"/>
    <p:sldId id="847" r:id="rId67"/>
    <p:sldId id="848" r:id="rId68"/>
    <p:sldId id="849" r:id="rId69"/>
    <p:sldId id="850" r:id="rId70"/>
    <p:sldId id="851" r:id="rId71"/>
    <p:sldId id="852" r:id="rId72"/>
    <p:sldId id="853" r:id="rId73"/>
    <p:sldId id="854" r:id="rId74"/>
    <p:sldId id="855" r:id="rId75"/>
    <p:sldId id="856" r:id="rId76"/>
    <p:sldId id="857" r:id="rId77"/>
    <p:sldId id="858" r:id="rId78"/>
    <p:sldId id="859" r:id="rId79"/>
    <p:sldId id="860" r:id="rId80"/>
    <p:sldId id="861" r:id="rId81"/>
    <p:sldId id="862" r:id="rId82"/>
    <p:sldId id="863" r:id="rId83"/>
    <p:sldId id="864" r:id="rId84"/>
    <p:sldId id="865" r:id="rId85"/>
    <p:sldId id="866" r:id="rId86"/>
    <p:sldId id="867" r:id="rId87"/>
    <p:sldId id="868" r:id="rId88"/>
    <p:sldId id="869" r:id="rId89"/>
    <p:sldId id="870" r:id="rId90"/>
    <p:sldId id="871" r:id="rId91"/>
    <p:sldId id="872" r:id="rId92"/>
    <p:sldId id="873" r:id="rId93"/>
    <p:sldId id="875" r:id="rId94"/>
  </p:sldIdLst>
  <p:sldSz cx="9144000" cy="6858000" type="screen4x3"/>
  <p:notesSz cx="6888163" cy="100203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Раздел по умолчанию" id="{99D6E1AC-D080-441A-BE62-F5099AC1E185}">
          <p14:sldIdLst>
            <p14:sldId id="719"/>
            <p14:sldId id="874"/>
            <p14:sldId id="787"/>
            <p14:sldId id="788"/>
            <p14:sldId id="789"/>
            <p14:sldId id="790"/>
            <p14:sldId id="722"/>
            <p14:sldId id="785"/>
            <p14:sldId id="791"/>
            <p14:sldId id="793"/>
            <p14:sldId id="794"/>
            <p14:sldId id="792"/>
            <p14:sldId id="800"/>
            <p14:sldId id="801"/>
            <p14:sldId id="802"/>
            <p14:sldId id="795"/>
            <p14:sldId id="796"/>
            <p14:sldId id="797"/>
            <p14:sldId id="798"/>
            <p14:sldId id="799"/>
            <p14:sldId id="803"/>
            <p14:sldId id="804"/>
            <p14:sldId id="805"/>
            <p14:sldId id="806"/>
            <p14:sldId id="807"/>
            <p14:sldId id="808"/>
            <p14:sldId id="818"/>
            <p14:sldId id="809"/>
            <p14:sldId id="810"/>
            <p14:sldId id="811"/>
            <p14:sldId id="812"/>
            <p14:sldId id="813"/>
            <p14:sldId id="814"/>
            <p14:sldId id="815"/>
            <p14:sldId id="820"/>
            <p14:sldId id="816"/>
            <p14:sldId id="817"/>
            <p14:sldId id="834"/>
            <p14:sldId id="835"/>
            <p14:sldId id="836"/>
            <p14:sldId id="819"/>
            <p14:sldId id="821"/>
            <p14:sldId id="822"/>
            <p14:sldId id="823"/>
            <p14:sldId id="824"/>
            <p14:sldId id="825"/>
            <p14:sldId id="826"/>
            <p14:sldId id="827"/>
            <p14:sldId id="828"/>
            <p14:sldId id="829"/>
            <p14:sldId id="830"/>
            <p14:sldId id="831"/>
            <p14:sldId id="832"/>
            <p14:sldId id="833"/>
            <p14:sldId id="837"/>
            <p14:sldId id="838"/>
            <p14:sldId id="839"/>
            <p14:sldId id="840"/>
            <p14:sldId id="841"/>
            <p14:sldId id="842"/>
            <p14:sldId id="843"/>
            <p14:sldId id="844"/>
            <p14:sldId id="845"/>
            <p14:sldId id="846"/>
            <p14:sldId id="847"/>
            <p14:sldId id="848"/>
            <p14:sldId id="849"/>
            <p14:sldId id="850"/>
            <p14:sldId id="851"/>
            <p14:sldId id="852"/>
            <p14:sldId id="853"/>
            <p14:sldId id="854"/>
            <p14:sldId id="855"/>
            <p14:sldId id="856"/>
            <p14:sldId id="857"/>
            <p14:sldId id="858"/>
            <p14:sldId id="859"/>
            <p14:sldId id="860"/>
            <p14:sldId id="861"/>
            <p14:sldId id="862"/>
            <p14:sldId id="863"/>
            <p14:sldId id="864"/>
            <p14:sldId id="865"/>
            <p14:sldId id="866"/>
            <p14:sldId id="867"/>
            <p14:sldId id="868"/>
            <p14:sldId id="869"/>
            <p14:sldId id="870"/>
            <p14:sldId id="871"/>
            <p14:sldId id="872"/>
            <p14:sldId id="873"/>
            <p14:sldId id="87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6">
          <p15:clr>
            <a:srgbClr val="A4A3A4"/>
          </p15:clr>
        </p15:guide>
        <p15:guide id="2" pos="217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2324"/>
    <a:srgbClr val="CC3300"/>
    <a:srgbClr val="CC0000"/>
    <a:srgbClr val="752E8C"/>
    <a:srgbClr val="990000"/>
    <a:srgbClr val="800000"/>
    <a:srgbClr val="CC0099"/>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30" autoAdjust="0"/>
    <p:restoredTop sz="97707" autoAdjust="0"/>
  </p:normalViewPr>
  <p:slideViewPr>
    <p:cSldViewPr>
      <p:cViewPr varScale="1">
        <p:scale>
          <a:sx n="63" d="100"/>
          <a:sy n="63" d="100"/>
        </p:scale>
        <p:origin x="1292"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84"/>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97"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notesMaster" Target="notesMasters/notesMaster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43.xml"/><Relationship Id="rId1" Type="http://schemas.microsoft.com/office/2011/relationships/chartStyle" Target="style43.xml"/></Relationships>
</file>

<file path=ppt/charts/_rels/chart44.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4.xml"/><Relationship Id="rId1" Type="http://schemas.microsoft.com/office/2011/relationships/chartStyle" Target="style44.xml"/></Relationships>
</file>

<file path=ppt/charts/_rels/chart45.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5.xml"/><Relationship Id="rId1" Type="http://schemas.microsoft.com/office/2011/relationships/chartStyle" Target="style45.xml"/></Relationships>
</file>

<file path=ppt/charts/_rels/chart46.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6.xml"/><Relationship Id="rId1" Type="http://schemas.microsoft.com/office/2011/relationships/chartStyle" Target="style46.xml"/></Relationships>
</file>

<file path=ppt/charts/_rels/chart47.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7.xml"/><Relationship Id="rId1" Type="http://schemas.microsoft.com/office/2011/relationships/chartStyle" Target="style47.xml"/></Relationships>
</file>

<file path=ppt/charts/_rels/chart48.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8.xml"/><Relationship Id="rId1" Type="http://schemas.microsoft.com/office/2011/relationships/chartStyle" Target="style48.xml"/></Relationships>
</file>

<file path=ppt/charts/_rels/chart49.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84;&#1086;&#1085;&#1080;&#1090;&#1086;&#1088;&#1080;&#1085;&#1075;%20&#1057;&#1052;&#1048;%20&#1061;&#1077;&#1088;&#1089;&#1086;&#1085;&#1072;\&#1095;&#1072;&#1089;&#1090;&#1086;&#1090;&#1099;-&#1076;&#1083;&#1103;%20&#1086;&#1090;&#1095;&#1077;&#1090;&#1072;1.xlsx" TargetMode="External"/><Relationship Id="rId2" Type="http://schemas.microsoft.com/office/2011/relationships/chartColorStyle" Target="colors49.xml"/><Relationship Id="rId1" Type="http://schemas.microsoft.com/office/2011/relationships/chartStyle" Target="style49.xml"/></Relationships>
</file>

<file path=ppt/charts/_rels/chart5.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1045;&#1088;&#1077;&#1084;&#1077;&#1085;&#1082;&#1086;\Google%20&#1044;&#1080;&#1089;&#1082;\&#1055;&#1086;&#1090;&#1086;&#1095;&#1085;&#1110;%20&#1076;&#1086;&#1082;&#1091;&#1084;&#1077;&#1085;&#1090;&#1080;%20&#1040;&#1043;\171130%20-%20&#1050;&#1054;&#1084;&#1087;&#1083;&#1077;&#1082;&#1089;&#1085;&#1086;&#1077;%20&#1080;&#1089;&#1089;&#1083;&#1076;&#1077;&#1086;&#1074;&#1072;&#1085;&#1080;&#1077;%20&#1086;&#1073;&#1097;&#1077;&#1089;&#1090;&#1074;&#1077;&#1085;&#1085;&#1080;&#1082;&#1086;&#1074;%20&#1061;&#1077;&#1088;&#1089;&#1086;&#1085;\&#1082;&#1086;&#1083;&#1080;&#1095;&#1077;&#1089;&#1090;&#1074;&#1077;&#1085;&#1085;&#1080;&#1082;\nov.&#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eptiloid\Desktop\&#1054;&#1055;&#1048;&#1058;&#1059;&#1042;&#1040;&#1051;&#1068;&#1053;&#1048;&#1050;%20&#1030;&#1053;&#1057;&#1058;&#1048;&#1058;&#1059;&#1058;&#1030;&#1042;%20&#1043;&#1056;&#1054;&#1052;&#1040;&#1044;&#1071;&#1053;&#1057;&#1068;&#1050;&#1054;&#1043;&#1054;%20&#1057;&#1059;&#1057;&#1055;&#1030;&#1051;&#1068;&#1057;&#1058;&#1042;&#1040;%20(&#1030;&#1043;&#1057;)%20(&#1054;&#1090;&#1074;&#1077;&#1090;&#1099;)%20(&#1040;&#1074;&#1090;&#1086;&#1089;&#1086;&#1093;&#1088;&#1072;&#1085;&#1077;&#1085;&#1085;&#1099;&#108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3.0297854148514675E-3"/>
                  <c:y val="4.8118031525406851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64D-4136-AAB6-CE7413FF1576}"/>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(1)'!$C$5:$C$19</c:f>
              <c:strCache>
                <c:ptCount val="15"/>
                <c:pt idx="0">
                  <c:v>Робота з молоддю</c:v>
                </c:pt>
                <c:pt idx="1">
                  <c:v>Культура і мистецтво</c:v>
                </c:pt>
                <c:pt idx="2">
                  <c:v>Робота з дітьми</c:v>
                </c:pt>
                <c:pt idx="3">
                  <c:v>Соціальний захист</c:v>
                </c:pt>
                <c:pt idx="4">
                  <c:v>Регіональний розвиток</c:v>
                </c:pt>
                <c:pt idx="5">
                  <c:v>Правозахисна діяльність</c:v>
                </c:pt>
                <c:pt idx="6">
                  <c:v>Проблеми людей з особливими потребами</c:v>
                </c:pt>
                <c:pt idx="7">
                  <c:v>Екологія, захист навколишнього середовища</c:v>
                </c:pt>
                <c:pt idx="8">
                  <c:v>Дозвілля</c:v>
                </c:pt>
                <c:pt idx="9">
                  <c:v>Підтримка воїнів АТО</c:v>
                </c:pt>
                <c:pt idx="10">
                  <c:v>Тема толерантності</c:v>
                </c:pt>
                <c:pt idx="11">
                  <c:v>Боротьба з корупцією</c:v>
                </c:pt>
                <c:pt idx="12">
                  <c:v>Підтримка внутрішньо переміщених осіб</c:v>
                </c:pt>
                <c:pt idx="13">
                  <c:v>Творчі спілки</c:v>
                </c:pt>
                <c:pt idx="14">
                  <c:v>Захист інших вразливих верств населення</c:v>
                </c:pt>
              </c:strCache>
            </c:strRef>
          </c:cat>
          <c:val>
            <c:numRef>
              <c:f>'Ответы на форму (1)'!$D$5:$D$19</c:f>
              <c:numCache>
                <c:formatCode>0.0%</c:formatCode>
                <c:ptCount val="15"/>
                <c:pt idx="0">
                  <c:v>0.55300000000000005</c:v>
                </c:pt>
                <c:pt idx="1">
                  <c:v>0.42399999999999999</c:v>
                </c:pt>
                <c:pt idx="2">
                  <c:v>0.38800000000000001</c:v>
                </c:pt>
                <c:pt idx="3">
                  <c:v>0.35299999999999998</c:v>
                </c:pt>
                <c:pt idx="4">
                  <c:v>0.29399999999999998</c:v>
                </c:pt>
                <c:pt idx="5">
                  <c:v>0.27100000000000002</c:v>
                </c:pt>
                <c:pt idx="6">
                  <c:v>0.27100000000000002</c:v>
                </c:pt>
                <c:pt idx="7">
                  <c:v>0.25900000000000001</c:v>
                </c:pt>
                <c:pt idx="8">
                  <c:v>0.23499999999999999</c:v>
                </c:pt>
                <c:pt idx="9">
                  <c:v>0.224</c:v>
                </c:pt>
                <c:pt idx="10">
                  <c:v>0.224</c:v>
                </c:pt>
                <c:pt idx="11">
                  <c:v>0.21199999999999999</c:v>
                </c:pt>
                <c:pt idx="12">
                  <c:v>0.2</c:v>
                </c:pt>
                <c:pt idx="13">
                  <c:v>0.2</c:v>
                </c:pt>
                <c:pt idx="14">
                  <c:v>0.188</c:v>
                </c:pt>
              </c:numCache>
            </c:numRef>
          </c:val>
          <c:extLst>
            <c:ext xmlns:c16="http://schemas.microsoft.com/office/drawing/2014/chart" uri="{C3380CC4-5D6E-409C-BE32-E72D297353CC}">
              <c16:uniqueId val="{00000001-064D-4136-AAB6-CE7413FF1576}"/>
            </c:ext>
          </c:extLst>
        </c:ser>
        <c:dLbls>
          <c:showLegendKey val="0"/>
          <c:showVal val="0"/>
          <c:showCatName val="0"/>
          <c:showSerName val="0"/>
          <c:showPercent val="0"/>
          <c:showBubbleSize val="0"/>
        </c:dLbls>
        <c:gapWidth val="219"/>
        <c:axId val="172817120"/>
        <c:axId val="172817680"/>
      </c:barChart>
      <c:catAx>
        <c:axId val="1728171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ru-RU"/>
          </a:p>
        </c:txPr>
        <c:crossAx val="172817680"/>
        <c:crosses val="autoZero"/>
        <c:auto val="1"/>
        <c:lblAlgn val="ctr"/>
        <c:lblOffset val="100"/>
        <c:noMultiLvlLbl val="0"/>
      </c:catAx>
      <c:valAx>
        <c:axId val="172817680"/>
        <c:scaling>
          <c:orientation val="minMax"/>
        </c:scaling>
        <c:delete val="1"/>
        <c:axPos val="t"/>
        <c:numFmt formatCode="0.0%" sourceLinked="1"/>
        <c:majorTickMark val="none"/>
        <c:minorTickMark val="none"/>
        <c:tickLblPos val="nextTo"/>
        <c:crossAx val="1728171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21259336298239E-2"/>
          <c:y val="2.7818699958892579E-2"/>
          <c:w val="0.96917868815495289"/>
          <c:h val="0.87777782375016034"/>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7AA-4582-B1B5-F37491D6F860}"/>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(1)'!$C$130:$C$132</c:f>
              <c:strCache>
                <c:ptCount val="3"/>
                <c:pt idx="0">
                  <c:v>Так</c:v>
                </c:pt>
                <c:pt idx="1">
                  <c:v>Ні</c:v>
                </c:pt>
                <c:pt idx="2">
                  <c:v>Не знаю</c:v>
                </c:pt>
              </c:strCache>
            </c:strRef>
          </c:cat>
          <c:val>
            <c:numRef>
              <c:f>'Ответы на форму (1)'!$D$130:$D$132</c:f>
              <c:numCache>
                <c:formatCode>0.0%</c:formatCode>
                <c:ptCount val="3"/>
                <c:pt idx="0">
                  <c:v>0.59499999999999997</c:v>
                </c:pt>
                <c:pt idx="1">
                  <c:v>0.36899999999999999</c:v>
                </c:pt>
                <c:pt idx="2">
                  <c:v>3.5999999999999997E-2</c:v>
                </c:pt>
              </c:numCache>
            </c:numRef>
          </c:val>
          <c:extLst>
            <c:ext xmlns:c16="http://schemas.microsoft.com/office/drawing/2014/chart" uri="{C3380CC4-5D6E-409C-BE32-E72D297353CC}">
              <c16:uniqueId val="{00000001-87AA-4582-B1B5-F37491D6F860}"/>
            </c:ext>
          </c:extLst>
        </c:ser>
        <c:dLbls>
          <c:showLegendKey val="0"/>
          <c:showVal val="0"/>
          <c:showCatName val="0"/>
          <c:showSerName val="0"/>
          <c:showPercent val="0"/>
          <c:showBubbleSize val="0"/>
        </c:dLbls>
        <c:gapWidth val="219"/>
        <c:overlap val="-27"/>
        <c:axId val="177037152"/>
        <c:axId val="177037712"/>
      </c:barChart>
      <c:catAx>
        <c:axId val="177037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37712"/>
        <c:crosses val="autoZero"/>
        <c:auto val="1"/>
        <c:lblAlgn val="ctr"/>
        <c:lblOffset val="100"/>
        <c:noMultiLvlLbl val="0"/>
      </c:catAx>
      <c:valAx>
        <c:axId val="177037712"/>
        <c:scaling>
          <c:orientation val="minMax"/>
        </c:scaling>
        <c:delete val="1"/>
        <c:axPos val="l"/>
        <c:numFmt formatCode="0.0%" sourceLinked="1"/>
        <c:majorTickMark val="none"/>
        <c:minorTickMark val="none"/>
        <c:tickLblPos val="nextTo"/>
        <c:crossAx val="177037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75230209690541E-2"/>
          <c:y val="3.7189644826912421E-2"/>
          <c:w val="0.96849539580618915"/>
          <c:h val="0.86631427459428145"/>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B6F-43A6-A1B9-50FACEE9ECC7}"/>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(1)'!$C$135:$C$137</c:f>
              <c:strCache>
                <c:ptCount val="3"/>
                <c:pt idx="0">
                  <c:v>Так</c:v>
                </c:pt>
                <c:pt idx="1">
                  <c:v>Ні</c:v>
                </c:pt>
                <c:pt idx="2">
                  <c:v>Не знаю</c:v>
                </c:pt>
              </c:strCache>
            </c:strRef>
          </c:cat>
          <c:val>
            <c:numRef>
              <c:f>'Ответы на форму (1)'!$D$135:$D$137</c:f>
              <c:numCache>
                <c:formatCode>0.0%</c:formatCode>
                <c:ptCount val="3"/>
                <c:pt idx="0">
                  <c:v>0.28199999999999997</c:v>
                </c:pt>
                <c:pt idx="1">
                  <c:v>0.70599999999999996</c:v>
                </c:pt>
                <c:pt idx="2">
                  <c:v>1.2E-2</c:v>
                </c:pt>
              </c:numCache>
            </c:numRef>
          </c:val>
          <c:extLst>
            <c:ext xmlns:c16="http://schemas.microsoft.com/office/drawing/2014/chart" uri="{C3380CC4-5D6E-409C-BE32-E72D297353CC}">
              <c16:uniqueId val="{00000001-6B6F-43A6-A1B9-50FACEE9ECC7}"/>
            </c:ext>
          </c:extLst>
        </c:ser>
        <c:dLbls>
          <c:showLegendKey val="0"/>
          <c:showVal val="0"/>
          <c:showCatName val="0"/>
          <c:showSerName val="0"/>
          <c:showPercent val="0"/>
          <c:showBubbleSize val="0"/>
        </c:dLbls>
        <c:gapWidth val="219"/>
        <c:overlap val="-27"/>
        <c:axId val="177039952"/>
        <c:axId val="177040512"/>
      </c:barChart>
      <c:catAx>
        <c:axId val="17703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40512"/>
        <c:crosses val="autoZero"/>
        <c:auto val="1"/>
        <c:lblAlgn val="ctr"/>
        <c:lblOffset val="100"/>
        <c:noMultiLvlLbl val="0"/>
      </c:catAx>
      <c:valAx>
        <c:axId val="177040512"/>
        <c:scaling>
          <c:orientation val="minMax"/>
        </c:scaling>
        <c:delete val="1"/>
        <c:axPos val="l"/>
        <c:numFmt formatCode="0.0%" sourceLinked="1"/>
        <c:majorTickMark val="none"/>
        <c:minorTickMark val="none"/>
        <c:tickLblPos val="nextTo"/>
        <c:crossAx val="1770399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3CC-4E4B-8D65-3E8639E92E90}"/>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(1)'!$C$142:$C$145</c:f>
              <c:strCache>
                <c:ptCount val="4"/>
                <c:pt idx="0">
                  <c:v>1-5</c:v>
                </c:pt>
                <c:pt idx="1">
                  <c:v>6-10</c:v>
                </c:pt>
                <c:pt idx="2">
                  <c:v>11-20</c:v>
                </c:pt>
                <c:pt idx="3">
                  <c:v>21+</c:v>
                </c:pt>
              </c:strCache>
            </c:strRef>
          </c:cat>
          <c:val>
            <c:numRef>
              <c:f>'Ответы на форму (1)'!$D$142:$D$145</c:f>
              <c:numCache>
                <c:formatCode>0.0%</c:formatCode>
                <c:ptCount val="4"/>
                <c:pt idx="0">
                  <c:v>0.5625</c:v>
                </c:pt>
                <c:pt idx="1">
                  <c:v>9.375E-2</c:v>
                </c:pt>
                <c:pt idx="2">
                  <c:v>0.15625</c:v>
                </c:pt>
                <c:pt idx="3">
                  <c:v>0.1875</c:v>
                </c:pt>
              </c:numCache>
            </c:numRef>
          </c:val>
          <c:extLst>
            <c:ext xmlns:c16="http://schemas.microsoft.com/office/drawing/2014/chart" uri="{C3380CC4-5D6E-409C-BE32-E72D297353CC}">
              <c16:uniqueId val="{00000001-C3CC-4E4B-8D65-3E8639E92E90}"/>
            </c:ext>
          </c:extLst>
        </c:ser>
        <c:dLbls>
          <c:showLegendKey val="0"/>
          <c:showVal val="0"/>
          <c:showCatName val="0"/>
          <c:showSerName val="0"/>
          <c:showPercent val="0"/>
          <c:showBubbleSize val="0"/>
        </c:dLbls>
        <c:gapWidth val="219"/>
        <c:axId val="177042752"/>
        <c:axId val="177043312"/>
      </c:barChart>
      <c:catAx>
        <c:axId val="1770427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43312"/>
        <c:crosses val="autoZero"/>
        <c:auto val="1"/>
        <c:lblAlgn val="ctr"/>
        <c:lblOffset val="100"/>
        <c:noMultiLvlLbl val="0"/>
      </c:catAx>
      <c:valAx>
        <c:axId val="177043312"/>
        <c:scaling>
          <c:orientation val="minMax"/>
        </c:scaling>
        <c:delete val="1"/>
        <c:axPos val="b"/>
        <c:numFmt formatCode="0.0%" sourceLinked="1"/>
        <c:majorTickMark val="none"/>
        <c:minorTickMark val="none"/>
        <c:tickLblPos val="nextTo"/>
        <c:crossAx val="177042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803975497389686E-2"/>
          <c:y val="6.0632839748598101E-2"/>
          <c:w val="0.96839204900522058"/>
          <c:h val="0.80910752995417445"/>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59A-422A-ADBB-9D8F5834AD68}"/>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(1)'!$C$147:$C$152</c:f>
              <c:strCache>
                <c:ptCount val="6"/>
                <c:pt idx="0">
                  <c:v>1-10</c:v>
                </c:pt>
                <c:pt idx="1">
                  <c:v>11-30</c:v>
                </c:pt>
                <c:pt idx="2">
                  <c:v>31-100</c:v>
                </c:pt>
                <c:pt idx="3">
                  <c:v>Понад 100</c:v>
                </c:pt>
                <c:pt idx="4">
                  <c:v>Немає стабільного обліку членів</c:v>
                </c:pt>
                <c:pt idx="5">
                  <c:v>Не знаю</c:v>
                </c:pt>
              </c:strCache>
            </c:strRef>
          </c:cat>
          <c:val>
            <c:numRef>
              <c:f>'Ответы на форму (1)'!$D$147:$D$152</c:f>
              <c:numCache>
                <c:formatCode>0.0%</c:formatCode>
                <c:ptCount val="6"/>
                <c:pt idx="0">
                  <c:v>0.31</c:v>
                </c:pt>
                <c:pt idx="1">
                  <c:v>0.32100000000000001</c:v>
                </c:pt>
                <c:pt idx="2">
                  <c:v>0.17899999999999999</c:v>
                </c:pt>
                <c:pt idx="3">
                  <c:v>8.3000000000000004E-2</c:v>
                </c:pt>
                <c:pt idx="4">
                  <c:v>9.5000000000000001E-2</c:v>
                </c:pt>
                <c:pt idx="5">
                  <c:v>1.2E-2</c:v>
                </c:pt>
              </c:numCache>
            </c:numRef>
          </c:val>
          <c:extLst>
            <c:ext xmlns:c16="http://schemas.microsoft.com/office/drawing/2014/chart" uri="{C3380CC4-5D6E-409C-BE32-E72D297353CC}">
              <c16:uniqueId val="{00000001-A59A-422A-ADBB-9D8F5834AD68}"/>
            </c:ext>
          </c:extLst>
        </c:ser>
        <c:dLbls>
          <c:showLegendKey val="0"/>
          <c:showVal val="0"/>
          <c:showCatName val="0"/>
          <c:showSerName val="0"/>
          <c:showPercent val="0"/>
          <c:showBubbleSize val="0"/>
        </c:dLbls>
        <c:gapWidth val="219"/>
        <c:overlap val="-27"/>
        <c:axId val="177045552"/>
        <c:axId val="177046112"/>
      </c:barChart>
      <c:catAx>
        <c:axId val="177045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46112"/>
        <c:crosses val="autoZero"/>
        <c:auto val="1"/>
        <c:lblAlgn val="ctr"/>
        <c:lblOffset val="100"/>
        <c:noMultiLvlLbl val="0"/>
      </c:catAx>
      <c:valAx>
        <c:axId val="177046112"/>
        <c:scaling>
          <c:orientation val="minMax"/>
        </c:scaling>
        <c:delete val="1"/>
        <c:axPos val="l"/>
        <c:numFmt formatCode="0.0%" sourceLinked="1"/>
        <c:majorTickMark val="none"/>
        <c:minorTickMark val="none"/>
        <c:tickLblPos val="nextTo"/>
        <c:crossAx val="1770455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Лист1!$C$1</c:f>
              <c:strCache>
                <c:ptCount val="1"/>
                <c:pt idx="0">
                  <c:v>Власна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Лист1!$B$2:$B$5</c:f>
              <c:strCache>
                <c:ptCount val="4"/>
                <c:pt idx="0">
                  <c:v>Збільшилась</c:v>
                </c:pt>
                <c:pt idx="1">
                  <c:v>Не змінилась</c:v>
                </c:pt>
                <c:pt idx="2">
                  <c:v>Зменшилась</c:v>
                </c:pt>
                <c:pt idx="3">
                  <c:v>Не знаю</c:v>
                </c:pt>
              </c:strCache>
            </c:strRef>
          </c:cat>
          <c:val>
            <c:numRef>
              <c:f>Лист1!$C$2:$C$5</c:f>
              <c:numCache>
                <c:formatCode>0.0%</c:formatCode>
                <c:ptCount val="4"/>
                <c:pt idx="0">
                  <c:v>0.36</c:v>
                </c:pt>
                <c:pt idx="1">
                  <c:v>0.51200000000000001</c:v>
                </c:pt>
                <c:pt idx="2">
                  <c:v>7.0999999999999994E-2</c:v>
                </c:pt>
                <c:pt idx="3">
                  <c:v>4.8000000000000001E-2</c:v>
                </c:pt>
              </c:numCache>
            </c:numRef>
          </c:val>
          <c:extLst>
            <c:ext xmlns:c16="http://schemas.microsoft.com/office/drawing/2014/chart" uri="{C3380CC4-5D6E-409C-BE32-E72D297353CC}">
              <c16:uniqueId val="{00000000-8A4C-4795-AE2D-73BA71029EF0}"/>
            </c:ext>
          </c:extLst>
        </c:ser>
        <c:ser>
          <c:idx val="1"/>
          <c:order val="1"/>
          <c:tx>
            <c:strRef>
              <c:f>Лист1!$D$1</c:f>
              <c:strCache>
                <c:ptCount val="1"/>
                <c:pt idx="0">
                  <c:v>Організації 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Лист1!$B$2:$B$5</c:f>
              <c:strCache>
                <c:ptCount val="4"/>
                <c:pt idx="0">
                  <c:v>Збільшилась</c:v>
                </c:pt>
                <c:pt idx="1">
                  <c:v>Не змінилась</c:v>
                </c:pt>
                <c:pt idx="2">
                  <c:v>Зменшилась</c:v>
                </c:pt>
                <c:pt idx="3">
                  <c:v>Не знаю</c:v>
                </c:pt>
              </c:strCache>
            </c:strRef>
          </c:cat>
          <c:val>
            <c:numRef>
              <c:f>Лист1!$D$2:$D$5</c:f>
              <c:numCache>
                <c:formatCode>0.0%</c:formatCode>
                <c:ptCount val="4"/>
                <c:pt idx="0">
                  <c:v>0.51200000000000001</c:v>
                </c:pt>
                <c:pt idx="1">
                  <c:v>0.14299999999999999</c:v>
                </c:pt>
                <c:pt idx="2">
                  <c:v>7.0999999999999994E-2</c:v>
                </c:pt>
                <c:pt idx="3">
                  <c:v>0.27400000000000002</c:v>
                </c:pt>
              </c:numCache>
            </c:numRef>
          </c:val>
          <c:extLst>
            <c:ext xmlns:c16="http://schemas.microsoft.com/office/drawing/2014/chart" uri="{C3380CC4-5D6E-409C-BE32-E72D297353CC}">
              <c16:uniqueId val="{00000001-8A4C-4795-AE2D-73BA71029EF0}"/>
            </c:ext>
          </c:extLst>
        </c:ser>
        <c:dLbls>
          <c:dLblPos val="outEnd"/>
          <c:showLegendKey val="0"/>
          <c:showVal val="1"/>
          <c:showCatName val="0"/>
          <c:showSerName val="0"/>
          <c:showPercent val="0"/>
          <c:showBubbleSize val="0"/>
        </c:dLbls>
        <c:gapWidth val="219"/>
        <c:axId val="178831808"/>
        <c:axId val="178832368"/>
      </c:barChart>
      <c:catAx>
        <c:axId val="17883180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8832368"/>
        <c:crosses val="autoZero"/>
        <c:auto val="1"/>
        <c:lblAlgn val="ctr"/>
        <c:lblOffset val="100"/>
        <c:noMultiLvlLbl val="0"/>
      </c:catAx>
      <c:valAx>
        <c:axId val="178832368"/>
        <c:scaling>
          <c:orientation val="minMax"/>
        </c:scaling>
        <c:delete val="1"/>
        <c:axPos val="t"/>
        <c:numFmt formatCode="0.0%" sourceLinked="1"/>
        <c:majorTickMark val="none"/>
        <c:minorTickMark val="none"/>
        <c:tickLblPos val="nextTo"/>
        <c:crossAx val="1788318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3B6-4963-82A3-07740835C713}"/>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(1)'!$C$171:$C$176</c:f>
              <c:strCache>
                <c:ptCount val="6"/>
                <c:pt idx="0">
                  <c:v>Ми в постійному контакті</c:v>
                </c:pt>
                <c:pt idx="1">
                  <c:v>Щодня або щотижня</c:v>
                </c:pt>
                <c:pt idx="2">
                  <c:v>Щомісяця</c:v>
                </c:pt>
                <c:pt idx="3">
                  <c:v>Щорічно</c:v>
                </c:pt>
                <c:pt idx="4">
                  <c:v>Нерегулярно</c:v>
                </c:pt>
                <c:pt idx="5">
                  <c:v>Ніколи</c:v>
                </c:pt>
              </c:strCache>
            </c:strRef>
          </c:cat>
          <c:val>
            <c:numRef>
              <c:f>'Ответы на форму (1)'!$D$171:$D$176</c:f>
              <c:numCache>
                <c:formatCode>0.0%</c:formatCode>
                <c:ptCount val="6"/>
                <c:pt idx="0">
                  <c:v>0.41199999999999998</c:v>
                </c:pt>
                <c:pt idx="1">
                  <c:v>0.106</c:v>
                </c:pt>
                <c:pt idx="2">
                  <c:v>0.129</c:v>
                </c:pt>
                <c:pt idx="3">
                  <c:v>1.2E-2</c:v>
                </c:pt>
                <c:pt idx="4">
                  <c:v>0.32900000000000001</c:v>
                </c:pt>
                <c:pt idx="5">
                  <c:v>1.2E-2</c:v>
                </c:pt>
              </c:numCache>
            </c:numRef>
          </c:val>
          <c:extLst>
            <c:ext xmlns:c16="http://schemas.microsoft.com/office/drawing/2014/chart" uri="{C3380CC4-5D6E-409C-BE32-E72D297353CC}">
              <c16:uniqueId val="{00000001-93B6-4963-82A3-07740835C713}"/>
            </c:ext>
          </c:extLst>
        </c:ser>
        <c:dLbls>
          <c:showLegendKey val="0"/>
          <c:showVal val="0"/>
          <c:showCatName val="0"/>
          <c:showSerName val="0"/>
          <c:showPercent val="0"/>
          <c:showBubbleSize val="0"/>
        </c:dLbls>
        <c:gapWidth val="219"/>
        <c:overlap val="-27"/>
        <c:axId val="178834608"/>
        <c:axId val="178835168"/>
      </c:barChart>
      <c:catAx>
        <c:axId val="178834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8835168"/>
        <c:crosses val="autoZero"/>
        <c:auto val="1"/>
        <c:lblAlgn val="ctr"/>
        <c:lblOffset val="100"/>
        <c:noMultiLvlLbl val="0"/>
      </c:catAx>
      <c:valAx>
        <c:axId val="178835168"/>
        <c:scaling>
          <c:orientation val="minMax"/>
        </c:scaling>
        <c:delete val="1"/>
        <c:axPos val="l"/>
        <c:numFmt formatCode="0.0%" sourceLinked="1"/>
        <c:majorTickMark val="none"/>
        <c:minorTickMark val="none"/>
        <c:tickLblPos val="nextTo"/>
        <c:crossAx val="178834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70A-4785-A6C8-6290EB4443F7}"/>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(1)'!$C$180:$C$185</c:f>
              <c:strCache>
                <c:ptCount val="6"/>
                <c:pt idx="0">
                  <c:v>1</c:v>
                </c:pt>
                <c:pt idx="1">
                  <c:v>2</c:v>
                </c:pt>
                <c:pt idx="2">
                  <c:v>3</c:v>
                </c:pt>
                <c:pt idx="3">
                  <c:v>4</c:v>
                </c:pt>
                <c:pt idx="4">
                  <c:v>5</c:v>
                </c:pt>
                <c:pt idx="5">
                  <c:v>Важко відповісти</c:v>
                </c:pt>
              </c:strCache>
            </c:strRef>
          </c:cat>
          <c:val>
            <c:numRef>
              <c:f>'Ответы на форму (1)'!$D$180:$D$185</c:f>
              <c:numCache>
                <c:formatCode>0.0%</c:formatCode>
                <c:ptCount val="6"/>
                <c:pt idx="0">
                  <c:v>5.8999999999999997E-2</c:v>
                </c:pt>
                <c:pt idx="1">
                  <c:v>9.4E-2</c:v>
                </c:pt>
                <c:pt idx="2">
                  <c:v>0.27100000000000002</c:v>
                </c:pt>
                <c:pt idx="3">
                  <c:v>0.318</c:v>
                </c:pt>
                <c:pt idx="4">
                  <c:v>0.153</c:v>
                </c:pt>
                <c:pt idx="5">
                  <c:v>0.106</c:v>
                </c:pt>
              </c:numCache>
            </c:numRef>
          </c:val>
          <c:extLst>
            <c:ext xmlns:c16="http://schemas.microsoft.com/office/drawing/2014/chart" uri="{C3380CC4-5D6E-409C-BE32-E72D297353CC}">
              <c16:uniqueId val="{00000001-270A-4785-A6C8-6290EB4443F7}"/>
            </c:ext>
          </c:extLst>
        </c:ser>
        <c:dLbls>
          <c:showLegendKey val="0"/>
          <c:showVal val="0"/>
          <c:showCatName val="0"/>
          <c:showSerName val="0"/>
          <c:showPercent val="0"/>
          <c:showBubbleSize val="0"/>
        </c:dLbls>
        <c:gapWidth val="219"/>
        <c:overlap val="-27"/>
        <c:axId val="178837408"/>
        <c:axId val="178837968"/>
      </c:barChart>
      <c:catAx>
        <c:axId val="178837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8837968"/>
        <c:crosses val="autoZero"/>
        <c:auto val="1"/>
        <c:lblAlgn val="ctr"/>
        <c:lblOffset val="100"/>
        <c:noMultiLvlLbl val="0"/>
      </c:catAx>
      <c:valAx>
        <c:axId val="178837968"/>
        <c:scaling>
          <c:orientation val="minMax"/>
        </c:scaling>
        <c:delete val="1"/>
        <c:axPos val="l"/>
        <c:numFmt formatCode="0.0%" sourceLinked="1"/>
        <c:majorTickMark val="none"/>
        <c:minorTickMark val="none"/>
        <c:tickLblPos val="nextTo"/>
        <c:crossAx val="1788374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'Ответы на форму (1)'!$D$208</c:f>
              <c:strCache>
                <c:ptCount val="1"/>
                <c:pt idx="0">
                  <c:v>Найкраще</c:v>
                </c:pt>
              </c:strCache>
            </c:strRef>
          </c:tx>
          <c:spPr>
            <a:pattFill prst="wdUpDiag">
              <a:fgClr>
                <a:srgbClr val="912D29"/>
              </a:fgClr>
              <a:bgClr>
                <a:schemeClr val="bg1"/>
              </a:bgClr>
            </a:pattFill>
            <a:ln>
              <a:solidFill>
                <a:srgbClr val="912D29"/>
              </a:solidFill>
            </a:ln>
            <a:effectLst/>
          </c:spPr>
          <c:invertIfNegative val="0"/>
          <c:cat>
            <c:strRef>
              <c:f>'Ответы на форму (1)'!$C$209:$C$217</c:f>
              <c:strCache>
                <c:ptCount val="9"/>
                <c:pt idx="0">
                  <c:v>Окремі депутати місцевої ради</c:v>
                </c:pt>
                <c:pt idx="1">
                  <c:v>Окремі структурні підрозділи</c:v>
                </c:pt>
                <c:pt idx="2">
                  <c:v>Міська рада</c:v>
                </c:pt>
                <c:pt idx="3">
                  <c:v>Обласна адміністрація</c:v>
                </c:pt>
                <c:pt idx="4">
                  <c:v>Районна рада</c:v>
                </c:pt>
                <c:pt idx="5">
                  <c:v>Окремі депутати Верховної Ради України</c:v>
                </c:pt>
                <c:pt idx="6">
                  <c:v>Обласна рада</c:v>
                </c:pt>
                <c:pt idx="7">
                  <c:v>Районна адміністрація</c:v>
                </c:pt>
                <c:pt idx="8">
                  <c:v>Центральні органи влади (Уряд, Адміністрація Президента, Міністерства, Генеральна прокуратура тощо)</c:v>
                </c:pt>
              </c:strCache>
            </c:strRef>
          </c:cat>
          <c:val>
            <c:numRef>
              <c:f>'Ответы на форму (1)'!$D$209:$D$217</c:f>
              <c:numCache>
                <c:formatCode>0.0%</c:formatCode>
                <c:ptCount val="9"/>
                <c:pt idx="0">
                  <c:v>0.54800000000000004</c:v>
                </c:pt>
                <c:pt idx="1">
                  <c:v>0.45200000000000001</c:v>
                </c:pt>
                <c:pt idx="2">
                  <c:v>0.35699999999999998</c:v>
                </c:pt>
                <c:pt idx="3">
                  <c:v>0.28599999999999998</c:v>
                </c:pt>
                <c:pt idx="4">
                  <c:v>9.5000000000000001E-2</c:v>
                </c:pt>
                <c:pt idx="5">
                  <c:v>0.16700000000000001</c:v>
                </c:pt>
                <c:pt idx="6">
                  <c:v>0.14299999999999999</c:v>
                </c:pt>
                <c:pt idx="7">
                  <c:v>0.06</c:v>
                </c:pt>
                <c:pt idx="8">
                  <c:v>1.2E-2</c:v>
                </c:pt>
              </c:numCache>
            </c:numRef>
          </c:val>
          <c:extLst>
            <c:ext xmlns:c16="http://schemas.microsoft.com/office/drawing/2014/chart" uri="{C3380CC4-5D6E-409C-BE32-E72D297353CC}">
              <c16:uniqueId val="{00000000-00DB-4564-B3DB-90DAC6024900}"/>
            </c:ext>
          </c:extLst>
        </c:ser>
        <c:ser>
          <c:idx val="1"/>
          <c:order val="1"/>
          <c:tx>
            <c:strRef>
              <c:f>'Ответы на форму (1)'!$E$208</c:f>
              <c:strCache>
                <c:ptCount val="1"/>
                <c:pt idx="0">
                  <c:v>Найгірше</c:v>
                </c:pt>
              </c:strCache>
            </c:strRef>
          </c:tx>
          <c:spPr>
            <a:pattFill prst="wdDnDiag">
              <a:fgClr>
                <a:schemeClr val="tx1"/>
              </a:fgClr>
              <a:bgClr>
                <a:schemeClr val="bg1"/>
              </a:bgClr>
            </a:pattFill>
            <a:ln>
              <a:solidFill>
                <a:schemeClr val="tx1"/>
              </a:solidFill>
            </a:ln>
            <a:effectLst/>
          </c:spPr>
          <c:invertIfNegative val="0"/>
          <c:cat>
            <c:strRef>
              <c:f>'Ответы на форму (1)'!$C$209:$C$217</c:f>
              <c:strCache>
                <c:ptCount val="9"/>
                <c:pt idx="0">
                  <c:v>Окремі депутати місцевої ради</c:v>
                </c:pt>
                <c:pt idx="1">
                  <c:v>Окремі структурні підрозділи</c:v>
                </c:pt>
                <c:pt idx="2">
                  <c:v>Міська рада</c:v>
                </c:pt>
                <c:pt idx="3">
                  <c:v>Обласна адміністрація</c:v>
                </c:pt>
                <c:pt idx="4">
                  <c:v>Районна рада</c:v>
                </c:pt>
                <c:pt idx="5">
                  <c:v>Окремі депутати Верховної Ради України</c:v>
                </c:pt>
                <c:pt idx="6">
                  <c:v>Обласна рада</c:v>
                </c:pt>
                <c:pt idx="7">
                  <c:v>Районна адміністрація</c:v>
                </c:pt>
                <c:pt idx="8">
                  <c:v>Центральні органи влади (Уряд, Адміністрація Президента, Міністерства, Генеральна прокуратура тощо)</c:v>
                </c:pt>
              </c:strCache>
            </c:strRef>
          </c:cat>
          <c:val>
            <c:numRef>
              <c:f>'Ответы на форму (1)'!$E$209:$E$217</c:f>
              <c:numCache>
                <c:formatCode>0.0%</c:formatCode>
                <c:ptCount val="9"/>
                <c:pt idx="0">
                  <c:v>9.5000000000000001E-2</c:v>
                </c:pt>
                <c:pt idx="1">
                  <c:v>0.214</c:v>
                </c:pt>
                <c:pt idx="2">
                  <c:v>0.29799999999999999</c:v>
                </c:pt>
                <c:pt idx="3">
                  <c:v>0.28499999999999998</c:v>
                </c:pt>
                <c:pt idx="4">
                  <c:v>9.4E-2</c:v>
                </c:pt>
                <c:pt idx="5">
                  <c:v>0.19</c:v>
                </c:pt>
                <c:pt idx="6">
                  <c:v>0.22600000000000001</c:v>
                </c:pt>
                <c:pt idx="7">
                  <c:v>0.155</c:v>
                </c:pt>
                <c:pt idx="8">
                  <c:v>0.27400000000000002</c:v>
                </c:pt>
              </c:numCache>
            </c:numRef>
          </c:val>
          <c:extLst>
            <c:ext xmlns:c16="http://schemas.microsoft.com/office/drawing/2014/chart" uri="{C3380CC4-5D6E-409C-BE32-E72D297353CC}">
              <c16:uniqueId val="{00000001-00DB-4564-B3DB-90DAC6024900}"/>
            </c:ext>
          </c:extLst>
        </c:ser>
        <c:ser>
          <c:idx val="2"/>
          <c:order val="2"/>
          <c:tx>
            <c:strRef>
              <c:f>'Ответы на форму (1)'!$F$208</c:f>
              <c:strCache>
                <c:ptCount val="1"/>
                <c:pt idx="0">
                  <c:v>Різниця</c:v>
                </c:pt>
              </c:strCache>
            </c:strRef>
          </c:tx>
          <c:spPr>
            <a:pattFill prst="wdUpDiag">
              <a:fgClr>
                <a:srgbClr val="55565B"/>
              </a:fgClr>
              <a:bgClr>
                <a:schemeClr val="bg1"/>
              </a:bgClr>
            </a:pattFill>
            <a:ln>
              <a:solidFill>
                <a:srgbClr val="55565B"/>
              </a:solidFill>
            </a:ln>
            <a:effectLst/>
          </c:spPr>
          <c:invertIfNegative val="0"/>
          <c:cat>
            <c:strRef>
              <c:f>'Ответы на форму (1)'!$C$209:$C$217</c:f>
              <c:strCache>
                <c:ptCount val="9"/>
                <c:pt idx="0">
                  <c:v>Окремі депутати місцевої ради</c:v>
                </c:pt>
                <c:pt idx="1">
                  <c:v>Окремі структурні підрозділи</c:v>
                </c:pt>
                <c:pt idx="2">
                  <c:v>Міська рада</c:v>
                </c:pt>
                <c:pt idx="3">
                  <c:v>Обласна адміністрація</c:v>
                </c:pt>
                <c:pt idx="4">
                  <c:v>Районна рада</c:v>
                </c:pt>
                <c:pt idx="5">
                  <c:v>Окремі депутати Верховної Ради України</c:v>
                </c:pt>
                <c:pt idx="6">
                  <c:v>Обласна рада</c:v>
                </c:pt>
                <c:pt idx="7">
                  <c:v>Районна адміністрація</c:v>
                </c:pt>
                <c:pt idx="8">
                  <c:v>Центральні органи влади (Уряд, Адміністрація Президента, Міністерства, Генеральна прокуратура тощо)</c:v>
                </c:pt>
              </c:strCache>
            </c:strRef>
          </c:cat>
          <c:val>
            <c:numRef>
              <c:f>'Ответы на форму (1)'!$F$209:$F$217</c:f>
              <c:numCache>
                <c:formatCode>0.0%</c:formatCode>
                <c:ptCount val="9"/>
                <c:pt idx="0">
                  <c:v>0.45300000000000007</c:v>
                </c:pt>
                <c:pt idx="1">
                  <c:v>0.23800000000000002</c:v>
                </c:pt>
                <c:pt idx="2">
                  <c:v>5.8999999999999997E-2</c:v>
                </c:pt>
                <c:pt idx="3">
                  <c:v>1.0000000000000009E-3</c:v>
                </c:pt>
                <c:pt idx="4">
                  <c:v>1.0000000000000009E-3</c:v>
                </c:pt>
                <c:pt idx="5">
                  <c:v>-2.2999999999999993E-2</c:v>
                </c:pt>
                <c:pt idx="6">
                  <c:v>-8.3000000000000018E-2</c:v>
                </c:pt>
                <c:pt idx="7">
                  <c:v>-9.5000000000000001E-2</c:v>
                </c:pt>
                <c:pt idx="8">
                  <c:v>-0.26200000000000001</c:v>
                </c:pt>
              </c:numCache>
            </c:numRef>
          </c:val>
          <c:extLst>
            <c:ext xmlns:c16="http://schemas.microsoft.com/office/drawing/2014/chart" uri="{C3380CC4-5D6E-409C-BE32-E72D297353CC}">
              <c16:uniqueId val="{00000002-00DB-4564-B3DB-90DAC6024900}"/>
            </c:ext>
          </c:extLst>
        </c:ser>
        <c:dLbls>
          <c:showLegendKey val="0"/>
          <c:showVal val="0"/>
          <c:showCatName val="0"/>
          <c:showSerName val="0"/>
          <c:showPercent val="0"/>
          <c:showBubbleSize val="0"/>
        </c:dLbls>
        <c:gapWidth val="150"/>
        <c:axId val="178841328"/>
        <c:axId val="178841888"/>
      </c:barChart>
      <c:catAx>
        <c:axId val="1788413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8841888"/>
        <c:crosses val="autoZero"/>
        <c:auto val="1"/>
        <c:lblAlgn val="ctr"/>
        <c:lblOffset val="800"/>
        <c:noMultiLvlLbl val="0"/>
      </c:catAx>
      <c:valAx>
        <c:axId val="178841888"/>
        <c:scaling>
          <c:orientation val="minMax"/>
        </c:scaling>
        <c:delete val="1"/>
        <c:axPos val="l"/>
        <c:numFmt formatCode="0.0%" sourceLinked="1"/>
        <c:majorTickMark val="out"/>
        <c:minorTickMark val="none"/>
        <c:tickLblPos val="nextTo"/>
        <c:crossAx val="17884132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791184990288272"/>
          <c:y val="3.4592753895213421E-2"/>
          <c:w val="0.62662861799529379"/>
          <c:h val="0.89656599694548478"/>
        </c:manualLayout>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3.0293568532281374E-3"/>
                  <c:y val="3.747859488401587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590-427D-915D-CE2F410207FD}"/>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(1)'!$C$185:$C$201</c:f>
              <c:strCache>
                <c:ptCount val="17"/>
                <c:pt idx="0">
                  <c:v>Міська рада</c:v>
                </c:pt>
                <c:pt idx="1">
                  <c:v>Херсонська ОДА</c:v>
                </c:pt>
                <c:pt idx="2">
                  <c:v>Управління соціального захисту</c:v>
                </c:pt>
                <c:pt idx="3">
                  <c:v>ЖКГ</c:v>
                </c:pt>
                <c:pt idx="4">
                  <c:v>Департамент освіти  і науки</c:v>
                </c:pt>
                <c:pt idx="5">
                  <c:v>Департамент охорони здоров’я</c:v>
                </c:pt>
                <c:pt idx="6">
                  <c:v>Правоохоронні органи</c:v>
                </c:pt>
                <c:pt idx="7">
                  <c:v>Мер міста</c:v>
                </c:pt>
                <c:pt idx="8">
                  <c:v>Управління транспорту ОДА</c:v>
                </c:pt>
                <c:pt idx="9">
                  <c:v>Департамент освіти</c:v>
                </c:pt>
                <c:pt idx="10">
                  <c:v>Міська державно-архітектурна інспекція</c:v>
                </c:pt>
                <c:pt idx="11">
                  <c:v>Міністерство культури</c:v>
                </c:pt>
                <c:pt idx="12">
                  <c:v>Верховна Рада</c:v>
                </c:pt>
                <c:pt idx="13">
                  <c:v>Управління культури </c:v>
                </c:pt>
                <c:pt idx="14">
                  <c:v>Всі державні служби - проблемні</c:v>
                </c:pt>
                <c:pt idx="15">
                  <c:v>Не знаю</c:v>
                </c:pt>
                <c:pt idx="16">
                  <c:v>Таких немає</c:v>
                </c:pt>
              </c:strCache>
            </c:strRef>
          </c:cat>
          <c:val>
            <c:numRef>
              <c:f>'Ответы на форму (1)'!$D$185:$D$201</c:f>
              <c:numCache>
                <c:formatCode>0.0%</c:formatCode>
                <c:ptCount val="17"/>
                <c:pt idx="0">
                  <c:v>0.16923076923076924</c:v>
                </c:pt>
                <c:pt idx="1">
                  <c:v>0.1076923076923077</c:v>
                </c:pt>
                <c:pt idx="2">
                  <c:v>7.6923076923076927E-2</c:v>
                </c:pt>
                <c:pt idx="3">
                  <c:v>6.1538461538461542E-2</c:v>
                </c:pt>
                <c:pt idx="4">
                  <c:v>4.6153846153846156E-2</c:v>
                </c:pt>
                <c:pt idx="5">
                  <c:v>4.6153846153846156E-2</c:v>
                </c:pt>
                <c:pt idx="6">
                  <c:v>4.6153846153846156E-2</c:v>
                </c:pt>
                <c:pt idx="7">
                  <c:v>4.6153846153846156E-2</c:v>
                </c:pt>
                <c:pt idx="8">
                  <c:v>3.0769230769230771E-2</c:v>
                </c:pt>
                <c:pt idx="9">
                  <c:v>1.5384615384615385E-2</c:v>
                </c:pt>
                <c:pt idx="10">
                  <c:v>1.5384615384615385E-2</c:v>
                </c:pt>
                <c:pt idx="11">
                  <c:v>1.5384615384615385E-2</c:v>
                </c:pt>
                <c:pt idx="12">
                  <c:v>1.5384615384615385E-2</c:v>
                </c:pt>
                <c:pt idx="13">
                  <c:v>1.5384615384615385E-2</c:v>
                </c:pt>
                <c:pt idx="14">
                  <c:v>4.6153846153846156E-2</c:v>
                </c:pt>
                <c:pt idx="15">
                  <c:v>4.6153846153846156E-2</c:v>
                </c:pt>
                <c:pt idx="16">
                  <c:v>0.2</c:v>
                </c:pt>
              </c:numCache>
            </c:numRef>
          </c:val>
          <c:extLst>
            <c:ext xmlns:c16="http://schemas.microsoft.com/office/drawing/2014/chart" uri="{C3380CC4-5D6E-409C-BE32-E72D297353CC}">
              <c16:uniqueId val="{00000001-B590-427D-915D-CE2F410207FD}"/>
            </c:ext>
          </c:extLst>
        </c:ser>
        <c:dLbls>
          <c:showLegendKey val="0"/>
          <c:showVal val="0"/>
          <c:showCatName val="0"/>
          <c:showSerName val="0"/>
          <c:showPercent val="0"/>
          <c:showBubbleSize val="0"/>
        </c:dLbls>
        <c:gapWidth val="219"/>
        <c:axId val="178844688"/>
        <c:axId val="178845248"/>
      </c:barChart>
      <c:catAx>
        <c:axId val="17884468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8845248"/>
        <c:crosses val="autoZero"/>
        <c:auto val="1"/>
        <c:lblAlgn val="ctr"/>
        <c:lblOffset val="100"/>
        <c:noMultiLvlLbl val="0"/>
      </c:catAx>
      <c:valAx>
        <c:axId val="178845248"/>
        <c:scaling>
          <c:orientation val="minMax"/>
        </c:scaling>
        <c:delete val="1"/>
        <c:axPos val="t"/>
        <c:numFmt formatCode="0.0%" sourceLinked="1"/>
        <c:majorTickMark val="none"/>
        <c:minorTickMark val="none"/>
        <c:tickLblPos val="nextTo"/>
        <c:crossAx val="1788446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Лист1!$C$67</c:f>
              <c:strCache>
                <c:ptCount val="1"/>
                <c:pt idx="0">
                  <c:v>Міські</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Лист1!$B$68:$B$73</c:f>
              <c:strCache>
                <c:ptCount val="6"/>
                <c:pt idx="0">
                  <c:v>1</c:v>
                </c:pt>
                <c:pt idx="1">
                  <c:v>2</c:v>
                </c:pt>
                <c:pt idx="2">
                  <c:v>3</c:v>
                </c:pt>
                <c:pt idx="3">
                  <c:v>4</c:v>
                </c:pt>
                <c:pt idx="4">
                  <c:v>5</c:v>
                </c:pt>
                <c:pt idx="5">
                  <c:v>Важко відповісти</c:v>
                </c:pt>
              </c:strCache>
            </c:strRef>
          </c:cat>
          <c:val>
            <c:numRef>
              <c:f>Лист1!$C$68:$C$73</c:f>
              <c:numCache>
                <c:formatCode>0.0%</c:formatCode>
                <c:ptCount val="6"/>
                <c:pt idx="0">
                  <c:v>0.153</c:v>
                </c:pt>
                <c:pt idx="1">
                  <c:v>0.224</c:v>
                </c:pt>
                <c:pt idx="2">
                  <c:v>0.25900000000000001</c:v>
                </c:pt>
                <c:pt idx="3">
                  <c:v>0.2</c:v>
                </c:pt>
                <c:pt idx="4">
                  <c:v>3.5000000000000003E-2</c:v>
                </c:pt>
                <c:pt idx="5">
                  <c:v>0.129</c:v>
                </c:pt>
              </c:numCache>
            </c:numRef>
          </c:val>
          <c:extLst>
            <c:ext xmlns:c16="http://schemas.microsoft.com/office/drawing/2014/chart" uri="{C3380CC4-5D6E-409C-BE32-E72D297353CC}">
              <c16:uniqueId val="{00000000-6AE7-4F68-A85C-14F7D8D7DE53}"/>
            </c:ext>
          </c:extLst>
        </c:ser>
        <c:ser>
          <c:idx val="1"/>
          <c:order val="1"/>
          <c:tx>
            <c:strRef>
              <c:f>Лист1!$D$67</c:f>
              <c:strCache>
                <c:ptCount val="1"/>
                <c:pt idx="0">
                  <c:v>Обласні</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Лист1!$B$68:$B$73</c:f>
              <c:strCache>
                <c:ptCount val="6"/>
                <c:pt idx="0">
                  <c:v>1</c:v>
                </c:pt>
                <c:pt idx="1">
                  <c:v>2</c:v>
                </c:pt>
                <c:pt idx="2">
                  <c:v>3</c:v>
                </c:pt>
                <c:pt idx="3">
                  <c:v>4</c:v>
                </c:pt>
                <c:pt idx="4">
                  <c:v>5</c:v>
                </c:pt>
                <c:pt idx="5">
                  <c:v>Важко відповісти</c:v>
                </c:pt>
              </c:strCache>
            </c:strRef>
          </c:cat>
          <c:val>
            <c:numRef>
              <c:f>Лист1!$D$68:$D$73</c:f>
              <c:numCache>
                <c:formatCode>0.0%</c:formatCode>
                <c:ptCount val="6"/>
                <c:pt idx="0">
                  <c:v>0.129</c:v>
                </c:pt>
                <c:pt idx="1">
                  <c:v>0.2</c:v>
                </c:pt>
                <c:pt idx="2">
                  <c:v>0.27100000000000002</c:v>
                </c:pt>
                <c:pt idx="3">
                  <c:v>0.224</c:v>
                </c:pt>
                <c:pt idx="4">
                  <c:v>3.5000000000000003E-2</c:v>
                </c:pt>
                <c:pt idx="5">
                  <c:v>0.14099999999999999</c:v>
                </c:pt>
              </c:numCache>
            </c:numRef>
          </c:val>
          <c:extLst>
            <c:ext xmlns:c16="http://schemas.microsoft.com/office/drawing/2014/chart" uri="{C3380CC4-5D6E-409C-BE32-E72D297353CC}">
              <c16:uniqueId val="{00000001-6AE7-4F68-A85C-14F7D8D7DE53}"/>
            </c:ext>
          </c:extLst>
        </c:ser>
        <c:dLbls>
          <c:dLblPos val="outEnd"/>
          <c:showLegendKey val="0"/>
          <c:showVal val="1"/>
          <c:showCatName val="0"/>
          <c:showSerName val="0"/>
          <c:showPercent val="0"/>
          <c:showBubbleSize val="0"/>
        </c:dLbls>
        <c:gapWidth val="219"/>
        <c:axId val="269627952"/>
        <c:axId val="269628512"/>
      </c:barChart>
      <c:catAx>
        <c:axId val="2696279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69628512"/>
        <c:crosses val="autoZero"/>
        <c:auto val="1"/>
        <c:lblAlgn val="ctr"/>
        <c:lblOffset val="100"/>
        <c:noMultiLvlLbl val="0"/>
      </c:catAx>
      <c:valAx>
        <c:axId val="269628512"/>
        <c:scaling>
          <c:orientation val="minMax"/>
        </c:scaling>
        <c:delete val="1"/>
        <c:axPos val="t"/>
        <c:numFmt formatCode="0.0%" sourceLinked="1"/>
        <c:majorTickMark val="none"/>
        <c:minorTickMark val="none"/>
        <c:tickLblPos val="nextTo"/>
        <c:crossAx val="269627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8.02078956596054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8EB-48A3-BF19-EA3DF381C164}"/>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(1)'!$C$21:$C$37</c:f>
              <c:strCache>
                <c:ptCount val="17"/>
                <c:pt idx="0">
                  <c:v>Інші питання, пов’язані з АТО</c:v>
                </c:pt>
                <c:pt idx="1">
                  <c:v>Захист жінок, протидія домашньому насильству</c:v>
                </c:pt>
                <c:pt idx="2">
                  <c:v>Спорт</c:v>
                </c:pt>
                <c:pt idx="3">
                  <c:v>Підтримка ветеранів АТО</c:v>
                </c:pt>
                <c:pt idx="4">
                  <c:v>Інші комунальні проблеми</c:v>
                </c:pt>
                <c:pt idx="5">
                  <c:v>Розвиток бізнесу</c:v>
                </c:pt>
                <c:pt idx="6">
                  <c:v>Інші питання пов’язані з медициною та охороною здоров’я (окрім ВІЛ)</c:v>
                </c:pt>
                <c:pt idx="7">
                  <c:v>Проблеми пов’язані з окупацією Криму</c:v>
                </c:pt>
                <c:pt idx="8">
                  <c:v>Клуби за інтересами</c:v>
                </c:pt>
                <c:pt idx="9">
                  <c:v>ОСББ та робота з ОСББ</c:v>
                </c:pt>
                <c:pt idx="10">
                  <c:v>Розвиток сільського господарства</c:v>
                </c:pt>
                <c:pt idx="11">
                  <c:v>СНІД, та інші хвороби, пов’язані з ним</c:v>
                </c:pt>
                <c:pt idx="12">
                  <c:v>Протидія торгівлі людьми</c:v>
                </c:pt>
                <c:pt idx="13">
                  <c:v>Потреби національних меншин</c:v>
                </c:pt>
                <c:pt idx="14">
                  <c:v>Професійні асоціації</c:v>
                </c:pt>
                <c:pt idx="15">
                  <c:v>Питання Чорнобилю</c:v>
                </c:pt>
                <c:pt idx="16">
                  <c:v>Релігійні асоціації</c:v>
                </c:pt>
              </c:strCache>
            </c:strRef>
          </c:cat>
          <c:val>
            <c:numRef>
              <c:f>'Ответы на форму (1)'!$D$21:$D$37</c:f>
              <c:numCache>
                <c:formatCode>0.0%</c:formatCode>
                <c:ptCount val="17"/>
                <c:pt idx="0">
                  <c:v>0.16500000000000001</c:v>
                </c:pt>
                <c:pt idx="1">
                  <c:v>0.16500000000000001</c:v>
                </c:pt>
                <c:pt idx="2">
                  <c:v>0.16500000000000001</c:v>
                </c:pt>
                <c:pt idx="3">
                  <c:v>0.14099999999999999</c:v>
                </c:pt>
                <c:pt idx="4">
                  <c:v>0.14099999999999999</c:v>
                </c:pt>
                <c:pt idx="5">
                  <c:v>0.14099999999999999</c:v>
                </c:pt>
                <c:pt idx="6">
                  <c:v>0.129</c:v>
                </c:pt>
                <c:pt idx="7">
                  <c:v>9.4E-2</c:v>
                </c:pt>
                <c:pt idx="8">
                  <c:v>9.4E-2</c:v>
                </c:pt>
                <c:pt idx="9">
                  <c:v>8.2000000000000003E-2</c:v>
                </c:pt>
                <c:pt idx="10">
                  <c:v>8.2000000000000003E-2</c:v>
                </c:pt>
                <c:pt idx="11">
                  <c:v>7.0999999999999994E-2</c:v>
                </c:pt>
                <c:pt idx="12">
                  <c:v>7.0999999999999994E-2</c:v>
                </c:pt>
                <c:pt idx="13">
                  <c:v>7.0999999999999994E-2</c:v>
                </c:pt>
                <c:pt idx="14">
                  <c:v>7.0999999999999994E-2</c:v>
                </c:pt>
                <c:pt idx="15">
                  <c:v>2.4E-2</c:v>
                </c:pt>
                <c:pt idx="16">
                  <c:v>1.2E-2</c:v>
                </c:pt>
              </c:numCache>
            </c:numRef>
          </c:val>
          <c:extLst>
            <c:ext xmlns:c16="http://schemas.microsoft.com/office/drawing/2014/chart" uri="{C3380CC4-5D6E-409C-BE32-E72D297353CC}">
              <c16:uniqueId val="{00000001-C8EB-48A3-BF19-EA3DF381C164}"/>
            </c:ext>
          </c:extLst>
        </c:ser>
        <c:dLbls>
          <c:showLegendKey val="0"/>
          <c:showVal val="0"/>
          <c:showCatName val="0"/>
          <c:showSerName val="0"/>
          <c:showPercent val="0"/>
          <c:showBubbleSize val="0"/>
        </c:dLbls>
        <c:gapWidth val="219"/>
        <c:axId val="172819920"/>
        <c:axId val="172820480"/>
      </c:barChart>
      <c:catAx>
        <c:axId val="1728199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crossAx val="172820480"/>
        <c:crosses val="autoZero"/>
        <c:auto val="1"/>
        <c:lblAlgn val="ctr"/>
        <c:lblOffset val="100"/>
        <c:noMultiLvlLbl val="0"/>
      </c:catAx>
      <c:valAx>
        <c:axId val="172820480"/>
        <c:scaling>
          <c:orientation val="minMax"/>
        </c:scaling>
        <c:delete val="1"/>
        <c:axPos val="t"/>
        <c:numFmt formatCode="0.0%" sourceLinked="1"/>
        <c:majorTickMark val="none"/>
        <c:minorTickMark val="none"/>
        <c:tickLblPos val="nextTo"/>
        <c:crossAx val="1728199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Лист1!$C$67</c:f>
              <c:strCache>
                <c:ptCount val="1"/>
                <c:pt idx="0">
                  <c:v>Міські</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Лист1!$B$74</c:f>
              <c:strCache>
                <c:ptCount val="1"/>
                <c:pt idx="0">
                  <c:v>Середньозважена оцінка</c:v>
                </c:pt>
              </c:strCache>
            </c:strRef>
          </c:cat>
          <c:val>
            <c:numRef>
              <c:f>Лист1!$C$74</c:f>
              <c:numCache>
                <c:formatCode>0.00</c:formatCode>
                <c:ptCount val="1"/>
                <c:pt idx="0">
                  <c:v>2.7014925373134324</c:v>
                </c:pt>
              </c:numCache>
            </c:numRef>
          </c:val>
          <c:extLst>
            <c:ext xmlns:c16="http://schemas.microsoft.com/office/drawing/2014/chart" uri="{C3380CC4-5D6E-409C-BE32-E72D297353CC}">
              <c16:uniqueId val="{00000000-5285-4972-978C-2EDA05381FA0}"/>
            </c:ext>
          </c:extLst>
        </c:ser>
        <c:ser>
          <c:idx val="1"/>
          <c:order val="1"/>
          <c:tx>
            <c:strRef>
              <c:f>Лист1!$D$67</c:f>
              <c:strCache>
                <c:ptCount val="1"/>
                <c:pt idx="0">
                  <c:v>Обласні</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Лист1!$B$74</c:f>
              <c:strCache>
                <c:ptCount val="1"/>
                <c:pt idx="0">
                  <c:v>Середньозважена оцінка</c:v>
                </c:pt>
              </c:strCache>
            </c:strRef>
          </c:cat>
          <c:val>
            <c:numRef>
              <c:f>Лист1!$D$74</c:f>
              <c:numCache>
                <c:formatCode>0.00</c:formatCode>
                <c:ptCount val="1"/>
                <c:pt idx="0">
                  <c:v>2.8090803259604185</c:v>
                </c:pt>
              </c:numCache>
            </c:numRef>
          </c:val>
          <c:extLst>
            <c:ext xmlns:c16="http://schemas.microsoft.com/office/drawing/2014/chart" uri="{C3380CC4-5D6E-409C-BE32-E72D297353CC}">
              <c16:uniqueId val="{00000001-5285-4972-978C-2EDA05381FA0}"/>
            </c:ext>
          </c:extLst>
        </c:ser>
        <c:dLbls>
          <c:dLblPos val="outEnd"/>
          <c:showLegendKey val="0"/>
          <c:showVal val="1"/>
          <c:showCatName val="0"/>
          <c:showSerName val="0"/>
          <c:showPercent val="0"/>
          <c:showBubbleSize val="0"/>
        </c:dLbls>
        <c:gapWidth val="219"/>
        <c:axId val="269631312"/>
        <c:axId val="269631872"/>
      </c:barChart>
      <c:catAx>
        <c:axId val="26963131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69631872"/>
        <c:crosses val="autoZero"/>
        <c:auto val="1"/>
        <c:lblAlgn val="ctr"/>
        <c:lblOffset val="100"/>
        <c:noMultiLvlLbl val="0"/>
      </c:catAx>
      <c:valAx>
        <c:axId val="269631872"/>
        <c:scaling>
          <c:orientation val="minMax"/>
        </c:scaling>
        <c:delete val="1"/>
        <c:axPos val="r"/>
        <c:numFmt formatCode="0.00" sourceLinked="1"/>
        <c:majorTickMark val="none"/>
        <c:minorTickMark val="none"/>
        <c:tickLblPos val="nextTo"/>
        <c:crossAx val="269631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Лист1!$B$87:$B$95</c:f>
              <c:strCache>
                <c:ptCount val="9"/>
                <c:pt idx="0">
                  <c:v>Небажання співпрацювати з боку владних структур</c:v>
                </c:pt>
                <c:pt idx="1">
                  <c:v>Небажання співпрацювати з боку ІГС</c:v>
                </c:pt>
                <c:pt idx="2">
                  <c:v>Недостатній професіоналізм посадовців та/або депутатів</c:v>
                </c:pt>
                <c:pt idx="3">
                  <c:v>Недостатній професіоналізм ІГС</c:v>
                </c:pt>
                <c:pt idx="4">
                  <c:v>Недостатня інформованість владних структур про діяльність ІГС</c:v>
                </c:pt>
                <c:pt idx="5">
                  <c:v>Некоректна поведінка з боку посадовців та/або депутатів</c:v>
                </c:pt>
                <c:pt idx="6">
                  <c:v>Некоректна поведінка з боку представників ІГС</c:v>
                </c:pt>
                <c:pt idx="7">
                  <c:v>Нерозуміння корисності такої співпраці з боку владних структур</c:v>
                </c:pt>
                <c:pt idx="8">
                  <c:v>Нерозуміння корисності такої співпраці з боку ІГС</c:v>
                </c:pt>
              </c:strCache>
            </c:strRef>
          </c:cat>
          <c:val>
            <c:numRef>
              <c:f>Лист1!$C$87:$C$95</c:f>
              <c:numCache>
                <c:formatCode>0.0%</c:formatCode>
                <c:ptCount val="9"/>
                <c:pt idx="0">
                  <c:v>0.435</c:v>
                </c:pt>
                <c:pt idx="1">
                  <c:v>2.4E-2</c:v>
                </c:pt>
                <c:pt idx="2">
                  <c:v>0.41199999999999998</c:v>
                </c:pt>
                <c:pt idx="3">
                  <c:v>0.14099999999999999</c:v>
                </c:pt>
                <c:pt idx="4">
                  <c:v>0.32900000000000001</c:v>
                </c:pt>
                <c:pt idx="5">
                  <c:v>0.35299999999999998</c:v>
                </c:pt>
                <c:pt idx="6">
                  <c:v>5.8999999999999997E-2</c:v>
                </c:pt>
                <c:pt idx="7">
                  <c:v>0.6</c:v>
                </c:pt>
                <c:pt idx="8">
                  <c:v>0.106</c:v>
                </c:pt>
              </c:numCache>
            </c:numRef>
          </c:val>
          <c:extLst>
            <c:ext xmlns:c16="http://schemas.microsoft.com/office/drawing/2014/chart" uri="{C3380CC4-5D6E-409C-BE32-E72D297353CC}">
              <c16:uniqueId val="{00000000-6F86-4D05-BAC7-9604C8AFDBF4}"/>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Лист1!$B$87:$B$95</c:f>
              <c:strCache>
                <c:ptCount val="9"/>
                <c:pt idx="0">
                  <c:v>Небажання співпрацювати з боку владних структур</c:v>
                </c:pt>
                <c:pt idx="1">
                  <c:v>Небажання співпрацювати з боку ІГС</c:v>
                </c:pt>
                <c:pt idx="2">
                  <c:v>Недостатній професіоналізм посадовців та/або депутатів</c:v>
                </c:pt>
                <c:pt idx="3">
                  <c:v>Недостатній професіоналізм ІГС</c:v>
                </c:pt>
                <c:pt idx="4">
                  <c:v>Недостатня інформованість владних структур про діяльність ІГС</c:v>
                </c:pt>
                <c:pt idx="5">
                  <c:v>Некоректна поведінка з боку посадовців та/або депутатів</c:v>
                </c:pt>
                <c:pt idx="6">
                  <c:v>Некоректна поведінка з боку представників ІГС</c:v>
                </c:pt>
                <c:pt idx="7">
                  <c:v>Нерозуміння корисності такої співпраці з боку владних структур</c:v>
                </c:pt>
                <c:pt idx="8">
                  <c:v>Нерозуміння корисності такої співпраці з боку ІГС</c:v>
                </c:pt>
              </c:strCache>
            </c:strRef>
          </c:cat>
          <c:val>
            <c:numRef>
              <c:f>Лист1!$D$87:$D$95</c:f>
              <c:numCache>
                <c:formatCode>0.0%</c:formatCode>
                <c:ptCount val="9"/>
                <c:pt idx="0">
                  <c:v>0.41199999999999998</c:v>
                </c:pt>
                <c:pt idx="1">
                  <c:v>5.8999999999999997E-2</c:v>
                </c:pt>
                <c:pt idx="2">
                  <c:v>0.44700000000000001</c:v>
                </c:pt>
                <c:pt idx="3">
                  <c:v>0.17599999999999999</c:v>
                </c:pt>
                <c:pt idx="4">
                  <c:v>0.35299999999999998</c:v>
                </c:pt>
                <c:pt idx="5">
                  <c:v>0.224</c:v>
                </c:pt>
                <c:pt idx="6">
                  <c:v>7.0999999999999994E-2</c:v>
                </c:pt>
                <c:pt idx="7">
                  <c:v>0.61199999999999999</c:v>
                </c:pt>
                <c:pt idx="8">
                  <c:v>0.106</c:v>
                </c:pt>
              </c:numCache>
            </c:numRef>
          </c:val>
          <c:extLst>
            <c:ext xmlns:c16="http://schemas.microsoft.com/office/drawing/2014/chart" uri="{C3380CC4-5D6E-409C-BE32-E72D297353CC}">
              <c16:uniqueId val="{00000001-6F86-4D05-BAC7-9604C8AFDBF4}"/>
            </c:ext>
          </c:extLst>
        </c:ser>
        <c:dLbls>
          <c:dLblPos val="outEnd"/>
          <c:showLegendKey val="0"/>
          <c:showVal val="1"/>
          <c:showCatName val="0"/>
          <c:showSerName val="0"/>
          <c:showPercent val="0"/>
          <c:showBubbleSize val="0"/>
        </c:dLbls>
        <c:gapWidth val="219"/>
        <c:axId val="269634672"/>
        <c:axId val="269635232"/>
      </c:barChart>
      <c:catAx>
        <c:axId val="2696346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69635232"/>
        <c:crosses val="autoZero"/>
        <c:auto val="1"/>
        <c:lblAlgn val="ctr"/>
        <c:lblOffset val="100"/>
        <c:noMultiLvlLbl val="0"/>
      </c:catAx>
      <c:valAx>
        <c:axId val="269635232"/>
        <c:scaling>
          <c:orientation val="minMax"/>
        </c:scaling>
        <c:delete val="1"/>
        <c:axPos val="t"/>
        <c:numFmt formatCode="0.0%" sourceLinked="1"/>
        <c:majorTickMark val="none"/>
        <c:minorTickMark val="none"/>
        <c:tickLblPos val="nextTo"/>
        <c:crossAx val="269634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Лист1!$C$101</c:f>
              <c:strCache>
                <c:ptCount val="1"/>
                <c:pt idx="0">
                  <c:v>Отримували</c:v>
                </c:pt>
              </c:strCache>
            </c:strRef>
          </c:tx>
          <c:spPr>
            <a:pattFill prst="wdUpDiag">
              <a:fgClr>
                <a:srgbClr val="912D29"/>
              </a:fgClr>
              <a:bgClr>
                <a:schemeClr val="bg1"/>
              </a:bgClr>
            </a:pattFill>
            <a:ln>
              <a:solidFill>
                <a:srgbClr val="912D29"/>
              </a:solidFill>
            </a:ln>
            <a:effectLst/>
          </c:spPr>
          <c:invertIfNegative val="0"/>
          <c:cat>
            <c:strRef>
              <c:f>Лист1!$B$102:$B$114</c:f>
              <c:strCache>
                <c:ptCount val="13"/>
                <c:pt idx="0">
                  <c:v>Фінансова підтримка</c:v>
                </c:pt>
                <c:pt idx="1">
                  <c:v>Надання приміщення для роботи організації</c:v>
                </c:pt>
                <c:pt idx="2">
                  <c:v>Підтримка проекту нормативно-правового акту, розробленого ГО</c:v>
                </c:pt>
                <c:pt idx="3">
                  <c:v>Врахування пропозицій ІГС при розробці документів</c:v>
                </c:pt>
                <c:pt idx="4">
                  <c:v>Допомога з отриманням товарів та послуг</c:v>
                </c:pt>
                <c:pt idx="5">
                  <c:v>Інформаційна підтримка (допомога в поширенні інформації)</c:v>
                </c:pt>
                <c:pt idx="6">
                  <c:v>Проведення спільних заходів</c:v>
                </c:pt>
                <c:pt idx="7">
                  <c:v>Надане приміщення для проведення заходів</c:v>
                </c:pt>
                <c:pt idx="8">
                  <c:v>Надання листів рекомендації</c:v>
                </c:pt>
                <c:pt idx="9">
                  <c:v>Надання інформації, необхідної для ІГС</c:v>
                </c:pt>
                <c:pt idx="10">
                  <c:v>Участь представника влади у заході</c:v>
                </c:pt>
                <c:pt idx="11">
                  <c:v>Не заважали</c:v>
                </c:pt>
                <c:pt idx="12">
                  <c:v>Жодна підтримка не потрібна</c:v>
                </c:pt>
              </c:strCache>
            </c:strRef>
          </c:cat>
          <c:val>
            <c:numRef>
              <c:f>Лист1!$C$102:$C$114</c:f>
              <c:numCache>
                <c:formatCode>0.0%</c:formatCode>
                <c:ptCount val="13"/>
                <c:pt idx="0">
                  <c:v>0.11799999999999999</c:v>
                </c:pt>
                <c:pt idx="1">
                  <c:v>0.14099999999999999</c:v>
                </c:pt>
                <c:pt idx="2">
                  <c:v>9.3999999999999986E-2</c:v>
                </c:pt>
                <c:pt idx="3">
                  <c:v>0.318</c:v>
                </c:pt>
                <c:pt idx="4">
                  <c:v>5.8999999999999997E-2</c:v>
                </c:pt>
                <c:pt idx="5">
                  <c:v>0.38800000000000001</c:v>
                </c:pt>
                <c:pt idx="6">
                  <c:v>0.48199999999999998</c:v>
                </c:pt>
                <c:pt idx="7">
                  <c:v>0.4</c:v>
                </c:pt>
                <c:pt idx="8">
                  <c:v>0.27100000000000002</c:v>
                </c:pt>
                <c:pt idx="9">
                  <c:v>0.49399999999999999</c:v>
                </c:pt>
                <c:pt idx="10">
                  <c:v>0.57599999999999996</c:v>
                </c:pt>
                <c:pt idx="11">
                  <c:v>0.25900000000000001</c:v>
                </c:pt>
                <c:pt idx="12">
                  <c:v>8.2000000000000003E-2</c:v>
                </c:pt>
              </c:numCache>
            </c:numRef>
          </c:val>
          <c:extLst>
            <c:ext xmlns:c16="http://schemas.microsoft.com/office/drawing/2014/chart" uri="{C3380CC4-5D6E-409C-BE32-E72D297353CC}">
              <c16:uniqueId val="{00000000-A814-4418-B0E3-EA665BA4A766}"/>
            </c:ext>
          </c:extLst>
        </c:ser>
        <c:ser>
          <c:idx val="1"/>
          <c:order val="1"/>
          <c:tx>
            <c:strRef>
              <c:f>Лист1!$D$101</c:f>
              <c:strCache>
                <c:ptCount val="1"/>
                <c:pt idx="0">
                  <c:v>Хотили б отримати</c:v>
                </c:pt>
              </c:strCache>
            </c:strRef>
          </c:tx>
          <c:spPr>
            <a:pattFill prst="wdDnDiag">
              <a:fgClr>
                <a:srgbClr val="0070C0"/>
              </a:fgClr>
              <a:bgClr>
                <a:schemeClr val="bg1"/>
              </a:bgClr>
            </a:pattFill>
            <a:ln>
              <a:solidFill>
                <a:schemeClr val="accent5"/>
              </a:solidFill>
            </a:ln>
            <a:effectLst/>
          </c:spPr>
          <c:invertIfNegative val="0"/>
          <c:cat>
            <c:strRef>
              <c:f>Лист1!$B$102:$B$114</c:f>
              <c:strCache>
                <c:ptCount val="13"/>
                <c:pt idx="0">
                  <c:v>Фінансова підтримка</c:v>
                </c:pt>
                <c:pt idx="1">
                  <c:v>Надання приміщення для роботи організації</c:v>
                </c:pt>
                <c:pt idx="2">
                  <c:v>Підтримка проекту нормативно-правового акту, розробленого ГО</c:v>
                </c:pt>
                <c:pt idx="3">
                  <c:v>Врахування пропозицій ІГС при розробці документів</c:v>
                </c:pt>
                <c:pt idx="4">
                  <c:v>Допомога з отриманням товарів та послуг</c:v>
                </c:pt>
                <c:pt idx="5">
                  <c:v>Інформаційна підтримка (допомога в поширенні інформації)</c:v>
                </c:pt>
                <c:pt idx="6">
                  <c:v>Проведення спільних заходів</c:v>
                </c:pt>
                <c:pt idx="7">
                  <c:v>Надане приміщення для проведення заходів</c:v>
                </c:pt>
                <c:pt idx="8">
                  <c:v>Надання листів рекомендації</c:v>
                </c:pt>
                <c:pt idx="9">
                  <c:v>Надання інформації, необхідної для ІГС</c:v>
                </c:pt>
                <c:pt idx="10">
                  <c:v>Участь представника влади у заході</c:v>
                </c:pt>
                <c:pt idx="11">
                  <c:v>Не заважали</c:v>
                </c:pt>
                <c:pt idx="12">
                  <c:v>Жодна підтримка не потрібна</c:v>
                </c:pt>
              </c:strCache>
            </c:strRef>
          </c:cat>
          <c:val>
            <c:numRef>
              <c:f>Лист1!$D$102:$D$114</c:f>
              <c:numCache>
                <c:formatCode>0.0%</c:formatCode>
                <c:ptCount val="13"/>
                <c:pt idx="0">
                  <c:v>0.49399999999999999</c:v>
                </c:pt>
                <c:pt idx="1">
                  <c:v>0.41199999999999998</c:v>
                </c:pt>
                <c:pt idx="2">
                  <c:v>0.28199999999999997</c:v>
                </c:pt>
                <c:pt idx="3">
                  <c:v>0.47099999999999997</c:v>
                </c:pt>
                <c:pt idx="4">
                  <c:v>0.153</c:v>
                </c:pt>
                <c:pt idx="5">
                  <c:v>0.44700000000000001</c:v>
                </c:pt>
                <c:pt idx="6">
                  <c:v>0.51800000000000002</c:v>
                </c:pt>
                <c:pt idx="7">
                  <c:v>0.376</c:v>
                </c:pt>
                <c:pt idx="8">
                  <c:v>0.23499999999999999</c:v>
                </c:pt>
                <c:pt idx="9">
                  <c:v>0.4</c:v>
                </c:pt>
                <c:pt idx="10">
                  <c:v>0.25900000000000001</c:v>
                </c:pt>
                <c:pt idx="11">
                  <c:v>0.36299999999999999</c:v>
                </c:pt>
                <c:pt idx="12">
                  <c:v>4.7E-2</c:v>
                </c:pt>
              </c:numCache>
            </c:numRef>
          </c:val>
          <c:extLst>
            <c:ext xmlns:c16="http://schemas.microsoft.com/office/drawing/2014/chart" uri="{C3380CC4-5D6E-409C-BE32-E72D297353CC}">
              <c16:uniqueId val="{00000001-A814-4418-B0E3-EA665BA4A766}"/>
            </c:ext>
          </c:extLst>
        </c:ser>
        <c:ser>
          <c:idx val="2"/>
          <c:order val="2"/>
          <c:tx>
            <c:strRef>
              <c:f>Лист1!$E$101</c:f>
              <c:strCache>
                <c:ptCount val="1"/>
                <c:pt idx="0">
                  <c:v>Не вистачає</c:v>
                </c:pt>
              </c:strCache>
            </c:strRef>
          </c:tx>
          <c:spPr>
            <a:solidFill>
              <a:srgbClr val="912D29"/>
            </a:solidFill>
            <a:ln>
              <a:noFill/>
            </a:ln>
            <a:effectLst/>
          </c:spPr>
          <c:invertIfNegative val="0"/>
          <c:cat>
            <c:strRef>
              <c:f>Лист1!$B$102:$B$114</c:f>
              <c:strCache>
                <c:ptCount val="13"/>
                <c:pt idx="0">
                  <c:v>Фінансова підтримка</c:v>
                </c:pt>
                <c:pt idx="1">
                  <c:v>Надання приміщення для роботи організації</c:v>
                </c:pt>
                <c:pt idx="2">
                  <c:v>Підтримка проекту нормативно-правового акту, розробленого ГО</c:v>
                </c:pt>
                <c:pt idx="3">
                  <c:v>Врахування пропозицій ІГС при розробці документів</c:v>
                </c:pt>
                <c:pt idx="4">
                  <c:v>Допомога з отриманням товарів та послуг</c:v>
                </c:pt>
                <c:pt idx="5">
                  <c:v>Інформаційна підтримка (допомога в поширенні інформації)</c:v>
                </c:pt>
                <c:pt idx="6">
                  <c:v>Проведення спільних заходів</c:v>
                </c:pt>
                <c:pt idx="7">
                  <c:v>Надане приміщення для проведення заходів</c:v>
                </c:pt>
                <c:pt idx="8">
                  <c:v>Надання листів рекомендації</c:v>
                </c:pt>
                <c:pt idx="9">
                  <c:v>Надання інформації, необхідної для ІГС</c:v>
                </c:pt>
                <c:pt idx="10">
                  <c:v>Участь представника влади у заході</c:v>
                </c:pt>
                <c:pt idx="11">
                  <c:v>Не заважали</c:v>
                </c:pt>
                <c:pt idx="12">
                  <c:v>Жодна підтримка не потрібна</c:v>
                </c:pt>
              </c:strCache>
            </c:strRef>
          </c:cat>
          <c:val>
            <c:numRef>
              <c:f>Лист1!$E$102:$E$114</c:f>
              <c:numCache>
                <c:formatCode>0.0%</c:formatCode>
                <c:ptCount val="13"/>
                <c:pt idx="0">
                  <c:v>0.376</c:v>
                </c:pt>
                <c:pt idx="1">
                  <c:v>0.27100000000000002</c:v>
                </c:pt>
                <c:pt idx="2">
                  <c:v>0.188</c:v>
                </c:pt>
                <c:pt idx="3">
                  <c:v>0.15299999999999997</c:v>
                </c:pt>
                <c:pt idx="4">
                  <c:v>9.4E-2</c:v>
                </c:pt>
                <c:pt idx="5">
                  <c:v>5.8999999999999997E-2</c:v>
                </c:pt>
                <c:pt idx="6">
                  <c:v>3.6000000000000032E-2</c:v>
                </c:pt>
                <c:pt idx="7">
                  <c:v>-2.4000000000000021E-2</c:v>
                </c:pt>
                <c:pt idx="8">
                  <c:v>-3.6000000000000032E-2</c:v>
                </c:pt>
                <c:pt idx="9">
                  <c:v>-9.3999999999999972E-2</c:v>
                </c:pt>
                <c:pt idx="10">
                  <c:v>-0.31699999999999995</c:v>
                </c:pt>
                <c:pt idx="11">
                  <c:v>0.10399999999999998</c:v>
                </c:pt>
                <c:pt idx="12">
                  <c:v>-3.5000000000000003E-2</c:v>
                </c:pt>
              </c:numCache>
            </c:numRef>
          </c:val>
          <c:extLst>
            <c:ext xmlns:c16="http://schemas.microsoft.com/office/drawing/2014/chart" uri="{C3380CC4-5D6E-409C-BE32-E72D297353CC}">
              <c16:uniqueId val="{00000002-A814-4418-B0E3-EA665BA4A766}"/>
            </c:ext>
          </c:extLst>
        </c:ser>
        <c:dLbls>
          <c:showLegendKey val="0"/>
          <c:showVal val="0"/>
          <c:showCatName val="0"/>
          <c:showSerName val="0"/>
          <c:showPercent val="0"/>
          <c:showBubbleSize val="0"/>
        </c:dLbls>
        <c:gapWidth val="219"/>
        <c:axId val="269638592"/>
        <c:axId val="269639152"/>
      </c:barChart>
      <c:catAx>
        <c:axId val="269638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69639152"/>
        <c:crosses val="autoZero"/>
        <c:auto val="1"/>
        <c:lblAlgn val="ctr"/>
        <c:lblOffset val="100"/>
        <c:noMultiLvlLbl val="0"/>
      </c:catAx>
      <c:valAx>
        <c:axId val="269639152"/>
        <c:scaling>
          <c:orientation val="minMax"/>
        </c:scaling>
        <c:delete val="1"/>
        <c:axPos val="l"/>
        <c:numFmt formatCode="0.0%" sourceLinked="1"/>
        <c:majorTickMark val="none"/>
        <c:minorTickMark val="none"/>
        <c:tickLblPos val="nextTo"/>
        <c:crossAx val="2696385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20656340666923E-2"/>
          <c:y val="3.7189644826912421E-2"/>
          <c:w val="0.96643195063165965"/>
          <c:h val="0.86631427459428145"/>
        </c:manualLayout>
      </c:layout>
      <c:pieChart>
        <c:varyColors val="1"/>
        <c:ser>
          <c:idx val="0"/>
          <c:order val="0"/>
          <c:spPr>
            <a:pattFill prst="wdUpDiag">
              <a:fgClr>
                <a:srgbClr val="912D29"/>
              </a:fgClr>
              <a:bgClr>
                <a:schemeClr val="bg1"/>
              </a:bgClr>
            </a:pattFill>
            <a:ln>
              <a:solidFill>
                <a:srgbClr val="912D29"/>
              </a:solidFill>
            </a:ln>
          </c:spPr>
          <c:dPt>
            <c:idx val="0"/>
            <c:bubble3D val="0"/>
            <c:spPr>
              <a:pattFill prst="wdUpDiag">
                <a:fgClr>
                  <a:srgbClr val="912D29"/>
                </a:fgClr>
                <a:bgClr>
                  <a:schemeClr val="bg1"/>
                </a:bgClr>
              </a:pattFill>
              <a:ln>
                <a:solidFill>
                  <a:srgbClr val="912D29"/>
                </a:solidFill>
              </a:ln>
              <a:effectLst/>
            </c:spPr>
            <c:extLst>
              <c:ext xmlns:c16="http://schemas.microsoft.com/office/drawing/2014/chart" uri="{C3380CC4-5D6E-409C-BE32-E72D297353CC}">
                <c16:uniqueId val="{00000001-2396-47DF-AE6C-D93E531A026B}"/>
              </c:ext>
            </c:extLst>
          </c:dPt>
          <c:dPt>
            <c:idx val="1"/>
            <c:bubble3D val="0"/>
            <c:spPr>
              <a:pattFill prst="wdUpDiag">
                <a:fgClr>
                  <a:schemeClr val="tx1">
                    <a:lumMod val="95000"/>
                    <a:lumOff val="5000"/>
                  </a:schemeClr>
                </a:fgClr>
                <a:bgClr>
                  <a:schemeClr val="bg1"/>
                </a:bgClr>
              </a:pattFill>
              <a:ln>
                <a:solidFill>
                  <a:srgbClr val="912D29"/>
                </a:solidFill>
              </a:ln>
              <a:effectLst/>
            </c:spPr>
            <c:extLst>
              <c:ext xmlns:c16="http://schemas.microsoft.com/office/drawing/2014/chart" uri="{C3380CC4-5D6E-409C-BE32-E72D297353CC}">
                <c16:uniqueId val="{00000003-2396-47DF-AE6C-D93E531A026B}"/>
              </c:ext>
            </c:extLst>
          </c:dPt>
          <c:dPt>
            <c:idx val="2"/>
            <c:bubble3D val="0"/>
            <c:spPr>
              <a:pattFill prst="wdUpDiag">
                <a:fgClr>
                  <a:schemeClr val="bg1">
                    <a:lumMod val="75000"/>
                  </a:schemeClr>
                </a:fgClr>
                <a:bgClr>
                  <a:schemeClr val="bg1"/>
                </a:bgClr>
              </a:pattFill>
              <a:ln>
                <a:solidFill>
                  <a:schemeClr val="bg1">
                    <a:lumMod val="85000"/>
                  </a:schemeClr>
                </a:solidFill>
              </a:ln>
              <a:effectLst/>
            </c:spPr>
            <c:extLst>
              <c:ext xmlns:c16="http://schemas.microsoft.com/office/drawing/2014/chart" uri="{C3380CC4-5D6E-409C-BE32-E72D297353CC}">
                <c16:uniqueId val="{00000005-2396-47DF-AE6C-D93E531A026B}"/>
              </c:ext>
            </c:extLst>
          </c:dPt>
          <c:dLbls>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yriad Pro" panose="020B0503030403020204" pitchFamily="34" charset="0"/>
                    <a:ea typeface="+mn-ea"/>
                    <a:cs typeface="+mn-cs"/>
                  </a:defRPr>
                </a:pPr>
                <a:endParaRPr lang="ru-RU"/>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'Ответы на форму (1)'!$C$288:$C$290</c:f>
              <c:strCache>
                <c:ptCount val="3"/>
                <c:pt idx="0">
                  <c:v>Так</c:v>
                </c:pt>
                <c:pt idx="1">
                  <c:v>Ні</c:v>
                </c:pt>
                <c:pt idx="2">
                  <c:v>Не знаю</c:v>
                </c:pt>
              </c:strCache>
            </c:strRef>
          </c:cat>
          <c:val>
            <c:numRef>
              <c:f>'Ответы на форму (1)'!$D$288:$D$290</c:f>
              <c:numCache>
                <c:formatCode>0.0%</c:formatCode>
                <c:ptCount val="3"/>
                <c:pt idx="0">
                  <c:v>0.92900000000000005</c:v>
                </c:pt>
                <c:pt idx="1">
                  <c:v>5.8999999999999997E-2</c:v>
                </c:pt>
                <c:pt idx="2">
                  <c:v>1.2E-2</c:v>
                </c:pt>
              </c:numCache>
            </c:numRef>
          </c:val>
          <c:extLst>
            <c:ext xmlns:c16="http://schemas.microsoft.com/office/drawing/2014/chart" uri="{C3380CC4-5D6E-409C-BE32-E72D297353CC}">
              <c16:uniqueId val="{00000006-2396-47DF-AE6C-D93E531A026B}"/>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307057597995692E-2"/>
          <c:y val="3.7189644826912421E-2"/>
          <c:w val="0.96724969016729967"/>
          <c:h val="0.90401097596964153"/>
        </c:manualLayout>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(1)'!$C$292:$C$297</c:f>
              <c:strCache>
                <c:ptCount val="5"/>
                <c:pt idx="0">
                  <c:v>Обмін інформацією</c:v>
                </c:pt>
                <c:pt idx="1">
                  <c:v>Партнерські проекти</c:v>
                </c:pt>
                <c:pt idx="2">
                  <c:v>Зустрічі</c:v>
                </c:pt>
                <c:pt idx="3">
                  <c:v>Спільна діяльність</c:v>
                </c:pt>
                <c:pt idx="4">
                  <c:v>Надання послуг</c:v>
                </c:pt>
              </c:strCache>
              <c:extLst/>
            </c:strRef>
          </c:cat>
          <c:val>
            <c:numRef>
              <c:f>'Ответы на форму (1)'!$D$292:$D$297</c:f>
              <c:numCache>
                <c:formatCode>0.0%</c:formatCode>
                <c:ptCount val="5"/>
                <c:pt idx="0">
                  <c:v>0.85499999999999998</c:v>
                </c:pt>
                <c:pt idx="1">
                  <c:v>0.67500000000000004</c:v>
                </c:pt>
                <c:pt idx="2">
                  <c:v>0.66300000000000003</c:v>
                </c:pt>
                <c:pt idx="3">
                  <c:v>0.61399999999999999</c:v>
                </c:pt>
                <c:pt idx="4">
                  <c:v>0.32500000000000001</c:v>
                </c:pt>
              </c:numCache>
              <c:extLst/>
            </c:numRef>
          </c:val>
          <c:extLst>
            <c:ext xmlns:c16="http://schemas.microsoft.com/office/drawing/2014/chart" uri="{C3380CC4-5D6E-409C-BE32-E72D297353CC}">
              <c16:uniqueId val="{00000000-F2FA-40E3-9E8E-319097CD3B49}"/>
            </c:ext>
          </c:extLst>
        </c:ser>
        <c:dLbls>
          <c:showLegendKey val="0"/>
          <c:showVal val="0"/>
          <c:showCatName val="0"/>
          <c:showSerName val="0"/>
          <c:showPercent val="0"/>
          <c:showBubbleSize val="0"/>
        </c:dLbls>
        <c:gapWidth val="219"/>
        <c:axId val="270576032"/>
        <c:axId val="270576592"/>
      </c:barChart>
      <c:catAx>
        <c:axId val="2705760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76592"/>
        <c:crosses val="autoZero"/>
        <c:auto val="1"/>
        <c:lblAlgn val="ctr"/>
        <c:lblOffset val="100"/>
        <c:noMultiLvlLbl val="0"/>
      </c:catAx>
      <c:valAx>
        <c:axId val="270576592"/>
        <c:scaling>
          <c:orientation val="minMax"/>
        </c:scaling>
        <c:delete val="1"/>
        <c:axPos val="t"/>
        <c:numFmt formatCode="0.0%" sourceLinked="1"/>
        <c:majorTickMark val="none"/>
        <c:minorTickMark val="none"/>
        <c:tickLblPos val="nextTo"/>
        <c:crossAx val="270576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06C-4DCB-A076-CF387424295A}"/>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(1)'!$C$300:$C$305</c:f>
              <c:strCache>
                <c:ptCount val="6"/>
                <c:pt idx="0">
                  <c:v>1</c:v>
                </c:pt>
                <c:pt idx="1">
                  <c:v>2</c:v>
                </c:pt>
                <c:pt idx="2">
                  <c:v>3</c:v>
                </c:pt>
                <c:pt idx="3">
                  <c:v>4</c:v>
                </c:pt>
                <c:pt idx="4">
                  <c:v>5</c:v>
                </c:pt>
                <c:pt idx="5">
                  <c:v>Важко відповісти</c:v>
                </c:pt>
              </c:strCache>
            </c:strRef>
          </c:cat>
          <c:val>
            <c:numRef>
              <c:f>'Ответы на форму (1)'!$D$300:$D$305</c:f>
              <c:numCache>
                <c:formatCode>0.0%</c:formatCode>
                <c:ptCount val="6"/>
                <c:pt idx="0">
                  <c:v>9.4E-2</c:v>
                </c:pt>
                <c:pt idx="1">
                  <c:v>0.11799999999999999</c:v>
                </c:pt>
                <c:pt idx="2">
                  <c:v>0.376</c:v>
                </c:pt>
                <c:pt idx="3">
                  <c:v>0.29399999999999998</c:v>
                </c:pt>
                <c:pt idx="4">
                  <c:v>5.8999999999999997E-2</c:v>
                </c:pt>
                <c:pt idx="5">
                  <c:v>5.8999999999999997E-2</c:v>
                </c:pt>
              </c:numCache>
            </c:numRef>
          </c:val>
          <c:extLst>
            <c:ext xmlns:c16="http://schemas.microsoft.com/office/drawing/2014/chart" uri="{C3380CC4-5D6E-409C-BE32-E72D297353CC}">
              <c16:uniqueId val="{00000001-A06C-4DCB-A076-CF387424295A}"/>
            </c:ext>
          </c:extLst>
        </c:ser>
        <c:dLbls>
          <c:showLegendKey val="0"/>
          <c:showVal val="0"/>
          <c:showCatName val="0"/>
          <c:showSerName val="0"/>
          <c:showPercent val="0"/>
          <c:showBubbleSize val="0"/>
        </c:dLbls>
        <c:gapWidth val="219"/>
        <c:overlap val="-27"/>
        <c:axId val="270578832"/>
        <c:axId val="270579392"/>
      </c:barChart>
      <c:catAx>
        <c:axId val="270578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79392"/>
        <c:crosses val="autoZero"/>
        <c:auto val="1"/>
        <c:lblAlgn val="ctr"/>
        <c:lblOffset val="100"/>
        <c:noMultiLvlLbl val="0"/>
      </c:catAx>
      <c:valAx>
        <c:axId val="270579392"/>
        <c:scaling>
          <c:orientation val="minMax"/>
        </c:scaling>
        <c:delete val="1"/>
        <c:axPos val="l"/>
        <c:numFmt formatCode="0.0%" sourceLinked="1"/>
        <c:majorTickMark val="none"/>
        <c:minorTickMark val="none"/>
        <c:tickLblPos val="nextTo"/>
        <c:crossAx val="2705788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0C-4325-B7B2-FA7089CD2DE9}"/>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(1)'!$C$442:$C$447</c:f>
              <c:strCache>
                <c:ptCount val="6"/>
                <c:pt idx="0">
                  <c:v>1</c:v>
                </c:pt>
                <c:pt idx="1">
                  <c:v>2</c:v>
                </c:pt>
                <c:pt idx="2">
                  <c:v>3</c:v>
                </c:pt>
                <c:pt idx="3">
                  <c:v>4</c:v>
                </c:pt>
                <c:pt idx="4">
                  <c:v>5</c:v>
                </c:pt>
                <c:pt idx="5">
                  <c:v>Важко відповісти</c:v>
                </c:pt>
              </c:strCache>
            </c:strRef>
          </c:cat>
          <c:val>
            <c:numRef>
              <c:f>'Ответы на форму (1)'!$D$442:$D$447</c:f>
              <c:numCache>
                <c:formatCode>0.0%</c:formatCode>
                <c:ptCount val="6"/>
                <c:pt idx="0">
                  <c:v>7.0999999999999994E-2</c:v>
                </c:pt>
                <c:pt idx="1">
                  <c:v>0.153</c:v>
                </c:pt>
                <c:pt idx="2">
                  <c:v>0.41199999999999998</c:v>
                </c:pt>
                <c:pt idx="3">
                  <c:v>0.17599999999999999</c:v>
                </c:pt>
                <c:pt idx="4">
                  <c:v>5.8999999999999997E-2</c:v>
                </c:pt>
                <c:pt idx="5">
                  <c:v>0.129</c:v>
                </c:pt>
              </c:numCache>
            </c:numRef>
          </c:val>
          <c:extLst>
            <c:ext xmlns:c16="http://schemas.microsoft.com/office/drawing/2014/chart" uri="{C3380CC4-5D6E-409C-BE32-E72D297353CC}">
              <c16:uniqueId val="{00000001-7B0C-4325-B7B2-FA7089CD2DE9}"/>
            </c:ext>
          </c:extLst>
        </c:ser>
        <c:dLbls>
          <c:showLegendKey val="0"/>
          <c:showVal val="0"/>
          <c:showCatName val="0"/>
          <c:showSerName val="0"/>
          <c:showPercent val="0"/>
          <c:showBubbleSize val="0"/>
        </c:dLbls>
        <c:gapWidth val="219"/>
        <c:overlap val="-27"/>
        <c:axId val="270581632"/>
        <c:axId val="270582192"/>
      </c:barChart>
      <c:catAx>
        <c:axId val="270581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82192"/>
        <c:crosses val="autoZero"/>
        <c:auto val="1"/>
        <c:lblAlgn val="ctr"/>
        <c:lblOffset val="100"/>
        <c:noMultiLvlLbl val="0"/>
      </c:catAx>
      <c:valAx>
        <c:axId val="270582192"/>
        <c:scaling>
          <c:orientation val="minMax"/>
        </c:scaling>
        <c:delete val="1"/>
        <c:axPos val="l"/>
        <c:numFmt formatCode="0.0%" sourceLinked="1"/>
        <c:majorTickMark val="none"/>
        <c:minorTickMark val="none"/>
        <c:tickLblPos val="nextTo"/>
        <c:crossAx val="270581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77777777777777E-2"/>
          <c:y val="3.0295932928230952E-2"/>
          <c:w val="0.97361111111111109"/>
          <c:h val="0.8116371514449664"/>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785-4F7A-9CEA-77908398E1B2}"/>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(1)'!$C$449:$C$455</c:f>
              <c:strCache>
                <c:ptCount val="7"/>
                <c:pt idx="0">
                  <c:v>Конкуренція за ресурси</c:v>
                </c:pt>
                <c:pt idx="1">
                  <c:v>Конкуренція за увагу інших</c:v>
                </c:pt>
                <c:pt idx="2">
                  <c:v>Особисті конфлікти</c:v>
                </c:pt>
                <c:pt idx="3">
                  <c:v>Конкуренція за формальне лідерство</c:v>
                </c:pt>
                <c:pt idx="4">
                  <c:v>Конкуренція за увагу чиновників та  політиків</c:v>
                </c:pt>
                <c:pt idx="5">
                  <c:v>Боротьба за за клієнтів (цільову аудиторію)</c:v>
                </c:pt>
                <c:pt idx="6">
                  <c:v>Не знаю</c:v>
                </c:pt>
              </c:strCache>
            </c:strRef>
          </c:cat>
          <c:val>
            <c:numRef>
              <c:f>'Ответы на форму (1)'!$D$449:$D$455</c:f>
              <c:numCache>
                <c:formatCode>0.0%</c:formatCode>
                <c:ptCount val="7"/>
                <c:pt idx="0">
                  <c:v>0.51800000000000002</c:v>
                </c:pt>
                <c:pt idx="1">
                  <c:v>0.42399999999999999</c:v>
                </c:pt>
                <c:pt idx="2">
                  <c:v>0.4</c:v>
                </c:pt>
                <c:pt idx="3">
                  <c:v>0.38800000000000001</c:v>
                </c:pt>
                <c:pt idx="4">
                  <c:v>0.247</c:v>
                </c:pt>
                <c:pt idx="5">
                  <c:v>0.16500000000000001</c:v>
                </c:pt>
                <c:pt idx="6">
                  <c:v>2.4E-2</c:v>
                </c:pt>
              </c:numCache>
            </c:numRef>
          </c:val>
          <c:extLst>
            <c:ext xmlns:c16="http://schemas.microsoft.com/office/drawing/2014/chart" uri="{C3380CC4-5D6E-409C-BE32-E72D297353CC}">
              <c16:uniqueId val="{00000001-8785-4F7A-9CEA-77908398E1B2}"/>
            </c:ext>
          </c:extLst>
        </c:ser>
        <c:dLbls>
          <c:showLegendKey val="0"/>
          <c:showVal val="0"/>
          <c:showCatName val="0"/>
          <c:showSerName val="0"/>
          <c:showPercent val="0"/>
          <c:showBubbleSize val="0"/>
        </c:dLbls>
        <c:gapWidth val="219"/>
        <c:overlap val="-27"/>
        <c:axId val="270584432"/>
        <c:axId val="270584992"/>
      </c:barChart>
      <c:catAx>
        <c:axId val="270584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84992"/>
        <c:crosses val="autoZero"/>
        <c:auto val="1"/>
        <c:lblAlgn val="ctr"/>
        <c:lblOffset val="100"/>
        <c:noMultiLvlLbl val="0"/>
      </c:catAx>
      <c:valAx>
        <c:axId val="270584992"/>
        <c:scaling>
          <c:orientation val="minMax"/>
        </c:scaling>
        <c:delete val="1"/>
        <c:axPos val="l"/>
        <c:numFmt formatCode="0.0%" sourceLinked="1"/>
        <c:majorTickMark val="none"/>
        <c:minorTickMark val="none"/>
        <c:tickLblPos val="nextTo"/>
        <c:crossAx val="270584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AD4-44B5-8511-35D4798FC839}"/>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(1)'!$C$457:$C$461</c:f>
              <c:strCache>
                <c:ptCount val="5"/>
                <c:pt idx="0">
                  <c:v>Для вирішення регіональних проблем широкої тематики</c:v>
                </c:pt>
                <c:pt idx="1">
                  <c:v>Навколо вузьких локальних проблем</c:v>
                </c:pt>
                <c:pt idx="2">
                  <c:v>Навколо національних ідей, ідеології (національних протестів або  підтримки влади)</c:v>
                </c:pt>
                <c:pt idx="3">
                  <c:v>Навколо авторитетного лідера</c:v>
                </c:pt>
                <c:pt idx="4">
                  <c:v>Не знаю</c:v>
                </c:pt>
              </c:strCache>
            </c:strRef>
          </c:cat>
          <c:val>
            <c:numRef>
              <c:f>'Ответы на форму (1)'!$D$457:$D$461</c:f>
              <c:numCache>
                <c:formatCode>0.0%</c:formatCode>
                <c:ptCount val="5"/>
                <c:pt idx="0">
                  <c:v>0.6</c:v>
                </c:pt>
                <c:pt idx="1">
                  <c:v>0.55300000000000005</c:v>
                </c:pt>
                <c:pt idx="2">
                  <c:v>0.25900000000000001</c:v>
                </c:pt>
                <c:pt idx="3">
                  <c:v>0.25900000000000001</c:v>
                </c:pt>
                <c:pt idx="4">
                  <c:v>2.4E-2</c:v>
                </c:pt>
              </c:numCache>
            </c:numRef>
          </c:val>
          <c:extLst>
            <c:ext xmlns:c16="http://schemas.microsoft.com/office/drawing/2014/chart" uri="{C3380CC4-5D6E-409C-BE32-E72D297353CC}">
              <c16:uniqueId val="{00000001-5AD4-44B5-8511-35D4798FC839}"/>
            </c:ext>
          </c:extLst>
        </c:ser>
        <c:dLbls>
          <c:showLegendKey val="0"/>
          <c:showVal val="0"/>
          <c:showCatName val="0"/>
          <c:showSerName val="0"/>
          <c:showPercent val="0"/>
          <c:showBubbleSize val="0"/>
        </c:dLbls>
        <c:gapWidth val="219"/>
        <c:overlap val="-27"/>
        <c:axId val="270587232"/>
        <c:axId val="270587792"/>
      </c:barChart>
      <c:catAx>
        <c:axId val="270587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87792"/>
        <c:crosses val="autoZero"/>
        <c:auto val="1"/>
        <c:lblAlgn val="ctr"/>
        <c:lblOffset val="100"/>
        <c:noMultiLvlLbl val="0"/>
      </c:catAx>
      <c:valAx>
        <c:axId val="270587792"/>
        <c:scaling>
          <c:orientation val="minMax"/>
        </c:scaling>
        <c:delete val="1"/>
        <c:axPos val="l"/>
        <c:numFmt formatCode="0.0%" sourceLinked="1"/>
        <c:majorTickMark val="none"/>
        <c:minorTickMark val="none"/>
        <c:tickLblPos val="nextTo"/>
        <c:crossAx val="2705872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Лист1!$B$123:$B$128</c:f>
              <c:strCache>
                <c:ptCount val="6"/>
                <c:pt idx="0">
                  <c:v>1</c:v>
                </c:pt>
                <c:pt idx="1">
                  <c:v>2</c:v>
                </c:pt>
                <c:pt idx="2">
                  <c:v>3</c:v>
                </c:pt>
                <c:pt idx="3">
                  <c:v>4</c:v>
                </c:pt>
                <c:pt idx="4">
                  <c:v>5</c:v>
                </c:pt>
                <c:pt idx="5">
                  <c:v>Важко відповісти</c:v>
                </c:pt>
              </c:strCache>
            </c:strRef>
          </c:cat>
          <c:val>
            <c:numRef>
              <c:f>Лист1!$C$123:$C$128</c:f>
              <c:numCache>
                <c:formatCode>0.0%</c:formatCode>
                <c:ptCount val="6"/>
                <c:pt idx="0">
                  <c:v>0.25900000000000001</c:v>
                </c:pt>
                <c:pt idx="1">
                  <c:v>0.23499999999999999</c:v>
                </c:pt>
                <c:pt idx="2">
                  <c:v>0.21199999999999999</c:v>
                </c:pt>
                <c:pt idx="3">
                  <c:v>8.2000000000000003E-2</c:v>
                </c:pt>
                <c:pt idx="4">
                  <c:v>9.4E-2</c:v>
                </c:pt>
                <c:pt idx="5">
                  <c:v>0.11799999999999999</c:v>
                </c:pt>
              </c:numCache>
            </c:numRef>
          </c:val>
          <c:extLst>
            <c:ext xmlns:c16="http://schemas.microsoft.com/office/drawing/2014/chart" uri="{C3380CC4-5D6E-409C-BE32-E72D297353CC}">
              <c16:uniqueId val="{00000000-A668-4D79-9FF8-6AEA738E1121}"/>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Лист1!$B$123:$B$128</c:f>
              <c:strCache>
                <c:ptCount val="6"/>
                <c:pt idx="0">
                  <c:v>1</c:v>
                </c:pt>
                <c:pt idx="1">
                  <c:v>2</c:v>
                </c:pt>
                <c:pt idx="2">
                  <c:v>3</c:v>
                </c:pt>
                <c:pt idx="3">
                  <c:v>4</c:v>
                </c:pt>
                <c:pt idx="4">
                  <c:v>5</c:v>
                </c:pt>
                <c:pt idx="5">
                  <c:v>Важко відповісти</c:v>
                </c:pt>
              </c:strCache>
            </c:strRef>
          </c:cat>
          <c:val>
            <c:numRef>
              <c:f>Лист1!$D$123:$D$128</c:f>
              <c:numCache>
                <c:formatCode>0.0%</c:formatCode>
                <c:ptCount val="6"/>
                <c:pt idx="0">
                  <c:v>5.8999999999999997E-2</c:v>
                </c:pt>
                <c:pt idx="1">
                  <c:v>0.247</c:v>
                </c:pt>
                <c:pt idx="2">
                  <c:v>0.28199999999999997</c:v>
                </c:pt>
                <c:pt idx="3">
                  <c:v>7.0999999999999994E-2</c:v>
                </c:pt>
                <c:pt idx="4">
                  <c:v>3.5000000000000003E-2</c:v>
                </c:pt>
                <c:pt idx="5">
                  <c:v>0.30599999999999999</c:v>
                </c:pt>
              </c:numCache>
            </c:numRef>
          </c:val>
          <c:extLst>
            <c:ext xmlns:c16="http://schemas.microsoft.com/office/drawing/2014/chart" uri="{C3380CC4-5D6E-409C-BE32-E72D297353CC}">
              <c16:uniqueId val="{00000001-A668-4D79-9FF8-6AEA738E1121}"/>
            </c:ext>
          </c:extLst>
        </c:ser>
        <c:dLbls>
          <c:dLblPos val="outEnd"/>
          <c:showLegendKey val="0"/>
          <c:showVal val="1"/>
          <c:showCatName val="0"/>
          <c:showSerName val="0"/>
          <c:showPercent val="0"/>
          <c:showBubbleSize val="0"/>
        </c:dLbls>
        <c:gapWidth val="219"/>
        <c:axId val="270590592"/>
        <c:axId val="270591152"/>
      </c:barChart>
      <c:catAx>
        <c:axId val="27059059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0591152"/>
        <c:crosses val="autoZero"/>
        <c:auto val="1"/>
        <c:lblAlgn val="ctr"/>
        <c:lblOffset val="100"/>
        <c:noMultiLvlLbl val="0"/>
      </c:catAx>
      <c:valAx>
        <c:axId val="270591152"/>
        <c:scaling>
          <c:orientation val="minMax"/>
        </c:scaling>
        <c:delete val="1"/>
        <c:axPos val="t"/>
        <c:numFmt formatCode="0.0%" sourceLinked="1"/>
        <c:majorTickMark val="none"/>
        <c:minorTickMark val="none"/>
        <c:tickLblPos val="nextTo"/>
        <c:crossAx val="270590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Лист1!$C$1</c:f>
              <c:strCache>
                <c:ptCount val="1"/>
                <c:pt idx="0">
                  <c:v>Опікується</c:v>
                </c:pt>
              </c:strCache>
            </c:strRef>
          </c:tx>
          <c:spPr>
            <a:pattFill prst="wdUpDiag">
              <a:fgClr>
                <a:srgbClr val="912D29"/>
              </a:fgClr>
              <a:bgClr>
                <a:schemeClr val="bg1"/>
              </a:bgClr>
            </a:pattFill>
            <a:ln>
              <a:solidFill>
                <a:srgbClr val="912D29"/>
              </a:solidFill>
            </a:ln>
            <a:effectLst/>
          </c:spPr>
          <c:invertIfNegative val="0"/>
          <c:cat>
            <c:strRef>
              <c:f>Лист1!$B$2:$B$4</c:f>
              <c:strCache>
                <c:ptCount val="3"/>
                <c:pt idx="0">
                  <c:v>Боротьба з корупцією</c:v>
                </c:pt>
                <c:pt idx="1">
                  <c:v>Розвиток сільського господарства</c:v>
                </c:pt>
                <c:pt idx="2">
                  <c:v>Розвиток бізнесу</c:v>
                </c:pt>
              </c:strCache>
            </c:strRef>
          </c:cat>
          <c:val>
            <c:numRef>
              <c:f>Лист1!$C$2:$C$4</c:f>
              <c:numCache>
                <c:formatCode>0.0%</c:formatCode>
                <c:ptCount val="3"/>
                <c:pt idx="0">
                  <c:v>0.21199999999999999</c:v>
                </c:pt>
                <c:pt idx="1">
                  <c:v>8.2000000000000003E-2</c:v>
                </c:pt>
                <c:pt idx="2">
                  <c:v>0.14099999999999999</c:v>
                </c:pt>
              </c:numCache>
            </c:numRef>
          </c:val>
          <c:extLst>
            <c:ext xmlns:c16="http://schemas.microsoft.com/office/drawing/2014/chart" uri="{C3380CC4-5D6E-409C-BE32-E72D297353CC}">
              <c16:uniqueId val="{00000000-A86D-4546-9AE2-D0522E8792B9}"/>
            </c:ext>
          </c:extLst>
        </c:ser>
        <c:ser>
          <c:idx val="1"/>
          <c:order val="1"/>
          <c:tx>
            <c:strRef>
              <c:f>Лист1!$D$1</c:f>
              <c:strCache>
                <c:ptCount val="1"/>
                <c:pt idx="0">
                  <c:v>Необхідно більше уваги</c:v>
                </c:pt>
              </c:strCache>
            </c:strRef>
          </c:tx>
          <c:spPr>
            <a:pattFill prst="wdDnDiag">
              <a:fgClr>
                <a:srgbClr val="0070C0"/>
              </a:fgClr>
              <a:bgClr>
                <a:schemeClr val="bg1"/>
              </a:bgClr>
            </a:pattFill>
            <a:ln>
              <a:solidFill>
                <a:schemeClr val="accent5"/>
              </a:solidFill>
            </a:ln>
            <a:effectLst/>
          </c:spPr>
          <c:invertIfNegative val="0"/>
          <c:cat>
            <c:strRef>
              <c:f>Лист1!$B$2:$B$4</c:f>
              <c:strCache>
                <c:ptCount val="3"/>
                <c:pt idx="0">
                  <c:v>Боротьба з корупцією</c:v>
                </c:pt>
                <c:pt idx="1">
                  <c:v>Розвиток сільського господарства</c:v>
                </c:pt>
                <c:pt idx="2">
                  <c:v>Розвиток бізнесу</c:v>
                </c:pt>
              </c:strCache>
            </c:strRef>
          </c:cat>
          <c:val>
            <c:numRef>
              <c:f>Лист1!$D$2:$D$4</c:f>
              <c:numCache>
                <c:formatCode>0.0%</c:formatCode>
                <c:ptCount val="3"/>
                <c:pt idx="0">
                  <c:v>0.32100000000000001</c:v>
                </c:pt>
                <c:pt idx="1">
                  <c:v>0.14299999999999999</c:v>
                </c:pt>
                <c:pt idx="2">
                  <c:v>0.16700000000000001</c:v>
                </c:pt>
              </c:numCache>
            </c:numRef>
          </c:val>
          <c:extLst>
            <c:ext xmlns:c16="http://schemas.microsoft.com/office/drawing/2014/chart" uri="{C3380CC4-5D6E-409C-BE32-E72D297353CC}">
              <c16:uniqueId val="{00000001-A86D-4546-9AE2-D0522E8792B9}"/>
            </c:ext>
          </c:extLst>
        </c:ser>
        <c:ser>
          <c:idx val="2"/>
          <c:order val="2"/>
          <c:tx>
            <c:strRef>
              <c:f>Лист1!$E$1</c:f>
              <c:strCache>
                <c:ptCount val="1"/>
                <c:pt idx="0">
                  <c:v>Потреба </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Лист1!$B$2:$B$4</c:f>
              <c:strCache>
                <c:ptCount val="3"/>
                <c:pt idx="0">
                  <c:v>Боротьба з корупцією</c:v>
                </c:pt>
                <c:pt idx="1">
                  <c:v>Розвиток сільського господарства</c:v>
                </c:pt>
                <c:pt idx="2">
                  <c:v>Розвиток бізнесу</c:v>
                </c:pt>
              </c:strCache>
            </c:strRef>
          </c:cat>
          <c:val>
            <c:numRef>
              <c:f>Лист1!$E$2:$E$4</c:f>
              <c:numCache>
                <c:formatCode>0.0%</c:formatCode>
                <c:ptCount val="3"/>
                <c:pt idx="0">
                  <c:v>0.10900000000000001</c:v>
                </c:pt>
                <c:pt idx="1">
                  <c:v>6.0999999999999985E-2</c:v>
                </c:pt>
                <c:pt idx="2">
                  <c:v>2.6000000000000023E-2</c:v>
                </c:pt>
              </c:numCache>
            </c:numRef>
          </c:val>
          <c:extLst>
            <c:ext xmlns:c16="http://schemas.microsoft.com/office/drawing/2014/chart" uri="{C3380CC4-5D6E-409C-BE32-E72D297353CC}">
              <c16:uniqueId val="{00000002-A86D-4546-9AE2-D0522E8792B9}"/>
            </c:ext>
          </c:extLst>
        </c:ser>
        <c:dLbls>
          <c:showLegendKey val="0"/>
          <c:showVal val="0"/>
          <c:showCatName val="0"/>
          <c:showSerName val="0"/>
          <c:showPercent val="0"/>
          <c:showBubbleSize val="0"/>
        </c:dLbls>
        <c:gapWidth val="219"/>
        <c:axId val="172823840"/>
        <c:axId val="172824400"/>
      </c:barChart>
      <c:catAx>
        <c:axId val="17282384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2824400"/>
        <c:crosses val="autoZero"/>
        <c:auto val="1"/>
        <c:lblAlgn val="ctr"/>
        <c:lblOffset val="100"/>
        <c:noMultiLvlLbl val="0"/>
      </c:catAx>
      <c:valAx>
        <c:axId val="172824400"/>
        <c:scaling>
          <c:orientation val="minMax"/>
        </c:scaling>
        <c:delete val="1"/>
        <c:axPos val="t"/>
        <c:numFmt formatCode="0.0%" sourceLinked="1"/>
        <c:majorTickMark val="none"/>
        <c:minorTickMark val="none"/>
        <c:tickLblPos val="nextTo"/>
        <c:crossAx val="172823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Лист1!$B$129</c:f>
              <c:strCache>
                <c:ptCount val="1"/>
                <c:pt idx="0">
                  <c:v>Середньозважена оцінка</c:v>
                </c:pt>
              </c:strCache>
            </c:strRef>
          </c:cat>
          <c:val>
            <c:numRef>
              <c:f>Лист1!$C$129</c:f>
              <c:numCache>
                <c:formatCode>0.00</c:formatCode>
                <c:ptCount val="1"/>
                <c:pt idx="0">
                  <c:v>2.452380952380953</c:v>
                </c:pt>
              </c:numCache>
            </c:numRef>
          </c:val>
          <c:extLst>
            <c:ext xmlns:c16="http://schemas.microsoft.com/office/drawing/2014/chart" uri="{C3380CC4-5D6E-409C-BE32-E72D297353CC}">
              <c16:uniqueId val="{00000000-3217-49C8-B096-10C50421BC6E}"/>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Лист1!$B$129</c:f>
              <c:strCache>
                <c:ptCount val="1"/>
                <c:pt idx="0">
                  <c:v>Середньозважена оцінка</c:v>
                </c:pt>
              </c:strCache>
            </c:strRef>
          </c:cat>
          <c:val>
            <c:numRef>
              <c:f>Лист1!$D$129</c:f>
              <c:numCache>
                <c:formatCode>0.00</c:formatCode>
                <c:ptCount val="1"/>
                <c:pt idx="0">
                  <c:v>2.6772334293948128</c:v>
                </c:pt>
              </c:numCache>
            </c:numRef>
          </c:val>
          <c:extLst>
            <c:ext xmlns:c16="http://schemas.microsoft.com/office/drawing/2014/chart" uri="{C3380CC4-5D6E-409C-BE32-E72D297353CC}">
              <c16:uniqueId val="{00000001-3217-49C8-B096-10C50421BC6E}"/>
            </c:ext>
          </c:extLst>
        </c:ser>
        <c:dLbls>
          <c:dLblPos val="outEnd"/>
          <c:showLegendKey val="0"/>
          <c:showVal val="1"/>
          <c:showCatName val="0"/>
          <c:showSerName val="0"/>
          <c:showPercent val="0"/>
          <c:showBubbleSize val="0"/>
        </c:dLbls>
        <c:gapWidth val="219"/>
        <c:axId val="271944224"/>
        <c:axId val="271944784"/>
      </c:barChart>
      <c:catAx>
        <c:axId val="271944224"/>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1944784"/>
        <c:crosses val="autoZero"/>
        <c:auto val="1"/>
        <c:lblAlgn val="ctr"/>
        <c:lblOffset val="100"/>
        <c:noMultiLvlLbl val="0"/>
      </c:catAx>
      <c:valAx>
        <c:axId val="271944784"/>
        <c:scaling>
          <c:orientation val="minMax"/>
        </c:scaling>
        <c:delete val="1"/>
        <c:axPos val="r"/>
        <c:numFmt formatCode="0.00" sourceLinked="1"/>
        <c:majorTickMark val="none"/>
        <c:minorTickMark val="none"/>
        <c:tickLblPos val="nextTo"/>
        <c:crossAx val="271944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E8-4745-BC2D-58F37F0D5DB1}"/>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(1)'!$C$322:$C$326</c:f>
              <c:strCache>
                <c:ptCount val="5"/>
                <c:pt idx="0">
                  <c:v>Бажання зробити корисні справи окремих бізнесменів</c:v>
                </c:pt>
                <c:pt idx="1">
                  <c:v>Реклама</c:v>
                </c:pt>
                <c:pt idx="2">
                  <c:v>Захист інтересів бізнесу</c:v>
                </c:pt>
                <c:pt idx="3">
                  <c:v>Інше</c:v>
                </c:pt>
                <c:pt idx="4">
                  <c:v>Важко сказати</c:v>
                </c:pt>
              </c:strCache>
            </c:strRef>
          </c:cat>
          <c:val>
            <c:numRef>
              <c:f>'Ответы на форму (1)'!$D$322:$D$326</c:f>
              <c:numCache>
                <c:formatCode>0.0%</c:formatCode>
                <c:ptCount val="5"/>
                <c:pt idx="0">
                  <c:v>0.49399999999999999</c:v>
                </c:pt>
                <c:pt idx="1">
                  <c:v>0.47099999999999997</c:v>
                </c:pt>
                <c:pt idx="2">
                  <c:v>0.34100000000000003</c:v>
                </c:pt>
                <c:pt idx="3">
                  <c:v>0.06</c:v>
                </c:pt>
                <c:pt idx="4">
                  <c:v>0.25900000000000001</c:v>
                </c:pt>
              </c:numCache>
            </c:numRef>
          </c:val>
          <c:extLst>
            <c:ext xmlns:c16="http://schemas.microsoft.com/office/drawing/2014/chart" uri="{C3380CC4-5D6E-409C-BE32-E72D297353CC}">
              <c16:uniqueId val="{00000001-41E8-4745-BC2D-58F37F0D5DB1}"/>
            </c:ext>
          </c:extLst>
        </c:ser>
        <c:dLbls>
          <c:showLegendKey val="0"/>
          <c:showVal val="0"/>
          <c:showCatName val="0"/>
          <c:showSerName val="0"/>
          <c:showPercent val="0"/>
          <c:showBubbleSize val="0"/>
        </c:dLbls>
        <c:gapWidth val="219"/>
        <c:overlap val="-27"/>
        <c:axId val="271947024"/>
        <c:axId val="271947584"/>
      </c:barChart>
      <c:catAx>
        <c:axId val="271947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1947584"/>
        <c:crosses val="autoZero"/>
        <c:auto val="1"/>
        <c:lblAlgn val="ctr"/>
        <c:lblOffset val="100"/>
        <c:noMultiLvlLbl val="0"/>
      </c:catAx>
      <c:valAx>
        <c:axId val="271947584"/>
        <c:scaling>
          <c:orientation val="minMax"/>
        </c:scaling>
        <c:delete val="1"/>
        <c:axPos val="l"/>
        <c:numFmt formatCode="0.0%" sourceLinked="1"/>
        <c:majorTickMark val="none"/>
        <c:minorTickMark val="none"/>
        <c:tickLblPos val="nextTo"/>
        <c:crossAx val="2719470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500000000000001E-2"/>
          <c:y val="3.4265332387214444E-2"/>
          <c:w val="0.96944444444444444"/>
          <c:h val="0.78695768734270022"/>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3A0-4DF3-86BA-461C0D8A8E88}"/>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(1)'!$C$328:$C$332</c:f>
              <c:strCache>
                <c:ptCount val="5"/>
                <c:pt idx="0">
                  <c:v>Партнерство у певній діяльності</c:v>
                </c:pt>
                <c:pt idx="1">
                  <c:v>Залучити фінансування</c:v>
                </c:pt>
                <c:pt idx="2">
                  <c:v>Залучити допомогу в не грошовійформі</c:v>
                </c:pt>
                <c:pt idx="3">
                  <c:v>Досвід, щоб покращити нашіпрограми та/або послуги</c:v>
                </c:pt>
                <c:pt idx="4">
                  <c:v>Відсутні такі бажання</c:v>
                </c:pt>
              </c:strCache>
            </c:strRef>
          </c:cat>
          <c:val>
            <c:numRef>
              <c:f>'Ответы на форму (1)'!$D$328:$D$332</c:f>
              <c:numCache>
                <c:formatCode>0.0%</c:formatCode>
                <c:ptCount val="5"/>
                <c:pt idx="0">
                  <c:v>0.54100000000000004</c:v>
                </c:pt>
                <c:pt idx="1">
                  <c:v>0.30599999999999999</c:v>
                </c:pt>
                <c:pt idx="2">
                  <c:v>7.0999999999999994E-2</c:v>
                </c:pt>
                <c:pt idx="3">
                  <c:v>5.8999999999999997E-2</c:v>
                </c:pt>
                <c:pt idx="4">
                  <c:v>1.2E-2</c:v>
                </c:pt>
              </c:numCache>
            </c:numRef>
          </c:val>
          <c:extLst>
            <c:ext xmlns:c16="http://schemas.microsoft.com/office/drawing/2014/chart" uri="{C3380CC4-5D6E-409C-BE32-E72D297353CC}">
              <c16:uniqueId val="{00000001-03A0-4DF3-86BA-461C0D8A8E88}"/>
            </c:ext>
          </c:extLst>
        </c:ser>
        <c:dLbls>
          <c:showLegendKey val="0"/>
          <c:showVal val="0"/>
          <c:showCatName val="0"/>
          <c:showSerName val="0"/>
          <c:showPercent val="0"/>
          <c:showBubbleSize val="0"/>
        </c:dLbls>
        <c:gapWidth val="219"/>
        <c:overlap val="-27"/>
        <c:axId val="271949824"/>
        <c:axId val="272098192"/>
      </c:barChart>
      <c:catAx>
        <c:axId val="271949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098192"/>
        <c:crosses val="autoZero"/>
        <c:auto val="1"/>
        <c:lblAlgn val="ctr"/>
        <c:lblOffset val="100"/>
        <c:noMultiLvlLbl val="0"/>
      </c:catAx>
      <c:valAx>
        <c:axId val="272098192"/>
        <c:scaling>
          <c:orientation val="minMax"/>
        </c:scaling>
        <c:delete val="1"/>
        <c:axPos val="l"/>
        <c:numFmt formatCode="0.0%" sourceLinked="1"/>
        <c:majorTickMark val="none"/>
        <c:minorTickMark val="none"/>
        <c:tickLblPos val="nextTo"/>
        <c:crossAx val="2719498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460223520267144E-2"/>
          <c:y val="3.0741206353593408E-2"/>
          <c:w val="0.90708024437790935"/>
          <c:h val="0.44716198371222182"/>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1F3-497A-938D-604CE3C7D453}"/>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(1)'!$C$337:$C$346</c:f>
              <c:strCache>
                <c:ptCount val="10"/>
                <c:pt idx="0">
                  <c:v>Через соціальні мережі</c:v>
                </c:pt>
                <c:pt idx="1">
                  <c:v>Через особисте спілкування</c:v>
                </c:pt>
                <c:pt idx="2">
                  <c:v>Беремо участь в круглих столах/конференціях</c:v>
                </c:pt>
                <c:pt idx="3">
                  <c:v>Подаємо інформацію в пресу</c:v>
                </c:pt>
                <c:pt idx="4">
                  <c:v>Проводимо презентації (в тому числі під час масових заходів)</c:v>
                </c:pt>
                <c:pt idx="5">
                  <c:v>Через власну веб-сторінку</c:v>
                </c:pt>
                <c:pt idx="6">
                  <c:v>Поширюємо буклети, листівки про організацію</c:v>
                </c:pt>
                <c:pt idx="7">
                  <c:v>Через веб-сторінку інших ІГС</c:v>
                </c:pt>
                <c:pt idx="8">
                  <c:v>Видаємо річні звіти</c:v>
                </c:pt>
                <c:pt idx="9">
                  <c:v>Взагалі ніяк</c:v>
                </c:pt>
              </c:strCache>
            </c:strRef>
          </c:cat>
          <c:val>
            <c:numRef>
              <c:f>'Ответы на форму (1)'!$D$337:$D$346</c:f>
              <c:numCache>
                <c:formatCode>0.0%</c:formatCode>
                <c:ptCount val="10"/>
                <c:pt idx="0">
                  <c:v>0.90600000000000003</c:v>
                </c:pt>
                <c:pt idx="1">
                  <c:v>0.77600000000000002</c:v>
                </c:pt>
                <c:pt idx="2">
                  <c:v>0.74099999999999999</c:v>
                </c:pt>
                <c:pt idx="3">
                  <c:v>0.52900000000000003</c:v>
                </c:pt>
                <c:pt idx="4">
                  <c:v>0.50600000000000001</c:v>
                </c:pt>
                <c:pt idx="5">
                  <c:v>0.41199999999999998</c:v>
                </c:pt>
                <c:pt idx="6">
                  <c:v>0.376</c:v>
                </c:pt>
                <c:pt idx="7">
                  <c:v>0.2</c:v>
                </c:pt>
                <c:pt idx="8">
                  <c:v>0.2</c:v>
                </c:pt>
                <c:pt idx="9">
                  <c:v>1.2E-2</c:v>
                </c:pt>
              </c:numCache>
            </c:numRef>
          </c:val>
          <c:extLst>
            <c:ext xmlns:c16="http://schemas.microsoft.com/office/drawing/2014/chart" uri="{C3380CC4-5D6E-409C-BE32-E72D297353CC}">
              <c16:uniqueId val="{00000001-21F3-497A-938D-604CE3C7D453}"/>
            </c:ext>
          </c:extLst>
        </c:ser>
        <c:dLbls>
          <c:showLegendKey val="0"/>
          <c:showVal val="0"/>
          <c:showCatName val="0"/>
          <c:showSerName val="0"/>
          <c:showPercent val="0"/>
          <c:showBubbleSize val="0"/>
        </c:dLbls>
        <c:gapWidth val="219"/>
        <c:overlap val="-27"/>
        <c:axId val="272100432"/>
        <c:axId val="272100992"/>
      </c:barChart>
      <c:catAx>
        <c:axId val="272100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100992"/>
        <c:crosses val="autoZero"/>
        <c:auto val="1"/>
        <c:lblAlgn val="ctr"/>
        <c:lblOffset val="100"/>
        <c:noMultiLvlLbl val="0"/>
      </c:catAx>
      <c:valAx>
        <c:axId val="272100992"/>
        <c:scaling>
          <c:orientation val="minMax"/>
        </c:scaling>
        <c:delete val="1"/>
        <c:axPos val="l"/>
        <c:numFmt formatCode="0.0%" sourceLinked="1"/>
        <c:majorTickMark val="none"/>
        <c:minorTickMark val="none"/>
        <c:tickLblPos val="nextTo"/>
        <c:crossAx val="2721004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Лист1!$B$141:$B$146</c:f>
              <c:strCache>
                <c:ptCount val="6"/>
                <c:pt idx="0">
                  <c:v>1</c:v>
                </c:pt>
                <c:pt idx="1">
                  <c:v>2</c:v>
                </c:pt>
                <c:pt idx="2">
                  <c:v>3</c:v>
                </c:pt>
                <c:pt idx="3">
                  <c:v>4</c:v>
                </c:pt>
                <c:pt idx="4">
                  <c:v>5</c:v>
                </c:pt>
                <c:pt idx="5">
                  <c:v>Важко відповісти</c:v>
                </c:pt>
              </c:strCache>
            </c:strRef>
          </c:cat>
          <c:val>
            <c:numRef>
              <c:f>Лист1!$C$141:$C$146</c:f>
              <c:numCache>
                <c:formatCode>0.0%</c:formatCode>
                <c:ptCount val="6"/>
                <c:pt idx="0">
                  <c:v>9.4E-2</c:v>
                </c:pt>
                <c:pt idx="1">
                  <c:v>0.106</c:v>
                </c:pt>
                <c:pt idx="2">
                  <c:v>0.32900000000000001</c:v>
                </c:pt>
                <c:pt idx="3">
                  <c:v>0.27100000000000002</c:v>
                </c:pt>
                <c:pt idx="4">
                  <c:v>0.129</c:v>
                </c:pt>
                <c:pt idx="5">
                  <c:v>7.0999999999999994E-2</c:v>
                </c:pt>
              </c:numCache>
            </c:numRef>
          </c:val>
          <c:extLst>
            <c:ext xmlns:c16="http://schemas.microsoft.com/office/drawing/2014/chart" uri="{C3380CC4-5D6E-409C-BE32-E72D297353CC}">
              <c16:uniqueId val="{00000000-2CEB-43A8-90ED-62969A252C05}"/>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Лист1!$B$141:$B$146</c:f>
              <c:strCache>
                <c:ptCount val="6"/>
                <c:pt idx="0">
                  <c:v>1</c:v>
                </c:pt>
                <c:pt idx="1">
                  <c:v>2</c:v>
                </c:pt>
                <c:pt idx="2">
                  <c:v>3</c:v>
                </c:pt>
                <c:pt idx="3">
                  <c:v>4</c:v>
                </c:pt>
                <c:pt idx="4">
                  <c:v>5</c:v>
                </c:pt>
                <c:pt idx="5">
                  <c:v>Важко відповісти</c:v>
                </c:pt>
              </c:strCache>
            </c:strRef>
          </c:cat>
          <c:val>
            <c:numRef>
              <c:f>Лист1!$D$141:$D$146</c:f>
              <c:numCache>
                <c:formatCode>0.0%</c:formatCode>
                <c:ptCount val="6"/>
                <c:pt idx="0">
                  <c:v>3.5000000000000003E-2</c:v>
                </c:pt>
                <c:pt idx="1">
                  <c:v>8.2000000000000003E-2</c:v>
                </c:pt>
                <c:pt idx="2">
                  <c:v>0.30599999999999999</c:v>
                </c:pt>
                <c:pt idx="3">
                  <c:v>0.28199999999999997</c:v>
                </c:pt>
                <c:pt idx="4">
                  <c:v>8.2000000000000003E-2</c:v>
                </c:pt>
                <c:pt idx="5">
                  <c:v>0.21199999999999999</c:v>
                </c:pt>
              </c:numCache>
            </c:numRef>
          </c:val>
          <c:extLst>
            <c:ext xmlns:c16="http://schemas.microsoft.com/office/drawing/2014/chart" uri="{C3380CC4-5D6E-409C-BE32-E72D297353CC}">
              <c16:uniqueId val="{00000001-2CEB-43A8-90ED-62969A252C05}"/>
            </c:ext>
          </c:extLst>
        </c:ser>
        <c:dLbls>
          <c:dLblPos val="outEnd"/>
          <c:showLegendKey val="0"/>
          <c:showVal val="1"/>
          <c:showCatName val="0"/>
          <c:showSerName val="0"/>
          <c:showPercent val="0"/>
          <c:showBubbleSize val="0"/>
        </c:dLbls>
        <c:gapWidth val="219"/>
        <c:axId val="272103792"/>
        <c:axId val="272104352"/>
      </c:barChart>
      <c:catAx>
        <c:axId val="27210379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104352"/>
        <c:crosses val="autoZero"/>
        <c:auto val="1"/>
        <c:lblAlgn val="ctr"/>
        <c:lblOffset val="100"/>
        <c:noMultiLvlLbl val="0"/>
      </c:catAx>
      <c:valAx>
        <c:axId val="272104352"/>
        <c:scaling>
          <c:orientation val="minMax"/>
        </c:scaling>
        <c:delete val="1"/>
        <c:axPos val="t"/>
        <c:numFmt formatCode="0.0%" sourceLinked="1"/>
        <c:majorTickMark val="none"/>
        <c:minorTickMark val="none"/>
        <c:tickLblPos val="nextTo"/>
        <c:crossAx val="2721037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Лист1!$B$147</c:f>
              <c:strCache>
                <c:ptCount val="1"/>
                <c:pt idx="0">
                  <c:v>Середньозважена оцінка</c:v>
                </c:pt>
              </c:strCache>
            </c:strRef>
          </c:cat>
          <c:val>
            <c:numRef>
              <c:f>Лист1!$C$147</c:f>
              <c:numCache>
                <c:formatCode>0.00</c:formatCode>
                <c:ptCount val="1"/>
                <c:pt idx="0">
                  <c:v>3.2529601722282027</c:v>
                </c:pt>
              </c:numCache>
            </c:numRef>
          </c:val>
          <c:extLst>
            <c:ext xmlns:c16="http://schemas.microsoft.com/office/drawing/2014/chart" uri="{C3380CC4-5D6E-409C-BE32-E72D297353CC}">
              <c16:uniqueId val="{00000000-8A1F-4A00-9247-5AB17FAC3756}"/>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Лист1!$B$147</c:f>
              <c:strCache>
                <c:ptCount val="1"/>
                <c:pt idx="0">
                  <c:v>Середньозважена оцінка</c:v>
                </c:pt>
              </c:strCache>
            </c:strRef>
          </c:cat>
          <c:val>
            <c:numRef>
              <c:f>Лист1!$D$147</c:f>
              <c:numCache>
                <c:formatCode>0.00</c:formatCode>
                <c:ptCount val="1"/>
                <c:pt idx="0">
                  <c:v>3.3735705209656932</c:v>
                </c:pt>
              </c:numCache>
            </c:numRef>
          </c:val>
          <c:extLst>
            <c:ext xmlns:c16="http://schemas.microsoft.com/office/drawing/2014/chart" uri="{C3380CC4-5D6E-409C-BE32-E72D297353CC}">
              <c16:uniqueId val="{00000001-8A1F-4A00-9247-5AB17FAC3756}"/>
            </c:ext>
          </c:extLst>
        </c:ser>
        <c:dLbls>
          <c:dLblPos val="outEnd"/>
          <c:showLegendKey val="0"/>
          <c:showVal val="1"/>
          <c:showCatName val="0"/>
          <c:showSerName val="0"/>
          <c:showPercent val="0"/>
          <c:showBubbleSize val="0"/>
        </c:dLbls>
        <c:gapWidth val="219"/>
        <c:axId val="272107152"/>
        <c:axId val="272107712"/>
      </c:barChart>
      <c:catAx>
        <c:axId val="27210715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107712"/>
        <c:crosses val="autoZero"/>
        <c:auto val="1"/>
        <c:lblAlgn val="ctr"/>
        <c:lblOffset val="100"/>
        <c:noMultiLvlLbl val="0"/>
      </c:catAx>
      <c:valAx>
        <c:axId val="272107712"/>
        <c:scaling>
          <c:orientation val="minMax"/>
        </c:scaling>
        <c:delete val="1"/>
        <c:axPos val="r"/>
        <c:numFmt formatCode="0.00" sourceLinked="1"/>
        <c:majorTickMark val="none"/>
        <c:minorTickMark val="none"/>
        <c:tickLblPos val="nextTo"/>
        <c:crossAx val="272107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520-4DE6-AF6B-6FA9D9A6D0B4}"/>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(1)'!$C$366:$C$373</c:f>
              <c:strCache>
                <c:ptCount val="8"/>
                <c:pt idx="0">
                  <c:v>Facebook</c:v>
                </c:pt>
                <c:pt idx="1">
                  <c:v>YouTube</c:v>
                </c:pt>
                <c:pt idx="2">
                  <c:v>Instagram</c:v>
                </c:pt>
                <c:pt idx="3">
                  <c:v>Twitter</c:v>
                </c:pt>
                <c:pt idx="4">
                  <c:v>Vkontakte</c:v>
                </c:pt>
                <c:pt idx="5">
                  <c:v>Telegram</c:v>
                </c:pt>
                <c:pt idx="6">
                  <c:v>Viber</c:v>
                </c:pt>
                <c:pt idx="7">
                  <c:v>Не використовуємо</c:v>
                </c:pt>
              </c:strCache>
            </c:strRef>
          </c:cat>
          <c:val>
            <c:numRef>
              <c:f>'Ответы на форму (1)'!$D$366:$D$373</c:f>
              <c:numCache>
                <c:formatCode>0.0%</c:formatCode>
                <c:ptCount val="8"/>
                <c:pt idx="0">
                  <c:v>0.92900000000000005</c:v>
                </c:pt>
                <c:pt idx="1">
                  <c:v>0.435</c:v>
                </c:pt>
                <c:pt idx="2">
                  <c:v>0.153</c:v>
                </c:pt>
                <c:pt idx="3">
                  <c:v>0.11799999999999999</c:v>
                </c:pt>
                <c:pt idx="4">
                  <c:v>5.8999999999999997E-2</c:v>
                </c:pt>
                <c:pt idx="5">
                  <c:v>3.5999999999999997E-2</c:v>
                </c:pt>
                <c:pt idx="6">
                  <c:v>1.2E-2</c:v>
                </c:pt>
                <c:pt idx="7">
                  <c:v>7.0999999999999994E-2</c:v>
                </c:pt>
              </c:numCache>
            </c:numRef>
          </c:val>
          <c:extLst>
            <c:ext xmlns:c16="http://schemas.microsoft.com/office/drawing/2014/chart" uri="{C3380CC4-5D6E-409C-BE32-E72D297353CC}">
              <c16:uniqueId val="{00000001-5520-4DE6-AF6B-6FA9D9A6D0B4}"/>
            </c:ext>
          </c:extLst>
        </c:ser>
        <c:dLbls>
          <c:showLegendKey val="0"/>
          <c:showVal val="0"/>
          <c:showCatName val="0"/>
          <c:showSerName val="0"/>
          <c:showPercent val="0"/>
          <c:showBubbleSize val="0"/>
        </c:dLbls>
        <c:gapWidth val="219"/>
        <c:overlap val="-27"/>
        <c:axId val="272109952"/>
        <c:axId val="272110512"/>
      </c:barChart>
      <c:catAx>
        <c:axId val="27210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110512"/>
        <c:crosses val="autoZero"/>
        <c:auto val="1"/>
        <c:lblAlgn val="ctr"/>
        <c:lblOffset val="100"/>
        <c:noMultiLvlLbl val="0"/>
      </c:catAx>
      <c:valAx>
        <c:axId val="272110512"/>
        <c:scaling>
          <c:orientation val="minMax"/>
        </c:scaling>
        <c:delete val="1"/>
        <c:axPos val="l"/>
        <c:numFmt formatCode="0.0%" sourceLinked="1"/>
        <c:majorTickMark val="none"/>
        <c:minorTickMark val="none"/>
        <c:tickLblPos val="nextTo"/>
        <c:crossAx val="2721099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10-4E53-B958-77DB841894C0}"/>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(1)'!$C$375:$C$379</c:f>
              <c:strCache>
                <c:ptCount val="5"/>
                <c:pt idx="0">
                  <c:v>Щодня та частіше</c:v>
                </c:pt>
                <c:pt idx="1">
                  <c:v>Кілька разів на тиждень</c:v>
                </c:pt>
                <c:pt idx="2">
                  <c:v>Кілька разів на місяць</c:v>
                </c:pt>
                <c:pt idx="3">
                  <c:v>Раз в квартал і рідше</c:v>
                </c:pt>
                <c:pt idx="4">
                  <c:v>Взагалі ніколи (немає сайту, або їмніхто не займається</c:v>
                </c:pt>
              </c:strCache>
            </c:strRef>
          </c:cat>
          <c:val>
            <c:numRef>
              <c:f>'Ответы на форму (1)'!$D$375:$D$379</c:f>
              <c:numCache>
                <c:formatCode>0.0%</c:formatCode>
                <c:ptCount val="5"/>
                <c:pt idx="0">
                  <c:v>0.27100000000000002</c:v>
                </c:pt>
                <c:pt idx="1">
                  <c:v>0.28199999999999997</c:v>
                </c:pt>
                <c:pt idx="2">
                  <c:v>0.247</c:v>
                </c:pt>
                <c:pt idx="3">
                  <c:v>4.7E-2</c:v>
                </c:pt>
                <c:pt idx="4">
                  <c:v>0.153</c:v>
                </c:pt>
              </c:numCache>
            </c:numRef>
          </c:val>
          <c:extLst>
            <c:ext xmlns:c16="http://schemas.microsoft.com/office/drawing/2014/chart" uri="{C3380CC4-5D6E-409C-BE32-E72D297353CC}">
              <c16:uniqueId val="{00000001-FC10-4E53-B958-77DB841894C0}"/>
            </c:ext>
          </c:extLst>
        </c:ser>
        <c:dLbls>
          <c:showLegendKey val="0"/>
          <c:showVal val="0"/>
          <c:showCatName val="0"/>
          <c:showSerName val="0"/>
          <c:showPercent val="0"/>
          <c:showBubbleSize val="0"/>
        </c:dLbls>
        <c:gapWidth val="219"/>
        <c:overlap val="-27"/>
        <c:axId val="272112752"/>
        <c:axId val="272113312"/>
      </c:barChart>
      <c:catAx>
        <c:axId val="272112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2113312"/>
        <c:crosses val="autoZero"/>
        <c:auto val="1"/>
        <c:lblAlgn val="ctr"/>
        <c:lblOffset val="100"/>
        <c:noMultiLvlLbl val="0"/>
      </c:catAx>
      <c:valAx>
        <c:axId val="272113312"/>
        <c:scaling>
          <c:orientation val="minMax"/>
        </c:scaling>
        <c:delete val="1"/>
        <c:axPos val="l"/>
        <c:numFmt formatCode="0.0%" sourceLinked="1"/>
        <c:majorTickMark val="none"/>
        <c:minorTickMark val="none"/>
        <c:tickLblPos val="nextTo"/>
        <c:crossAx val="272112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4.2029061606881409E-3"/>
                  <c:y val="5.055518595343756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C99-4C00-81BD-44D2E5329FD4}"/>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(1)'!$C$446:$C$457</c:f>
              <c:strCache>
                <c:ptCount val="12"/>
                <c:pt idx="0">
                  <c:v>Особисті кошти керівників</c:v>
                </c:pt>
                <c:pt idx="1">
                  <c:v>Гранти всеукраїнських організацій </c:v>
                </c:pt>
                <c:pt idx="2">
                  <c:v>Членські внески</c:v>
                </c:pt>
                <c:pt idx="3">
                  <c:v>Благодійні пожертви громадян</c:v>
                </c:pt>
                <c:pt idx="4">
                  <c:v>Благодійні пожертви бізнесу</c:v>
                </c:pt>
                <c:pt idx="5">
                  <c:v>Проводяться відповідні кампанії збору коштів на конкретні речі та дії</c:v>
                </c:pt>
                <c:pt idx="6">
                  <c:v>Гранти від місцевих (міських, областних, регіональних)</c:v>
                </c:pt>
                <c:pt idx="7">
                  <c:v>Підприємництво</c:v>
                </c:pt>
                <c:pt idx="8">
                  <c:v>Міжнародні гранти</c:v>
                </c:pt>
                <c:pt idx="9">
                  <c:v>Фінансування з державного/місцевого бюджету</c:v>
                </c:pt>
                <c:pt idx="10">
                  <c:v>Власні кошти</c:v>
                </c:pt>
                <c:pt idx="11">
                  <c:v>Ніякі</c:v>
                </c:pt>
              </c:strCache>
            </c:strRef>
          </c:cat>
          <c:val>
            <c:numRef>
              <c:f>'Ответы на форму (1)'!$D$446:$D$457</c:f>
              <c:numCache>
                <c:formatCode>0.0%</c:formatCode>
                <c:ptCount val="12"/>
                <c:pt idx="0">
                  <c:v>0.41199999999999998</c:v>
                </c:pt>
                <c:pt idx="1">
                  <c:v>0.36499999999999999</c:v>
                </c:pt>
                <c:pt idx="2">
                  <c:v>0.29399999999999998</c:v>
                </c:pt>
                <c:pt idx="3">
                  <c:v>0.27100000000000002</c:v>
                </c:pt>
                <c:pt idx="4">
                  <c:v>0.2</c:v>
                </c:pt>
                <c:pt idx="5">
                  <c:v>0.16500000000000001</c:v>
                </c:pt>
                <c:pt idx="6">
                  <c:v>0.14099999999999999</c:v>
                </c:pt>
                <c:pt idx="7">
                  <c:v>8.2000000000000003E-2</c:v>
                </c:pt>
                <c:pt idx="8">
                  <c:v>6.2E-2</c:v>
                </c:pt>
                <c:pt idx="9">
                  <c:v>4.7E-2</c:v>
                </c:pt>
                <c:pt idx="10">
                  <c:v>2.4E-2</c:v>
                </c:pt>
                <c:pt idx="11">
                  <c:v>2.4E-2</c:v>
                </c:pt>
              </c:numCache>
            </c:numRef>
          </c:val>
          <c:extLst>
            <c:ext xmlns:c16="http://schemas.microsoft.com/office/drawing/2014/chart" uri="{C3380CC4-5D6E-409C-BE32-E72D297353CC}">
              <c16:uniqueId val="{00000001-0C99-4C00-81BD-44D2E5329FD4}"/>
            </c:ext>
          </c:extLst>
        </c:ser>
        <c:dLbls>
          <c:showLegendKey val="0"/>
          <c:showVal val="0"/>
          <c:showCatName val="0"/>
          <c:showSerName val="0"/>
          <c:showPercent val="0"/>
          <c:showBubbleSize val="0"/>
        </c:dLbls>
        <c:gapWidth val="219"/>
        <c:axId val="273000496"/>
        <c:axId val="273001056"/>
      </c:barChart>
      <c:catAx>
        <c:axId val="27300049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001056"/>
        <c:crosses val="autoZero"/>
        <c:auto val="1"/>
        <c:lblAlgn val="ctr"/>
        <c:lblOffset val="100"/>
        <c:noMultiLvlLbl val="0"/>
      </c:catAx>
      <c:valAx>
        <c:axId val="273001056"/>
        <c:scaling>
          <c:orientation val="minMax"/>
        </c:scaling>
        <c:delete val="1"/>
        <c:axPos val="t"/>
        <c:numFmt formatCode="0.0%" sourceLinked="1"/>
        <c:majorTickMark val="none"/>
        <c:minorTickMark val="none"/>
        <c:tickLblPos val="nextTo"/>
        <c:crossAx val="273000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8386814128041785E-2"/>
          <c:y val="3.7764187115735204E-2"/>
          <c:w val="0.95589971083767611"/>
          <c:h val="0.631928459236761"/>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D71-4AFD-BC7E-E5A0C3B0C4AA}"/>
                </c:ext>
              </c:extLst>
            </c:dLbl>
            <c:spPr>
              <a:solidFill>
                <a:schemeClr val="bg1"/>
              </a:solid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(1)'!$C$459:$C$465</c:f>
              <c:strCache>
                <c:ptCount val="7"/>
                <c:pt idx="0">
                  <c:v>Відповідно до плану організації</c:v>
                </c:pt>
                <c:pt idx="1">
                  <c:v>Проводяться кампанії збору коштів на конкретні дії</c:v>
                </c:pt>
                <c:pt idx="2">
                  <c:v>Спонтанно</c:v>
                </c:pt>
                <c:pt idx="3">
                  <c:v>Відповідно до пропозицій грантодавців з метою організації</c:v>
                </c:pt>
                <c:pt idx="4">
                  <c:v>Волонтерська допомога постійно для потреб фронту</c:v>
                </c:pt>
                <c:pt idx="5">
                  <c:v>Надія на гранти</c:v>
                </c:pt>
                <c:pt idx="6">
                  <c:v>Не знаю</c:v>
                </c:pt>
              </c:strCache>
            </c:strRef>
          </c:cat>
          <c:val>
            <c:numRef>
              <c:f>'Ответы на форму (1)'!$D$459:$D$465</c:f>
              <c:numCache>
                <c:formatCode>0.0%</c:formatCode>
                <c:ptCount val="7"/>
                <c:pt idx="0">
                  <c:v>0.42399999999999999</c:v>
                </c:pt>
                <c:pt idx="1">
                  <c:v>0.247</c:v>
                </c:pt>
                <c:pt idx="2">
                  <c:v>0.21199999999999999</c:v>
                </c:pt>
                <c:pt idx="3">
                  <c:v>1.2E-2</c:v>
                </c:pt>
                <c:pt idx="4">
                  <c:v>1.2E-2</c:v>
                </c:pt>
                <c:pt idx="5">
                  <c:v>1.2E-2</c:v>
                </c:pt>
                <c:pt idx="6">
                  <c:v>8.2000000000000003E-2</c:v>
                </c:pt>
              </c:numCache>
            </c:numRef>
          </c:val>
          <c:extLst>
            <c:ext xmlns:c16="http://schemas.microsoft.com/office/drawing/2014/chart" uri="{C3380CC4-5D6E-409C-BE32-E72D297353CC}">
              <c16:uniqueId val="{00000001-FD71-4AFD-BC7E-E5A0C3B0C4AA}"/>
            </c:ext>
          </c:extLst>
        </c:ser>
        <c:dLbls>
          <c:showLegendKey val="0"/>
          <c:showVal val="0"/>
          <c:showCatName val="0"/>
          <c:showSerName val="0"/>
          <c:showPercent val="0"/>
          <c:showBubbleSize val="0"/>
        </c:dLbls>
        <c:gapWidth val="219"/>
        <c:overlap val="-27"/>
        <c:axId val="273003296"/>
        <c:axId val="273003856"/>
      </c:barChart>
      <c:catAx>
        <c:axId val="273003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003856"/>
        <c:crosses val="autoZero"/>
        <c:auto val="1"/>
        <c:lblAlgn val="ctr"/>
        <c:lblOffset val="100"/>
        <c:noMultiLvlLbl val="0"/>
      </c:catAx>
      <c:valAx>
        <c:axId val="273003856"/>
        <c:scaling>
          <c:orientation val="minMax"/>
        </c:scaling>
        <c:delete val="1"/>
        <c:axPos val="l"/>
        <c:numFmt formatCode="0.0%" sourceLinked="1"/>
        <c:majorTickMark val="none"/>
        <c:minorTickMark val="none"/>
        <c:tickLblPos val="nextTo"/>
        <c:crossAx val="273003296"/>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Myriad Pro" panose="020B0503030403020204" pitchFamily="34" charset="0"/>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Лист1!$C$1</c:f>
              <c:strCache>
                <c:ptCount val="1"/>
                <c:pt idx="0">
                  <c:v>Опікується</c:v>
                </c:pt>
              </c:strCache>
            </c:strRef>
          </c:tx>
          <c:spPr>
            <a:pattFill prst="wdUpDiag">
              <a:fgClr>
                <a:srgbClr val="912D29"/>
              </a:fgClr>
              <a:bgClr>
                <a:schemeClr val="bg1"/>
              </a:bgClr>
            </a:pattFill>
            <a:ln>
              <a:solidFill>
                <a:srgbClr val="912D29"/>
              </a:solidFill>
            </a:ln>
            <a:effectLst/>
          </c:spPr>
          <c:invertIfNegative val="0"/>
          <c:cat>
            <c:strRef>
              <c:f>Лист1!$B$5:$B$14</c:f>
              <c:strCache>
                <c:ptCount val="10"/>
                <c:pt idx="0">
                  <c:v>Проблеми пов’язані з окупацією Криму</c:v>
                </c:pt>
                <c:pt idx="1">
                  <c:v>Професійні асоціації</c:v>
                </c:pt>
                <c:pt idx="2">
                  <c:v>Протидія торгівлі людьми</c:v>
                </c:pt>
                <c:pt idx="3">
                  <c:v>ОСББ та робота з ОСББ</c:v>
                </c:pt>
                <c:pt idx="4">
                  <c:v>Питання Чорнобилю</c:v>
                </c:pt>
                <c:pt idx="5">
                  <c:v>Релігійні асоціації</c:v>
                </c:pt>
                <c:pt idx="6">
                  <c:v>Екологія, захист навколишнього середовища</c:v>
                </c:pt>
                <c:pt idx="7">
                  <c:v>Тема толерантності</c:v>
                </c:pt>
                <c:pt idx="8">
                  <c:v>Інші питання пов’язані з медициною та охороною здоров’я (окрім ВІЛ)</c:v>
                </c:pt>
                <c:pt idx="9">
                  <c:v>Клуби за інтересами</c:v>
                </c:pt>
              </c:strCache>
            </c:strRef>
          </c:cat>
          <c:val>
            <c:numRef>
              <c:f>Лист1!$C$5:$C$14</c:f>
              <c:numCache>
                <c:formatCode>0.0%</c:formatCode>
                <c:ptCount val="10"/>
                <c:pt idx="0">
                  <c:v>9.4E-2</c:v>
                </c:pt>
                <c:pt idx="1">
                  <c:v>7.0999999999999994E-2</c:v>
                </c:pt>
                <c:pt idx="2">
                  <c:v>7.0999999999999994E-2</c:v>
                </c:pt>
                <c:pt idx="3">
                  <c:v>8.2000000000000003E-2</c:v>
                </c:pt>
                <c:pt idx="4">
                  <c:v>2.4E-2</c:v>
                </c:pt>
                <c:pt idx="5">
                  <c:v>1.2E-2</c:v>
                </c:pt>
                <c:pt idx="6">
                  <c:v>0.25900000000000001</c:v>
                </c:pt>
                <c:pt idx="7">
                  <c:v>0.224</c:v>
                </c:pt>
                <c:pt idx="8">
                  <c:v>0.129</c:v>
                </c:pt>
                <c:pt idx="9">
                  <c:v>9.4E-2</c:v>
                </c:pt>
              </c:numCache>
            </c:numRef>
          </c:val>
          <c:extLst>
            <c:ext xmlns:c16="http://schemas.microsoft.com/office/drawing/2014/chart" uri="{C3380CC4-5D6E-409C-BE32-E72D297353CC}">
              <c16:uniqueId val="{00000000-2DD0-486A-965F-2FFC53FE0615}"/>
            </c:ext>
          </c:extLst>
        </c:ser>
        <c:ser>
          <c:idx val="1"/>
          <c:order val="1"/>
          <c:tx>
            <c:strRef>
              <c:f>Лист1!$D$1</c:f>
              <c:strCache>
                <c:ptCount val="1"/>
                <c:pt idx="0">
                  <c:v>Необхідно більше уваги</c:v>
                </c:pt>
              </c:strCache>
            </c:strRef>
          </c:tx>
          <c:spPr>
            <a:pattFill prst="wdDnDiag">
              <a:fgClr>
                <a:srgbClr val="0070C0"/>
              </a:fgClr>
              <a:bgClr>
                <a:schemeClr val="bg1"/>
              </a:bgClr>
            </a:pattFill>
            <a:ln>
              <a:solidFill>
                <a:schemeClr val="accent5"/>
              </a:solidFill>
            </a:ln>
            <a:effectLst/>
          </c:spPr>
          <c:invertIfNegative val="0"/>
          <c:cat>
            <c:strRef>
              <c:f>Лист1!$B$5:$B$14</c:f>
              <c:strCache>
                <c:ptCount val="10"/>
                <c:pt idx="0">
                  <c:v>Проблеми пов’язані з окупацією Криму</c:v>
                </c:pt>
                <c:pt idx="1">
                  <c:v>Професійні асоціації</c:v>
                </c:pt>
                <c:pt idx="2">
                  <c:v>Протидія торгівлі людьми</c:v>
                </c:pt>
                <c:pt idx="3">
                  <c:v>ОСББ та робота з ОСББ</c:v>
                </c:pt>
                <c:pt idx="4">
                  <c:v>Питання Чорнобилю</c:v>
                </c:pt>
                <c:pt idx="5">
                  <c:v>Релігійні асоціації</c:v>
                </c:pt>
                <c:pt idx="6">
                  <c:v>Екологія, захист навколишнього середовища</c:v>
                </c:pt>
                <c:pt idx="7">
                  <c:v>Тема толерантності</c:v>
                </c:pt>
                <c:pt idx="8">
                  <c:v>Інші питання пов’язані з медициною та охороною здоров’я (окрім ВІЛ)</c:v>
                </c:pt>
                <c:pt idx="9">
                  <c:v>Клуби за інтересами</c:v>
                </c:pt>
              </c:strCache>
            </c:strRef>
          </c:cat>
          <c:val>
            <c:numRef>
              <c:f>Лист1!$D$5:$D$14</c:f>
              <c:numCache>
                <c:formatCode>0.0%</c:formatCode>
                <c:ptCount val="10"/>
                <c:pt idx="0">
                  <c:v>9.5000000000000001E-2</c:v>
                </c:pt>
                <c:pt idx="1">
                  <c:v>7.0999999999999994E-2</c:v>
                </c:pt>
                <c:pt idx="2">
                  <c:v>0.06</c:v>
                </c:pt>
                <c:pt idx="3">
                  <c:v>7.0999999999999994E-2</c:v>
                </c:pt>
                <c:pt idx="4">
                  <c:v>1.2E-2</c:v>
                </c:pt>
                <c:pt idx="5" formatCode="0.00%">
                  <c:v>1.2E-2</c:v>
                </c:pt>
                <c:pt idx="6">
                  <c:v>0.23799999999999999</c:v>
                </c:pt>
                <c:pt idx="7">
                  <c:v>0.20200000000000001</c:v>
                </c:pt>
                <c:pt idx="8">
                  <c:v>0.107</c:v>
                </c:pt>
                <c:pt idx="9">
                  <c:v>7.0999999999999994E-2</c:v>
                </c:pt>
              </c:numCache>
            </c:numRef>
          </c:val>
          <c:extLst>
            <c:ext xmlns:c16="http://schemas.microsoft.com/office/drawing/2014/chart" uri="{C3380CC4-5D6E-409C-BE32-E72D297353CC}">
              <c16:uniqueId val="{00000001-2DD0-486A-965F-2FFC53FE0615}"/>
            </c:ext>
          </c:extLst>
        </c:ser>
        <c:ser>
          <c:idx val="2"/>
          <c:order val="2"/>
          <c:tx>
            <c:strRef>
              <c:f>Лист1!$E$1</c:f>
              <c:strCache>
                <c:ptCount val="1"/>
                <c:pt idx="0">
                  <c:v>Потреба </c:v>
                </c:pt>
              </c:strCache>
            </c:strRef>
          </c:tx>
          <c:spPr>
            <a:solidFill>
              <a:srgbClr val="C00000"/>
            </a:solidFill>
            <a:ln>
              <a:noFill/>
            </a:ln>
            <a:effectLst/>
          </c:spPr>
          <c:invertIfNegative val="0"/>
          <c:cat>
            <c:strRef>
              <c:f>Лист1!$B$5:$B$14</c:f>
              <c:strCache>
                <c:ptCount val="10"/>
                <c:pt idx="0">
                  <c:v>Проблеми пов’язані з окупацією Криму</c:v>
                </c:pt>
                <c:pt idx="1">
                  <c:v>Професійні асоціації</c:v>
                </c:pt>
                <c:pt idx="2">
                  <c:v>Протидія торгівлі людьми</c:v>
                </c:pt>
                <c:pt idx="3">
                  <c:v>ОСББ та робота з ОСББ</c:v>
                </c:pt>
                <c:pt idx="4">
                  <c:v>Питання Чорнобилю</c:v>
                </c:pt>
                <c:pt idx="5">
                  <c:v>Релігійні асоціації</c:v>
                </c:pt>
                <c:pt idx="6">
                  <c:v>Екологія, захист навколишнього середовища</c:v>
                </c:pt>
                <c:pt idx="7">
                  <c:v>Тема толерантності</c:v>
                </c:pt>
                <c:pt idx="8">
                  <c:v>Інші питання пов’язані з медициною та охороною здоров’я (окрім ВІЛ)</c:v>
                </c:pt>
                <c:pt idx="9">
                  <c:v>Клуби за інтересами</c:v>
                </c:pt>
              </c:strCache>
            </c:strRef>
          </c:cat>
          <c:val>
            <c:numRef>
              <c:f>Лист1!$E$5:$E$14</c:f>
              <c:numCache>
                <c:formatCode>0.0%</c:formatCode>
                <c:ptCount val="10"/>
                <c:pt idx="0">
                  <c:v>1.0000000000000009E-3</c:v>
                </c:pt>
                <c:pt idx="1">
                  <c:v>0</c:v>
                </c:pt>
                <c:pt idx="2">
                  <c:v>-1.0999999999999996E-2</c:v>
                </c:pt>
                <c:pt idx="3">
                  <c:v>-1.100000000000001E-2</c:v>
                </c:pt>
                <c:pt idx="4">
                  <c:v>-1.2E-2</c:v>
                </c:pt>
                <c:pt idx="5">
                  <c:v>0</c:v>
                </c:pt>
                <c:pt idx="6">
                  <c:v>-2.1000000000000019E-2</c:v>
                </c:pt>
                <c:pt idx="7">
                  <c:v>-2.1999999999999992E-2</c:v>
                </c:pt>
                <c:pt idx="8">
                  <c:v>-2.2000000000000006E-2</c:v>
                </c:pt>
                <c:pt idx="9">
                  <c:v>-2.3000000000000007E-2</c:v>
                </c:pt>
              </c:numCache>
            </c:numRef>
          </c:val>
          <c:extLst>
            <c:ext xmlns:c16="http://schemas.microsoft.com/office/drawing/2014/chart" uri="{C3380CC4-5D6E-409C-BE32-E72D297353CC}">
              <c16:uniqueId val="{00000002-2DD0-486A-965F-2FFC53FE0615}"/>
            </c:ext>
          </c:extLst>
        </c:ser>
        <c:dLbls>
          <c:showLegendKey val="0"/>
          <c:showVal val="0"/>
          <c:showCatName val="0"/>
          <c:showSerName val="0"/>
          <c:showPercent val="0"/>
          <c:showBubbleSize val="0"/>
        </c:dLbls>
        <c:gapWidth val="219"/>
        <c:axId val="175727024"/>
        <c:axId val="175727584"/>
      </c:barChart>
      <c:catAx>
        <c:axId val="175727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5727584"/>
        <c:crosses val="autoZero"/>
        <c:auto val="1"/>
        <c:lblAlgn val="ctr"/>
        <c:lblOffset val="100"/>
        <c:noMultiLvlLbl val="0"/>
      </c:catAx>
      <c:valAx>
        <c:axId val="175727584"/>
        <c:scaling>
          <c:orientation val="minMax"/>
        </c:scaling>
        <c:delete val="1"/>
        <c:axPos val="l"/>
        <c:numFmt formatCode="0.0%" sourceLinked="1"/>
        <c:majorTickMark val="none"/>
        <c:minorTickMark val="none"/>
        <c:tickLblPos val="nextTo"/>
        <c:crossAx val="17572702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21259336298239E-2"/>
          <c:y val="3.4569582082103242E-2"/>
          <c:w val="0.96917868815495289"/>
          <c:h val="0.87573243945550727"/>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703-4A72-AC8B-82C4D1BA6EC3}"/>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(1)'!$C$405:$C$408</c:f>
              <c:strCache>
                <c:ptCount val="4"/>
                <c:pt idx="0">
                  <c:v>Зріс</c:v>
                </c:pt>
                <c:pt idx="1">
                  <c:v>Залишився таким же</c:v>
                </c:pt>
                <c:pt idx="2">
                  <c:v>Знизився</c:v>
                </c:pt>
                <c:pt idx="3">
                  <c:v>Не знаю</c:v>
                </c:pt>
              </c:strCache>
            </c:strRef>
          </c:cat>
          <c:val>
            <c:numRef>
              <c:f>'Ответы на форму (1)'!$D$405:$D$408</c:f>
              <c:numCache>
                <c:formatCode>0.0%</c:formatCode>
                <c:ptCount val="4"/>
                <c:pt idx="0">
                  <c:v>0.188</c:v>
                </c:pt>
                <c:pt idx="1">
                  <c:v>0.49399999999999999</c:v>
                </c:pt>
                <c:pt idx="2">
                  <c:v>0.247</c:v>
                </c:pt>
                <c:pt idx="3">
                  <c:v>7.0999999999999994E-2</c:v>
                </c:pt>
              </c:numCache>
            </c:numRef>
          </c:val>
          <c:extLst>
            <c:ext xmlns:c16="http://schemas.microsoft.com/office/drawing/2014/chart" uri="{C3380CC4-5D6E-409C-BE32-E72D297353CC}">
              <c16:uniqueId val="{00000001-3703-4A72-AC8B-82C4D1BA6EC3}"/>
            </c:ext>
          </c:extLst>
        </c:ser>
        <c:dLbls>
          <c:showLegendKey val="0"/>
          <c:showVal val="0"/>
          <c:showCatName val="0"/>
          <c:showSerName val="0"/>
          <c:showPercent val="0"/>
          <c:showBubbleSize val="0"/>
        </c:dLbls>
        <c:gapWidth val="219"/>
        <c:overlap val="-27"/>
        <c:axId val="273006096"/>
        <c:axId val="273006656"/>
      </c:barChart>
      <c:catAx>
        <c:axId val="273006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006656"/>
        <c:crosses val="autoZero"/>
        <c:auto val="1"/>
        <c:lblAlgn val="ctr"/>
        <c:lblOffset val="100"/>
        <c:noMultiLvlLbl val="0"/>
      </c:catAx>
      <c:valAx>
        <c:axId val="273006656"/>
        <c:scaling>
          <c:orientation val="minMax"/>
        </c:scaling>
        <c:delete val="1"/>
        <c:axPos val="l"/>
        <c:numFmt formatCode="0.0%" sourceLinked="1"/>
        <c:majorTickMark val="none"/>
        <c:minorTickMark val="none"/>
        <c:tickLblPos val="nextTo"/>
        <c:crossAx val="2730060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Лист1!$C$86</c:f>
              <c:strCache>
                <c:ptCount val="1"/>
                <c:pt idx="0">
                  <c:v>СВОЯ організація</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Лист1!$B$165:$B$178</c:f>
              <c:strCache>
                <c:ptCount val="14"/>
                <c:pt idx="0">
                  <c:v>Недостатнє фінансування</c:v>
                </c:pt>
                <c:pt idx="1">
                  <c:v>Недостатня співпраця з органами влади</c:v>
                </c:pt>
                <c:pt idx="2">
                  <c:v>Недостатня співпраця з бізнесом</c:v>
                </c:pt>
                <c:pt idx="3">
                  <c:v>Недостатня кількість кваліфікованого персоналу</c:v>
                </c:pt>
                <c:pt idx="4">
                  <c:v>Недостатня співпраця з ЗМІ</c:v>
                </c:pt>
                <c:pt idx="5">
                  <c:v>Відсутність планування діяльності</c:v>
                </c:pt>
                <c:pt idx="6">
                  <c:v>Недостатня забезпеченість обладнанням</c:v>
                </c:pt>
                <c:pt idx="7">
                  <c:v>Невміле керівництво організацією</c:v>
                </c:pt>
                <c:pt idx="8">
                  <c:v>Нечітко сформульована та визначена мета діяльності</c:v>
                </c:pt>
                <c:pt idx="9">
                  <c:v>Конфлікти в організації</c:v>
                </c:pt>
                <c:pt idx="10">
                  <c:v>Брак знань або досвіду</c:v>
                </c:pt>
                <c:pt idx="11">
                  <c:v>Низький імідж організації</c:v>
                </c:pt>
                <c:pt idx="12">
                  <c:v>Невміле управління фінансами</c:v>
                </c:pt>
                <c:pt idx="13">
                  <c:v>Немає/не знаю</c:v>
                </c:pt>
              </c:strCache>
            </c:strRef>
          </c:cat>
          <c:val>
            <c:numRef>
              <c:f>Лист1!$C$165:$C$178</c:f>
              <c:numCache>
                <c:formatCode>0.0%</c:formatCode>
                <c:ptCount val="14"/>
                <c:pt idx="0">
                  <c:v>0.55300000000000005</c:v>
                </c:pt>
                <c:pt idx="1">
                  <c:v>0.30599999999999999</c:v>
                </c:pt>
                <c:pt idx="2">
                  <c:v>0.35299999999999998</c:v>
                </c:pt>
                <c:pt idx="3">
                  <c:v>0.30599999999999999</c:v>
                </c:pt>
                <c:pt idx="4">
                  <c:v>0.2</c:v>
                </c:pt>
                <c:pt idx="5">
                  <c:v>0.129</c:v>
                </c:pt>
                <c:pt idx="6">
                  <c:v>0.21199999999999999</c:v>
                </c:pt>
                <c:pt idx="7">
                  <c:v>3.5000000000000003E-2</c:v>
                </c:pt>
                <c:pt idx="8">
                  <c:v>8.2000000000000003E-2</c:v>
                </c:pt>
                <c:pt idx="9">
                  <c:v>4.7E-2</c:v>
                </c:pt>
                <c:pt idx="10">
                  <c:v>0.129</c:v>
                </c:pt>
                <c:pt idx="11">
                  <c:v>2.4E-2</c:v>
                </c:pt>
                <c:pt idx="12">
                  <c:v>1.2E-2</c:v>
                </c:pt>
                <c:pt idx="13">
                  <c:v>2.4E-2</c:v>
                </c:pt>
              </c:numCache>
            </c:numRef>
          </c:val>
          <c:extLst>
            <c:ext xmlns:c16="http://schemas.microsoft.com/office/drawing/2014/chart" uri="{C3380CC4-5D6E-409C-BE32-E72D297353CC}">
              <c16:uniqueId val="{00000000-E676-4298-A892-BA107C1386DE}"/>
            </c:ext>
          </c:extLst>
        </c:ser>
        <c:ser>
          <c:idx val="1"/>
          <c:order val="1"/>
          <c:tx>
            <c:strRef>
              <c:f>Лист1!$D$86</c:f>
              <c:strCache>
                <c:ptCount val="1"/>
                <c:pt idx="0">
                  <c:v>Загалом</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Лист1!$B$165:$B$178</c:f>
              <c:strCache>
                <c:ptCount val="14"/>
                <c:pt idx="0">
                  <c:v>Недостатнє фінансування</c:v>
                </c:pt>
                <c:pt idx="1">
                  <c:v>Недостатня співпраця з органами влади</c:v>
                </c:pt>
                <c:pt idx="2">
                  <c:v>Недостатня співпраця з бізнесом</c:v>
                </c:pt>
                <c:pt idx="3">
                  <c:v>Недостатня кількість кваліфікованого персоналу</c:v>
                </c:pt>
                <c:pt idx="4">
                  <c:v>Недостатня співпраця з ЗМІ</c:v>
                </c:pt>
                <c:pt idx="5">
                  <c:v>Відсутність планування діяльності</c:v>
                </c:pt>
                <c:pt idx="6">
                  <c:v>Недостатня забезпеченість обладнанням</c:v>
                </c:pt>
                <c:pt idx="7">
                  <c:v>Невміле керівництво організацією</c:v>
                </c:pt>
                <c:pt idx="8">
                  <c:v>Нечітко сформульована та визначена мета діяльності</c:v>
                </c:pt>
                <c:pt idx="9">
                  <c:v>Конфлікти в організації</c:v>
                </c:pt>
                <c:pt idx="10">
                  <c:v>Брак знань або досвіду</c:v>
                </c:pt>
                <c:pt idx="11">
                  <c:v>Низький імідж організації</c:v>
                </c:pt>
                <c:pt idx="12">
                  <c:v>Невміле управління фінансами</c:v>
                </c:pt>
                <c:pt idx="13">
                  <c:v>Немає/не знаю</c:v>
                </c:pt>
              </c:strCache>
            </c:strRef>
          </c:cat>
          <c:val>
            <c:numRef>
              <c:f>Лист1!$D$165:$D$178</c:f>
              <c:numCache>
                <c:formatCode>0.0%</c:formatCode>
                <c:ptCount val="14"/>
                <c:pt idx="0">
                  <c:v>0.54100000000000004</c:v>
                </c:pt>
                <c:pt idx="1">
                  <c:v>0.51800000000000002</c:v>
                </c:pt>
                <c:pt idx="2">
                  <c:v>0.42399999999999999</c:v>
                </c:pt>
                <c:pt idx="3">
                  <c:v>0.435</c:v>
                </c:pt>
                <c:pt idx="4">
                  <c:v>0.4</c:v>
                </c:pt>
                <c:pt idx="5">
                  <c:v>0.38800000000000001</c:v>
                </c:pt>
                <c:pt idx="6">
                  <c:v>0.25900000000000001</c:v>
                </c:pt>
                <c:pt idx="7">
                  <c:v>0.34100000000000003</c:v>
                </c:pt>
                <c:pt idx="8">
                  <c:v>0.27100000000000002</c:v>
                </c:pt>
                <c:pt idx="9">
                  <c:v>0.25900000000000001</c:v>
                </c:pt>
                <c:pt idx="10">
                  <c:v>0.13500000000000001</c:v>
                </c:pt>
                <c:pt idx="11">
                  <c:v>0.16500000000000001</c:v>
                </c:pt>
                <c:pt idx="12">
                  <c:v>9.4E-2</c:v>
                </c:pt>
                <c:pt idx="13">
                  <c:v>4.8000000000000001E-2</c:v>
                </c:pt>
              </c:numCache>
            </c:numRef>
          </c:val>
          <c:extLst>
            <c:ext xmlns:c16="http://schemas.microsoft.com/office/drawing/2014/chart" uri="{C3380CC4-5D6E-409C-BE32-E72D297353CC}">
              <c16:uniqueId val="{00000001-E676-4298-A892-BA107C1386DE}"/>
            </c:ext>
          </c:extLst>
        </c:ser>
        <c:dLbls>
          <c:dLblPos val="outEnd"/>
          <c:showLegendKey val="0"/>
          <c:showVal val="1"/>
          <c:showCatName val="0"/>
          <c:showSerName val="0"/>
          <c:showPercent val="0"/>
          <c:showBubbleSize val="0"/>
        </c:dLbls>
        <c:gapWidth val="219"/>
        <c:axId val="273681584"/>
        <c:axId val="273682144"/>
      </c:barChart>
      <c:catAx>
        <c:axId val="2736815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682144"/>
        <c:crosses val="autoZero"/>
        <c:auto val="1"/>
        <c:lblAlgn val="ctr"/>
        <c:lblOffset val="100"/>
        <c:noMultiLvlLbl val="0"/>
      </c:catAx>
      <c:valAx>
        <c:axId val="273682144"/>
        <c:scaling>
          <c:orientation val="minMax"/>
        </c:scaling>
        <c:delete val="1"/>
        <c:axPos val="t"/>
        <c:numFmt formatCode="0.0%" sourceLinked="1"/>
        <c:majorTickMark val="none"/>
        <c:minorTickMark val="none"/>
        <c:tickLblPos val="nextTo"/>
        <c:crossAx val="273681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Лист1!$C$186</c:f>
              <c:strCache>
                <c:ptCount val="1"/>
                <c:pt idx="0">
                  <c:v>Потреба загальна</c:v>
                </c:pt>
              </c:strCache>
            </c:strRef>
          </c:tx>
          <c:spPr>
            <a:pattFill prst="wdUpDiag">
              <a:fgClr>
                <a:srgbClr val="912D29"/>
              </a:fgClr>
              <a:bgClr>
                <a:schemeClr val="bg1"/>
              </a:bgClr>
            </a:pattFill>
            <a:ln>
              <a:solidFill>
                <a:srgbClr val="912D29"/>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Лист1!$B$187:$B$194</c:f>
              <c:strCache>
                <c:ptCount val="8"/>
                <c:pt idx="0">
                  <c:v>Фінансова</c:v>
                </c:pt>
                <c:pt idx="1">
                  <c:v>Співпраця з органами влади</c:v>
                </c:pt>
                <c:pt idx="2">
                  <c:v>Приміщення</c:v>
                </c:pt>
                <c:pt idx="3">
                  <c:v>Допомога у поширенні інформації</c:v>
                </c:pt>
                <c:pt idx="4">
                  <c:v>Обладнання</c:v>
                </c:pt>
                <c:pt idx="5">
                  <c:v>Навчання</c:v>
                </c:pt>
                <c:pt idx="6">
                  <c:v>Інформація</c:v>
                </c:pt>
                <c:pt idx="7">
                  <c:v>Допомога у налагоджені співпраці з іншими ІГС</c:v>
                </c:pt>
              </c:strCache>
            </c:strRef>
          </c:cat>
          <c:val>
            <c:numRef>
              <c:f>Лист1!$C$187:$C$194</c:f>
              <c:numCache>
                <c:formatCode>0.0%</c:formatCode>
                <c:ptCount val="8"/>
                <c:pt idx="0">
                  <c:v>0.68200000000000005</c:v>
                </c:pt>
                <c:pt idx="1">
                  <c:v>0.44700000000000001</c:v>
                </c:pt>
                <c:pt idx="2">
                  <c:v>0.435</c:v>
                </c:pt>
                <c:pt idx="3">
                  <c:v>0.34100000000000003</c:v>
                </c:pt>
                <c:pt idx="4">
                  <c:v>0.41199999999999998</c:v>
                </c:pt>
                <c:pt idx="5">
                  <c:v>0.38800000000000001</c:v>
                </c:pt>
                <c:pt idx="6">
                  <c:v>0.23499999999999999</c:v>
                </c:pt>
                <c:pt idx="7">
                  <c:v>0.17599999999999999</c:v>
                </c:pt>
              </c:numCache>
            </c:numRef>
          </c:val>
          <c:extLst>
            <c:ext xmlns:c16="http://schemas.microsoft.com/office/drawing/2014/chart" uri="{C3380CC4-5D6E-409C-BE32-E72D297353CC}">
              <c16:uniqueId val="{00000000-0C85-49A5-A2D0-1ABA742118E0}"/>
            </c:ext>
          </c:extLst>
        </c:ser>
        <c:ser>
          <c:idx val="1"/>
          <c:order val="1"/>
          <c:tx>
            <c:strRef>
              <c:f>Лист1!$D$186</c:f>
              <c:strCache>
                <c:ptCount val="1"/>
                <c:pt idx="0">
                  <c:v>Потреба від органів влади</c:v>
                </c:pt>
              </c:strCache>
            </c:strRef>
          </c:tx>
          <c:spPr>
            <a:pattFill prst="wdDnDiag">
              <a:fgClr>
                <a:srgbClr val="0070C0"/>
              </a:fgClr>
              <a:bgClr>
                <a:schemeClr val="bg1"/>
              </a:bgClr>
            </a:pattFill>
            <a:ln>
              <a:solidFill>
                <a:schemeClr val="accent5"/>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Лист1!$B$187:$B$194</c:f>
              <c:strCache>
                <c:ptCount val="8"/>
                <c:pt idx="0">
                  <c:v>Фінансова</c:v>
                </c:pt>
                <c:pt idx="1">
                  <c:v>Співпраця з органами влади</c:v>
                </c:pt>
                <c:pt idx="2">
                  <c:v>Приміщення</c:v>
                </c:pt>
                <c:pt idx="3">
                  <c:v>Допомога у поширенні інформації</c:v>
                </c:pt>
                <c:pt idx="4">
                  <c:v>Обладнання</c:v>
                </c:pt>
                <c:pt idx="5">
                  <c:v>Навчання</c:v>
                </c:pt>
                <c:pt idx="6">
                  <c:v>Інформація</c:v>
                </c:pt>
                <c:pt idx="7">
                  <c:v>Допомога у налагоджені співпраці з іншими ІГС</c:v>
                </c:pt>
              </c:strCache>
            </c:strRef>
          </c:cat>
          <c:val>
            <c:numRef>
              <c:f>Лист1!$D$187:$D$194</c:f>
              <c:numCache>
                <c:formatCode>0.0%</c:formatCode>
                <c:ptCount val="8"/>
                <c:pt idx="0">
                  <c:v>0.44700000000000001</c:v>
                </c:pt>
                <c:pt idx="1">
                  <c:v>0.58799999999999997</c:v>
                </c:pt>
                <c:pt idx="2">
                  <c:v>0.4</c:v>
                </c:pt>
                <c:pt idx="3">
                  <c:v>0.35299999999999998</c:v>
                </c:pt>
                <c:pt idx="4">
                  <c:v>0.21199999999999999</c:v>
                </c:pt>
                <c:pt idx="5">
                  <c:v>0.153</c:v>
                </c:pt>
                <c:pt idx="6">
                  <c:v>0.25900000000000001</c:v>
                </c:pt>
                <c:pt idx="7">
                  <c:v>0.11799999999999999</c:v>
                </c:pt>
              </c:numCache>
            </c:numRef>
          </c:val>
          <c:extLst>
            <c:ext xmlns:c16="http://schemas.microsoft.com/office/drawing/2014/chart" uri="{C3380CC4-5D6E-409C-BE32-E72D297353CC}">
              <c16:uniqueId val="{00000001-0C85-49A5-A2D0-1ABA742118E0}"/>
            </c:ext>
          </c:extLst>
        </c:ser>
        <c:dLbls>
          <c:dLblPos val="outEnd"/>
          <c:showLegendKey val="0"/>
          <c:showVal val="1"/>
          <c:showCatName val="0"/>
          <c:showSerName val="0"/>
          <c:showPercent val="0"/>
          <c:showBubbleSize val="0"/>
        </c:dLbls>
        <c:gapWidth val="219"/>
        <c:axId val="273684944"/>
        <c:axId val="273685504"/>
      </c:barChart>
      <c:catAx>
        <c:axId val="27368494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685504"/>
        <c:crosses val="autoZero"/>
        <c:auto val="1"/>
        <c:lblAlgn val="ctr"/>
        <c:lblOffset val="100"/>
        <c:noMultiLvlLbl val="0"/>
      </c:catAx>
      <c:valAx>
        <c:axId val="273685504"/>
        <c:scaling>
          <c:orientation val="minMax"/>
        </c:scaling>
        <c:delete val="1"/>
        <c:axPos val="t"/>
        <c:numFmt formatCode="0.0%" sourceLinked="1"/>
        <c:majorTickMark val="none"/>
        <c:minorTickMark val="none"/>
        <c:tickLblPos val="nextTo"/>
        <c:crossAx val="273684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8B9-4426-9DD0-40B1ACFE70D9}"/>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(1)'!$C$465:$C$470</c:f>
              <c:strCache>
                <c:ptCount val="6"/>
                <c:pt idx="0">
                  <c:v>1</c:v>
                </c:pt>
                <c:pt idx="1">
                  <c:v>2</c:v>
                </c:pt>
                <c:pt idx="2">
                  <c:v>3</c:v>
                </c:pt>
                <c:pt idx="3">
                  <c:v>4</c:v>
                </c:pt>
                <c:pt idx="4">
                  <c:v>5</c:v>
                </c:pt>
                <c:pt idx="5">
                  <c:v>Важко відповісти</c:v>
                </c:pt>
              </c:strCache>
            </c:strRef>
          </c:cat>
          <c:val>
            <c:numRef>
              <c:f>'Ответы на форму (1)'!$D$465:$D$470</c:f>
              <c:numCache>
                <c:formatCode>0.0%</c:formatCode>
                <c:ptCount val="6"/>
                <c:pt idx="0">
                  <c:v>0.23499999999999999</c:v>
                </c:pt>
                <c:pt idx="1">
                  <c:v>0.29399999999999998</c:v>
                </c:pt>
                <c:pt idx="2">
                  <c:v>0.11799999999999999</c:v>
                </c:pt>
                <c:pt idx="3">
                  <c:v>5.8999999999999997E-2</c:v>
                </c:pt>
                <c:pt idx="4">
                  <c:v>1E-3</c:v>
                </c:pt>
                <c:pt idx="5">
                  <c:v>0.29299999999999998</c:v>
                </c:pt>
              </c:numCache>
            </c:numRef>
          </c:val>
          <c:extLst>
            <c:ext xmlns:c16="http://schemas.microsoft.com/office/drawing/2014/chart" uri="{C3380CC4-5D6E-409C-BE32-E72D297353CC}">
              <c16:uniqueId val="{00000001-88B9-4426-9DD0-40B1ACFE70D9}"/>
            </c:ext>
          </c:extLst>
        </c:ser>
        <c:dLbls>
          <c:showLegendKey val="0"/>
          <c:showVal val="0"/>
          <c:showCatName val="0"/>
          <c:showSerName val="0"/>
          <c:showPercent val="0"/>
          <c:showBubbleSize val="0"/>
        </c:dLbls>
        <c:gapWidth val="219"/>
        <c:overlap val="-27"/>
        <c:axId val="273687744"/>
        <c:axId val="273688304"/>
      </c:barChart>
      <c:catAx>
        <c:axId val="273687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273688304"/>
        <c:crosses val="autoZero"/>
        <c:auto val="1"/>
        <c:lblAlgn val="ctr"/>
        <c:lblOffset val="100"/>
        <c:noMultiLvlLbl val="0"/>
      </c:catAx>
      <c:valAx>
        <c:axId val="273688304"/>
        <c:scaling>
          <c:orientation val="minMax"/>
        </c:scaling>
        <c:delete val="1"/>
        <c:axPos val="l"/>
        <c:numFmt formatCode="0.0%" sourceLinked="1"/>
        <c:majorTickMark val="none"/>
        <c:minorTickMark val="none"/>
        <c:tickLblPos val="nextTo"/>
        <c:crossAx val="2736877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80-4A68-A620-6258AF55959F}"/>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80-4A68-A620-6258AF55959F}"/>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580-4A68-A620-6258AF55959F}"/>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80-4A68-A620-6258AF55959F}"/>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80-4A68-A620-6258AF55959F}"/>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80-4A68-A620-6258AF55959F}"/>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580-4A68-A620-6258AF55959F}"/>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580-4A68-A620-6258AF55959F}"/>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580-4A68-A620-6258AF55959F}"/>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580-4A68-A620-6258AF55959F}"/>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Лист1!$B$19:$B$28</c:f>
              <c:strCache>
                <c:ptCount val="10"/>
                <c:pt idx="0">
                  <c:v>1</c:v>
                </c:pt>
                <c:pt idx="1">
                  <c:v>2</c:v>
                </c:pt>
                <c:pt idx="2">
                  <c:v>3</c:v>
                </c:pt>
                <c:pt idx="3">
                  <c:v>4</c:v>
                </c:pt>
                <c:pt idx="4">
                  <c:v>5</c:v>
                </c:pt>
                <c:pt idx="5">
                  <c:v>6</c:v>
                </c:pt>
                <c:pt idx="6">
                  <c:v>7</c:v>
                </c:pt>
                <c:pt idx="7">
                  <c:v>8</c:v>
                </c:pt>
                <c:pt idx="8">
                  <c:v>9</c:v>
                </c:pt>
                <c:pt idx="9">
                  <c:v>10</c:v>
                </c:pt>
              </c:strCache>
            </c:strRef>
          </c:cat>
          <c:val>
            <c:numRef>
              <c:f>Лист1!$C$19:$C$28</c:f>
              <c:numCache>
                <c:formatCode>###0.0%</c:formatCode>
                <c:ptCount val="10"/>
                <c:pt idx="0">
                  <c:v>8.7527352297592995E-2</c:v>
                </c:pt>
                <c:pt idx="1">
                  <c:v>7.1115973741794306E-2</c:v>
                </c:pt>
                <c:pt idx="2">
                  <c:v>7.9868708971553612E-2</c:v>
                </c:pt>
                <c:pt idx="3">
                  <c:v>0.10393873085339168</c:v>
                </c:pt>
                <c:pt idx="4">
                  <c:v>0.11269146608315099</c:v>
                </c:pt>
                <c:pt idx="5">
                  <c:v>0.14770240700218817</c:v>
                </c:pt>
                <c:pt idx="6">
                  <c:v>0.17943107221006566</c:v>
                </c:pt>
                <c:pt idx="7">
                  <c:v>0.13347921225382933</c:v>
                </c:pt>
                <c:pt idx="8">
                  <c:v>6.2363238512035013E-2</c:v>
                </c:pt>
                <c:pt idx="9">
                  <c:v>2.1881838074398249E-2</c:v>
                </c:pt>
              </c:numCache>
            </c:numRef>
          </c:val>
          <c:extLst>
            <c:ext xmlns:c16="http://schemas.microsoft.com/office/drawing/2014/chart" uri="{C3380CC4-5D6E-409C-BE32-E72D297353CC}">
              <c16:uniqueId val="{0000000A-9580-4A68-A620-6258AF55959F}"/>
            </c:ext>
          </c:extLst>
        </c:ser>
        <c:dLbls>
          <c:showLegendKey val="0"/>
          <c:showVal val="0"/>
          <c:showCatName val="0"/>
          <c:showSerName val="0"/>
          <c:showPercent val="0"/>
          <c:showBubbleSize val="0"/>
        </c:dLbls>
        <c:gapWidth val="219"/>
        <c:overlap val="-27"/>
        <c:axId val="273693344"/>
        <c:axId val="273693904"/>
      </c:barChart>
      <c:catAx>
        <c:axId val="273693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3693904"/>
        <c:crosses val="autoZero"/>
        <c:auto val="1"/>
        <c:lblAlgn val="ctr"/>
        <c:lblOffset val="100"/>
        <c:noMultiLvlLbl val="0"/>
      </c:catAx>
      <c:valAx>
        <c:axId val="27369390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369334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D36-474D-A106-F267C4F5DFCE}"/>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D36-474D-A106-F267C4F5DFCE}"/>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D36-474D-A106-F267C4F5DFCE}"/>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D36-474D-A106-F267C4F5DFCE}"/>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36-474D-A106-F267C4F5DFCE}"/>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D36-474D-A106-F267C4F5DFCE}"/>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D36-474D-A106-F267C4F5DFCE}"/>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D36-474D-A106-F267C4F5DFCE}"/>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D36-474D-A106-F267C4F5DFCE}"/>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D36-474D-A106-F267C4F5DFCE}"/>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Лист1!$B$2:$B$11</c:f>
              <c:strCache>
                <c:ptCount val="10"/>
                <c:pt idx="0">
                  <c:v>1</c:v>
                </c:pt>
                <c:pt idx="1">
                  <c:v>2</c:v>
                </c:pt>
                <c:pt idx="2">
                  <c:v>3</c:v>
                </c:pt>
                <c:pt idx="3">
                  <c:v>4</c:v>
                </c:pt>
                <c:pt idx="4">
                  <c:v>5</c:v>
                </c:pt>
                <c:pt idx="5">
                  <c:v>6</c:v>
                </c:pt>
                <c:pt idx="6">
                  <c:v>7</c:v>
                </c:pt>
                <c:pt idx="7">
                  <c:v>8</c:v>
                </c:pt>
                <c:pt idx="8">
                  <c:v>9</c:v>
                </c:pt>
                <c:pt idx="9">
                  <c:v>10</c:v>
                </c:pt>
              </c:strCache>
            </c:strRef>
          </c:cat>
          <c:val>
            <c:numRef>
              <c:f>Лист1!$C$2:$C$11</c:f>
              <c:numCache>
                <c:formatCode>###0.0%</c:formatCode>
                <c:ptCount val="10"/>
                <c:pt idx="0">
                  <c:v>7.8719723183391002E-2</c:v>
                </c:pt>
                <c:pt idx="1">
                  <c:v>7.6124567474048443E-2</c:v>
                </c:pt>
                <c:pt idx="2">
                  <c:v>5.0173010380622836E-2</c:v>
                </c:pt>
                <c:pt idx="3">
                  <c:v>3.2006920415224911E-2</c:v>
                </c:pt>
                <c:pt idx="4">
                  <c:v>7.698961937716263E-2</c:v>
                </c:pt>
                <c:pt idx="5">
                  <c:v>0.1583044982698962</c:v>
                </c:pt>
                <c:pt idx="6">
                  <c:v>0.13321799307958476</c:v>
                </c:pt>
                <c:pt idx="7">
                  <c:v>0.17993079584775087</c:v>
                </c:pt>
                <c:pt idx="8">
                  <c:v>0.1185121107266436</c:v>
                </c:pt>
                <c:pt idx="9">
                  <c:v>9.6020761245674754E-2</c:v>
                </c:pt>
              </c:numCache>
            </c:numRef>
          </c:val>
          <c:extLst>
            <c:ext xmlns:c16="http://schemas.microsoft.com/office/drawing/2014/chart" uri="{C3380CC4-5D6E-409C-BE32-E72D297353CC}">
              <c16:uniqueId val="{0000000A-8D36-474D-A106-F267C4F5DFCE}"/>
            </c:ext>
          </c:extLst>
        </c:ser>
        <c:dLbls>
          <c:showLegendKey val="0"/>
          <c:showVal val="0"/>
          <c:showCatName val="0"/>
          <c:showSerName val="0"/>
          <c:showPercent val="0"/>
          <c:showBubbleSize val="0"/>
        </c:dLbls>
        <c:gapWidth val="219"/>
        <c:overlap val="-27"/>
        <c:axId val="277040784"/>
        <c:axId val="277041344"/>
      </c:barChart>
      <c:catAx>
        <c:axId val="277040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7041344"/>
        <c:crosses val="autoZero"/>
        <c:auto val="1"/>
        <c:lblAlgn val="ctr"/>
        <c:lblOffset val="100"/>
        <c:noMultiLvlLbl val="0"/>
      </c:catAx>
      <c:valAx>
        <c:axId val="27704134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704078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E84-4390-A453-EDD63960A205}"/>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E84-4390-A453-EDD63960A205}"/>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E84-4390-A453-EDD63960A205}"/>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E84-4390-A453-EDD63960A205}"/>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E84-4390-A453-EDD63960A205}"/>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E84-4390-A453-EDD63960A205}"/>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E84-4390-A453-EDD63960A205}"/>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E84-4390-A453-EDD63960A205}"/>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E84-4390-A453-EDD63960A205}"/>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E84-4390-A453-EDD63960A205}"/>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Sheet1!$B$2:$B$20</c:f>
              <c:strCache>
                <c:ptCount val="19"/>
                <c:pt idx="0">
                  <c:v>Текст: стаття або блог</c:v>
                </c:pt>
                <c:pt idx="1">
                  <c:v>Свято</c:v>
                </c:pt>
                <c:pt idx="2">
                  <c:v>Заява</c:v>
                </c:pt>
                <c:pt idx="3">
                  <c:v>Розваги</c:v>
                </c:pt>
                <c:pt idx="4">
                  <c:v>Спортивні змагання</c:v>
                </c:pt>
                <c:pt idx="5">
                  <c:v>Протест</c:v>
                </c:pt>
                <c:pt idx="6">
                  <c:v>Концерт</c:v>
                </c:pt>
                <c:pt idx="7">
                  <c:v>Збори громадян</c:v>
                </c:pt>
                <c:pt idx="8">
                  <c:v>Фестиваль</c:v>
                </c:pt>
                <c:pt idx="9">
                  <c:v>Навчаьні заходи</c:v>
                </c:pt>
                <c:pt idx="10">
                  <c:v>Круглий стіл</c:v>
                </c:pt>
                <c:pt idx="11">
                  <c:v>Суботник</c:v>
                </c:pt>
                <c:pt idx="12">
                  <c:v>Мітинг</c:v>
                </c:pt>
                <c:pt idx="13">
                  <c:v>виставка</c:v>
                </c:pt>
                <c:pt idx="14">
                  <c:v>Вистава/творчій вечір</c:v>
                </c:pt>
                <c:pt idx="15">
                  <c:v>благодійна Акція</c:v>
                </c:pt>
                <c:pt idx="16">
                  <c:v>конкурс</c:v>
                </c:pt>
                <c:pt idx="17">
                  <c:v>форум</c:v>
                </c:pt>
                <c:pt idx="18">
                  <c:v>прес-конференція, Брифінг</c:v>
                </c:pt>
              </c:strCache>
            </c:strRef>
          </c:cat>
          <c:val>
            <c:numRef>
              <c:f>Sheet1!$C$2:$C$20</c:f>
              <c:numCache>
                <c:formatCode>###0.0%</c:formatCode>
                <c:ptCount val="19"/>
                <c:pt idx="0">
                  <c:v>0.375</c:v>
                </c:pt>
                <c:pt idx="1">
                  <c:v>0.1525</c:v>
                </c:pt>
                <c:pt idx="2">
                  <c:v>0.13666666666666666</c:v>
                </c:pt>
                <c:pt idx="3">
                  <c:v>0.11416666666666667</c:v>
                </c:pt>
                <c:pt idx="4">
                  <c:v>9.6666666666666665E-2</c:v>
                </c:pt>
                <c:pt idx="5">
                  <c:v>8.0833333333333326E-2</c:v>
                </c:pt>
                <c:pt idx="6">
                  <c:v>6.3333333333333339E-2</c:v>
                </c:pt>
                <c:pt idx="7">
                  <c:v>5.8333333333333334E-2</c:v>
                </c:pt>
                <c:pt idx="8">
                  <c:v>5.5833333333333332E-2</c:v>
                </c:pt>
                <c:pt idx="9">
                  <c:v>4.3333333333333335E-2</c:v>
                </c:pt>
                <c:pt idx="10">
                  <c:v>2.75E-2</c:v>
                </c:pt>
                <c:pt idx="11">
                  <c:v>2.3333333333333334E-2</c:v>
                </c:pt>
                <c:pt idx="12">
                  <c:v>2.1666666666666667E-2</c:v>
                </c:pt>
                <c:pt idx="13">
                  <c:v>1.8333333333333333E-2</c:v>
                </c:pt>
                <c:pt idx="14">
                  <c:v>1.5833333333333335E-2</c:v>
                </c:pt>
                <c:pt idx="15">
                  <c:v>2.5000000000000001E-2</c:v>
                </c:pt>
                <c:pt idx="16">
                  <c:v>1.2500000000000001E-2</c:v>
                </c:pt>
                <c:pt idx="17">
                  <c:v>1.1666666666666667E-2</c:v>
                </c:pt>
                <c:pt idx="18">
                  <c:v>8.3333333333333332E-3</c:v>
                </c:pt>
              </c:numCache>
            </c:numRef>
          </c:val>
          <c:extLst>
            <c:ext xmlns:c16="http://schemas.microsoft.com/office/drawing/2014/chart" uri="{C3380CC4-5D6E-409C-BE32-E72D297353CC}">
              <c16:uniqueId val="{0000000A-CE84-4390-A453-EDD63960A205}"/>
            </c:ext>
          </c:extLst>
        </c:ser>
        <c:dLbls>
          <c:showLegendKey val="0"/>
          <c:showVal val="0"/>
          <c:showCatName val="0"/>
          <c:showSerName val="0"/>
          <c:showPercent val="0"/>
          <c:showBubbleSize val="0"/>
        </c:dLbls>
        <c:gapWidth val="219"/>
        <c:overlap val="-27"/>
        <c:axId val="277043584"/>
        <c:axId val="277044144"/>
      </c:barChart>
      <c:catAx>
        <c:axId val="277043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7044144"/>
        <c:crosses val="autoZero"/>
        <c:auto val="1"/>
        <c:lblAlgn val="ctr"/>
        <c:lblOffset val="100"/>
        <c:noMultiLvlLbl val="0"/>
      </c:catAx>
      <c:valAx>
        <c:axId val="27704414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704358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6A6-4C63-8446-D1A9C8235995}"/>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A6-4C63-8446-D1A9C8235995}"/>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6A6-4C63-8446-D1A9C8235995}"/>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6A6-4C63-8446-D1A9C8235995}"/>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6A6-4C63-8446-D1A9C8235995}"/>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6A6-4C63-8446-D1A9C8235995}"/>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6A6-4C63-8446-D1A9C8235995}"/>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6A6-4C63-8446-D1A9C8235995}"/>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6A6-4C63-8446-D1A9C8235995}"/>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6A6-4C63-8446-D1A9C8235995}"/>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Sheet1!$B$30:$B$50</c:f>
              <c:strCache>
                <c:ptCount val="21"/>
                <c:pt idx="0">
                  <c:v>Культура</c:v>
                </c:pt>
                <c:pt idx="1">
                  <c:v>Діти</c:v>
                </c:pt>
                <c:pt idx="2">
                  <c:v>Комунальне господарство</c:v>
                </c:pt>
                <c:pt idx="3">
                  <c:v>Спорт</c:v>
                </c:pt>
                <c:pt idx="4">
                  <c:v>Освіта</c:v>
                </c:pt>
                <c:pt idx="5">
                  <c:v>Армія і волонтерство пов'язане з армією</c:v>
                </c:pt>
                <c:pt idx="6">
                  <c:v>Екологія</c:v>
                </c:pt>
                <c:pt idx="7">
                  <c:v>Локальна політика</c:v>
                </c:pt>
                <c:pt idx="8">
                  <c:v>Транспорт</c:v>
                </c:pt>
                <c:pt idx="9">
                  <c:v>Національна політика</c:v>
                </c:pt>
                <c:pt idx="10">
                  <c:v>медицина</c:v>
                </c:pt>
                <c:pt idx="11">
                  <c:v>Туризм</c:v>
                </c:pt>
                <c:pt idx="12">
                  <c:v>Волонтерство (окрім армія)</c:v>
                </c:pt>
                <c:pt idx="13">
                  <c:v>Благоустрій</c:v>
                </c:pt>
                <c:pt idx="14">
                  <c:v>Благдійність</c:v>
                </c:pt>
                <c:pt idx="15">
                  <c:v>Боротьба з корупцією</c:v>
                </c:pt>
                <c:pt idx="16">
                  <c:v>Тематика ЛГБТ</c:v>
                </c:pt>
                <c:pt idx="17">
                  <c:v>Релігія</c:v>
                </c:pt>
                <c:pt idx="18">
                  <c:v>Підприємництво</c:v>
                </c:pt>
                <c:pt idx="19">
                  <c:v>Реформи</c:v>
                </c:pt>
                <c:pt idx="20">
                  <c:v>поліція</c:v>
                </c:pt>
              </c:strCache>
            </c:strRef>
          </c:cat>
          <c:val>
            <c:numRef>
              <c:f>Sheet1!$C$30:$C$50</c:f>
              <c:numCache>
                <c:formatCode>###0.0%</c:formatCode>
                <c:ptCount val="21"/>
                <c:pt idx="0">
                  <c:v>0.26083333333333331</c:v>
                </c:pt>
                <c:pt idx="1">
                  <c:v>0.15583333333333332</c:v>
                </c:pt>
                <c:pt idx="2">
                  <c:v>0.155</c:v>
                </c:pt>
                <c:pt idx="3">
                  <c:v>0.13833333333333334</c:v>
                </c:pt>
                <c:pt idx="4">
                  <c:v>0.125</c:v>
                </c:pt>
                <c:pt idx="5">
                  <c:v>0.10583333333333333</c:v>
                </c:pt>
                <c:pt idx="6">
                  <c:v>8.666666666666667E-2</c:v>
                </c:pt>
                <c:pt idx="7">
                  <c:v>8.666666666666667E-2</c:v>
                </c:pt>
                <c:pt idx="8">
                  <c:v>5.0833333333333335E-2</c:v>
                </c:pt>
                <c:pt idx="9">
                  <c:v>0.05</c:v>
                </c:pt>
                <c:pt idx="10">
                  <c:v>4.1666666666666664E-2</c:v>
                </c:pt>
                <c:pt idx="11">
                  <c:v>4.1666666666666664E-2</c:v>
                </c:pt>
                <c:pt idx="12">
                  <c:v>3.7499999999999999E-2</c:v>
                </c:pt>
                <c:pt idx="13">
                  <c:v>3.7499999999999999E-2</c:v>
                </c:pt>
                <c:pt idx="14">
                  <c:v>3.3333333333333333E-2</c:v>
                </c:pt>
                <c:pt idx="15">
                  <c:v>2.5000000000000001E-2</c:v>
                </c:pt>
                <c:pt idx="16">
                  <c:v>2.5000000000000001E-2</c:v>
                </c:pt>
                <c:pt idx="17">
                  <c:v>1.8333333333333333E-2</c:v>
                </c:pt>
                <c:pt idx="18">
                  <c:v>1.5833333333333335E-2</c:v>
                </c:pt>
                <c:pt idx="19">
                  <c:v>1.3333333333333334E-2</c:v>
                </c:pt>
                <c:pt idx="20">
                  <c:v>1.2500000000000001E-2</c:v>
                </c:pt>
              </c:numCache>
            </c:numRef>
          </c:val>
          <c:extLst>
            <c:ext xmlns:c16="http://schemas.microsoft.com/office/drawing/2014/chart" uri="{C3380CC4-5D6E-409C-BE32-E72D297353CC}">
              <c16:uniqueId val="{0000000A-86A6-4C63-8446-D1A9C8235995}"/>
            </c:ext>
          </c:extLst>
        </c:ser>
        <c:dLbls>
          <c:showLegendKey val="0"/>
          <c:showVal val="0"/>
          <c:showCatName val="0"/>
          <c:showSerName val="0"/>
          <c:showPercent val="0"/>
          <c:showBubbleSize val="0"/>
        </c:dLbls>
        <c:gapWidth val="219"/>
        <c:overlap val="-27"/>
        <c:axId val="277046384"/>
        <c:axId val="277046944"/>
      </c:barChart>
      <c:catAx>
        <c:axId val="277046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7046944"/>
        <c:crosses val="autoZero"/>
        <c:auto val="1"/>
        <c:lblAlgn val="ctr"/>
        <c:lblOffset val="100"/>
        <c:noMultiLvlLbl val="0"/>
      </c:catAx>
      <c:valAx>
        <c:axId val="27704694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704638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169-4105-8133-B2BA00567694}"/>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69-4105-8133-B2BA00567694}"/>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169-4105-8133-B2BA00567694}"/>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169-4105-8133-B2BA00567694}"/>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169-4105-8133-B2BA00567694}"/>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169-4105-8133-B2BA00567694}"/>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169-4105-8133-B2BA00567694}"/>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169-4105-8133-B2BA00567694}"/>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169-4105-8133-B2BA00567694}"/>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169-4105-8133-B2BA00567694}"/>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Sheet1!$B$781:$B$788</c:f>
              <c:strCache>
                <c:ptCount val="8"/>
                <c:pt idx="0">
                  <c:v>ОДА</c:v>
                </c:pt>
                <c:pt idx="1">
                  <c:v>Міськрада Херсона</c:v>
                </c:pt>
                <c:pt idx="2">
                  <c:v>РДА</c:v>
                </c:pt>
                <c:pt idx="3">
                  <c:v>Міський голова Херсона</c:v>
                </c:pt>
                <c:pt idx="4">
                  <c:v>Податкова</c:v>
                </c:pt>
                <c:pt idx="5">
                  <c:v>Голова ОДА</c:v>
                </c:pt>
                <c:pt idx="6">
                  <c:v>Департамент освіти</c:v>
                </c:pt>
                <c:pt idx="7">
                  <c:v>Управління у справах молоді та спорту міськради</c:v>
                </c:pt>
              </c:strCache>
            </c:strRef>
          </c:cat>
          <c:val>
            <c:numRef>
              <c:f>Sheet1!$C$781:$C$788</c:f>
              <c:numCache>
                <c:formatCode>###0.0%</c:formatCode>
                <c:ptCount val="8"/>
                <c:pt idx="0">
                  <c:v>0.42499999999999999</c:v>
                </c:pt>
                <c:pt idx="1">
                  <c:v>0.186</c:v>
                </c:pt>
                <c:pt idx="2">
                  <c:v>0.14000000000000001</c:v>
                </c:pt>
                <c:pt idx="3">
                  <c:v>0.13700000000000001</c:v>
                </c:pt>
                <c:pt idx="4">
                  <c:v>3.1E-2</c:v>
                </c:pt>
                <c:pt idx="5">
                  <c:v>2.5999999999999999E-2</c:v>
                </c:pt>
                <c:pt idx="6">
                  <c:v>2.1999999999999999E-2</c:v>
                </c:pt>
                <c:pt idx="7">
                  <c:v>0.02</c:v>
                </c:pt>
              </c:numCache>
            </c:numRef>
          </c:val>
          <c:extLst>
            <c:ext xmlns:c16="http://schemas.microsoft.com/office/drawing/2014/chart" uri="{C3380CC4-5D6E-409C-BE32-E72D297353CC}">
              <c16:uniqueId val="{0000000A-7169-4105-8133-B2BA00567694}"/>
            </c:ext>
          </c:extLst>
        </c:ser>
        <c:dLbls>
          <c:showLegendKey val="0"/>
          <c:showVal val="0"/>
          <c:showCatName val="0"/>
          <c:showSerName val="0"/>
          <c:showPercent val="0"/>
          <c:showBubbleSize val="0"/>
        </c:dLbls>
        <c:gapWidth val="219"/>
        <c:overlap val="-27"/>
        <c:axId val="277049184"/>
        <c:axId val="277049744"/>
      </c:barChart>
      <c:catAx>
        <c:axId val="277049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7049744"/>
        <c:crosses val="autoZero"/>
        <c:auto val="1"/>
        <c:lblAlgn val="ctr"/>
        <c:lblOffset val="100"/>
        <c:noMultiLvlLbl val="0"/>
      </c:catAx>
      <c:valAx>
        <c:axId val="27704974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704918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55284652575208E-2"/>
          <c:y val="5.2706281468773208E-2"/>
          <c:w val="0.96830810192345285"/>
          <c:h val="0.70487251321281152"/>
        </c:manualLayout>
      </c:layout>
      <c:barChart>
        <c:barDir val="col"/>
        <c:grouping val="clustered"/>
        <c:varyColors val="0"/>
        <c:ser>
          <c:idx val="0"/>
          <c:order val="0"/>
          <c:spPr>
            <a:pattFill prst="wdUpDiag">
              <a:fgClr>
                <a:schemeClr val="accent2">
                  <a:lumMod val="50000"/>
                </a:schemeClr>
              </a:fgClr>
              <a:bgClr>
                <a:schemeClr val="bg1"/>
              </a:bgClr>
            </a:pattFill>
            <a:ln>
              <a:solidFill>
                <a:schemeClr val="accent2">
                  <a:lumMod val="50000"/>
                </a:schemeClr>
              </a:solidFill>
            </a:ln>
            <a:effectLst/>
          </c:spPr>
          <c:invertIfNegative val="0"/>
          <c:dLbls>
            <c:dLbl>
              <c:idx val="0"/>
              <c:layout>
                <c:manualLayout>
                  <c:x val="-4.1091405376807635E-3"/>
                  <c:y val="-2.279270527746346E-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A6F-4B99-9DD9-BEBE672A0304}"/>
                </c:ext>
              </c:extLst>
            </c:dLbl>
            <c:dLbl>
              <c:idx val="1"/>
              <c:layout>
                <c:manualLayout>
                  <c:x val="7.123539848624778E-3"/>
                  <c:y val="4.63445802592978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6F-4B99-9DD9-BEBE672A0304}"/>
                </c:ext>
              </c:extLst>
            </c:dLbl>
            <c:dLbl>
              <c:idx val="2"/>
              <c:layout>
                <c:manualLayout>
                  <c:x val="1.4710972253947985E-3"/>
                  <c:y val="-1.42661332555699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A6F-4B99-9DD9-BEBE672A0304}"/>
                </c:ext>
              </c:extLst>
            </c:dLbl>
            <c:dLbl>
              <c:idx val="3"/>
              <c:layout>
                <c:manualLayout>
                  <c:x val="-3.2983436799153338E-5"/>
                  <c:y val="-8.171378597579329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6F-4B99-9DD9-BEBE672A0304}"/>
                </c:ext>
              </c:extLst>
            </c:dLbl>
            <c:dLbl>
              <c:idx val="4"/>
              <c:layout>
                <c:manualLayout>
                  <c:x val="-1.5196649677071195E-3"/>
                  <c:y val="1.78959726135253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A6F-4B99-9DD9-BEBE672A0304}"/>
                </c:ext>
              </c:extLst>
            </c:dLbl>
            <c:dLbl>
              <c:idx val="5"/>
              <c:layout>
                <c:manualLayout>
                  <c:x val="3.2128514942269056E-3"/>
                  <c:y val="1.56589760368346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A6F-4B99-9DD9-BEBE672A0304}"/>
                </c:ext>
              </c:extLst>
            </c:dLbl>
            <c:dLbl>
              <c:idx val="6"/>
              <c:layout>
                <c:manualLayout>
                  <c:x val="7.4614270289446753E-3"/>
                  <c:y val="-4.473993153381384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A6F-4B99-9DD9-BEBE672A0304}"/>
                </c:ext>
              </c:extLst>
            </c:dLbl>
            <c:dLbl>
              <c:idx val="7"/>
              <c:layout>
                <c:manualLayout>
                  <c:x val="5.1654930152332731E-3"/>
                  <c:y val="2.236996576690630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A6F-4B99-9DD9-BEBE672A0304}"/>
                </c:ext>
              </c:extLst>
            </c:dLbl>
            <c:dLbl>
              <c:idx val="9"/>
              <c:layout>
                <c:manualLayout>
                  <c:x val="1.4009687202294147E-2"/>
                  <c:y val="2.2369965766906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A6F-4B99-9DD9-BEBE672A0304}"/>
                </c:ext>
              </c:extLst>
            </c:dLbl>
            <c:dLbl>
              <c:idx val="10"/>
              <c:layout>
                <c:manualLayout>
                  <c:x val="0"/>
                  <c:y val="-8.9479863067626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A6F-4B99-9DD9-BEBE672A0304}"/>
                </c:ext>
              </c:extLst>
            </c:dLbl>
            <c:spPr>
              <a:solidFill>
                <a:schemeClr val="accent2">
                  <a:lumMod val="40000"/>
                  <a:lumOff val="6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Лист1!$B$37:$B$46</c:f>
              <c:strCache>
                <c:ptCount val="10"/>
                <c:pt idx="0">
                  <c:v>1</c:v>
                </c:pt>
                <c:pt idx="1">
                  <c:v>2</c:v>
                </c:pt>
                <c:pt idx="2">
                  <c:v>3</c:v>
                </c:pt>
                <c:pt idx="3">
                  <c:v>4</c:v>
                </c:pt>
                <c:pt idx="4">
                  <c:v>5</c:v>
                </c:pt>
                <c:pt idx="5">
                  <c:v>6</c:v>
                </c:pt>
                <c:pt idx="6">
                  <c:v>7</c:v>
                </c:pt>
                <c:pt idx="7">
                  <c:v>8</c:v>
                </c:pt>
                <c:pt idx="8">
                  <c:v>9</c:v>
                </c:pt>
                <c:pt idx="9">
                  <c:v>10</c:v>
                </c:pt>
              </c:strCache>
            </c:strRef>
          </c:cat>
          <c:val>
            <c:numRef>
              <c:f>Лист1!$C$37:$C$46</c:f>
              <c:numCache>
                <c:formatCode>###0.0%</c:formatCode>
                <c:ptCount val="10"/>
                <c:pt idx="0">
                  <c:v>8.7527352297592995E-2</c:v>
                </c:pt>
                <c:pt idx="1">
                  <c:v>0.13129102844638948</c:v>
                </c:pt>
                <c:pt idx="2">
                  <c:v>0.18818380743982493</c:v>
                </c:pt>
                <c:pt idx="3">
                  <c:v>0.17943107221006566</c:v>
                </c:pt>
                <c:pt idx="4">
                  <c:v>0.14442013129102846</c:v>
                </c:pt>
                <c:pt idx="5">
                  <c:v>0.10940919037199125</c:v>
                </c:pt>
                <c:pt idx="6">
                  <c:v>7.6586433260393869E-2</c:v>
                </c:pt>
                <c:pt idx="7">
                  <c:v>6.5645514223194742E-2</c:v>
                </c:pt>
                <c:pt idx="8">
                  <c:v>4.3763676148796497E-2</c:v>
                </c:pt>
                <c:pt idx="9">
                  <c:v>2.1881838074398249E-2</c:v>
                </c:pt>
              </c:numCache>
            </c:numRef>
          </c:val>
          <c:extLst>
            <c:ext xmlns:c16="http://schemas.microsoft.com/office/drawing/2014/chart" uri="{C3380CC4-5D6E-409C-BE32-E72D297353CC}">
              <c16:uniqueId val="{0000000A-0A6F-4B99-9DD9-BEBE672A0304}"/>
            </c:ext>
          </c:extLst>
        </c:ser>
        <c:dLbls>
          <c:showLegendKey val="0"/>
          <c:showVal val="0"/>
          <c:showCatName val="0"/>
          <c:showSerName val="0"/>
          <c:showPercent val="0"/>
          <c:showBubbleSize val="0"/>
        </c:dLbls>
        <c:gapWidth val="219"/>
        <c:overlap val="-27"/>
        <c:axId val="277051984"/>
        <c:axId val="277052544"/>
      </c:barChart>
      <c:catAx>
        <c:axId val="277051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ru-RU"/>
          </a:p>
        </c:txPr>
        <c:crossAx val="277052544"/>
        <c:crosses val="autoZero"/>
        <c:auto val="1"/>
        <c:lblAlgn val="ctr"/>
        <c:lblOffset val="100"/>
        <c:noMultiLvlLbl val="0"/>
      </c:catAx>
      <c:valAx>
        <c:axId val="277052544"/>
        <c:scaling>
          <c:orientation val="minMax"/>
        </c:scaling>
        <c:delete val="0"/>
        <c:axPos val="l"/>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277051984"/>
        <c:crosses val="autoZero"/>
        <c:crossBetween val="between"/>
        <c:majorUnit val="5.000000000000001E-2"/>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Лист1!$C$1</c:f>
              <c:strCache>
                <c:ptCount val="1"/>
                <c:pt idx="0">
                  <c:v>Опікується</c:v>
                </c:pt>
              </c:strCache>
            </c:strRef>
          </c:tx>
          <c:spPr>
            <a:pattFill prst="wdUpDiag">
              <a:fgClr>
                <a:srgbClr val="912D29"/>
              </a:fgClr>
              <a:bgClr>
                <a:schemeClr val="bg1"/>
              </a:bgClr>
            </a:pattFill>
            <a:ln>
              <a:solidFill>
                <a:srgbClr val="912D29"/>
              </a:solidFill>
            </a:ln>
            <a:effectLst/>
          </c:spPr>
          <c:invertIfNegative val="0"/>
          <c:cat>
            <c:strRef>
              <c:f>Лист1!$B$15:$B$27</c:f>
              <c:strCache>
                <c:ptCount val="13"/>
                <c:pt idx="0">
                  <c:v>Захист жінок, протидія домашньому насильству</c:v>
                </c:pt>
                <c:pt idx="1">
                  <c:v>Регіональний розвиток</c:v>
                </c:pt>
                <c:pt idx="2">
                  <c:v>Соціальний захист</c:v>
                </c:pt>
                <c:pt idx="3">
                  <c:v>Правозахисна діяльність</c:v>
                </c:pt>
                <c:pt idx="4">
                  <c:v>СНІД, та інші хвороби, пов’язані з ним</c:v>
                </c:pt>
                <c:pt idx="5">
                  <c:v>Підтримка внутрішньо переміщених осіб</c:v>
                </c:pt>
                <c:pt idx="6">
                  <c:v>Проблеми людей з особливими потребами</c:v>
                </c:pt>
                <c:pt idx="7">
                  <c:v>Підтримка ветеранів АТО</c:v>
                </c:pt>
                <c:pt idx="8">
                  <c:v>Потреби національних меншин</c:v>
                </c:pt>
                <c:pt idx="9">
                  <c:v>Інші комунальні проблеми</c:v>
                </c:pt>
                <c:pt idx="10">
                  <c:v>Захист інших вразливих верств населення</c:v>
                </c:pt>
                <c:pt idx="11">
                  <c:v>Спорт</c:v>
                </c:pt>
                <c:pt idx="12">
                  <c:v>Туризм</c:v>
                </c:pt>
              </c:strCache>
            </c:strRef>
          </c:cat>
          <c:val>
            <c:numRef>
              <c:f>Лист1!$C$15:$C$27</c:f>
              <c:numCache>
                <c:formatCode>0.0%</c:formatCode>
                <c:ptCount val="13"/>
                <c:pt idx="0">
                  <c:v>0.16500000000000001</c:v>
                </c:pt>
                <c:pt idx="1">
                  <c:v>0.29399999999999998</c:v>
                </c:pt>
                <c:pt idx="2">
                  <c:v>0.35299999999999998</c:v>
                </c:pt>
                <c:pt idx="3">
                  <c:v>0.27100000000000002</c:v>
                </c:pt>
                <c:pt idx="4">
                  <c:v>7.0999999999999994E-2</c:v>
                </c:pt>
                <c:pt idx="5">
                  <c:v>0.2</c:v>
                </c:pt>
                <c:pt idx="6">
                  <c:v>0.27100000000000002</c:v>
                </c:pt>
                <c:pt idx="7">
                  <c:v>0.14099999999999999</c:v>
                </c:pt>
                <c:pt idx="8">
                  <c:v>7.0999999999999994E-2</c:v>
                </c:pt>
                <c:pt idx="9">
                  <c:v>0.14099999999999999</c:v>
                </c:pt>
                <c:pt idx="10">
                  <c:v>0.188</c:v>
                </c:pt>
                <c:pt idx="11">
                  <c:v>0.16500000000000001</c:v>
                </c:pt>
                <c:pt idx="12">
                  <c:v>0.17599999999999999</c:v>
                </c:pt>
              </c:numCache>
            </c:numRef>
          </c:val>
          <c:extLst>
            <c:ext xmlns:c16="http://schemas.microsoft.com/office/drawing/2014/chart" uri="{C3380CC4-5D6E-409C-BE32-E72D297353CC}">
              <c16:uniqueId val="{00000000-F9C0-401E-919C-A85D0CD55779}"/>
            </c:ext>
          </c:extLst>
        </c:ser>
        <c:ser>
          <c:idx val="1"/>
          <c:order val="1"/>
          <c:tx>
            <c:strRef>
              <c:f>Лист1!$D$1</c:f>
              <c:strCache>
                <c:ptCount val="1"/>
                <c:pt idx="0">
                  <c:v>Необхідно більше уваги</c:v>
                </c:pt>
              </c:strCache>
            </c:strRef>
          </c:tx>
          <c:spPr>
            <a:pattFill prst="wdDnDiag">
              <a:fgClr>
                <a:srgbClr val="0070C0"/>
              </a:fgClr>
              <a:bgClr>
                <a:schemeClr val="bg1"/>
              </a:bgClr>
            </a:pattFill>
            <a:ln>
              <a:solidFill>
                <a:schemeClr val="accent5"/>
              </a:solidFill>
            </a:ln>
            <a:effectLst/>
          </c:spPr>
          <c:invertIfNegative val="0"/>
          <c:cat>
            <c:strRef>
              <c:f>Лист1!$B$15:$B$27</c:f>
              <c:strCache>
                <c:ptCount val="13"/>
                <c:pt idx="0">
                  <c:v>Захист жінок, протидія домашньому насильству</c:v>
                </c:pt>
                <c:pt idx="1">
                  <c:v>Регіональний розвиток</c:v>
                </c:pt>
                <c:pt idx="2">
                  <c:v>Соціальний захист</c:v>
                </c:pt>
                <c:pt idx="3">
                  <c:v>Правозахисна діяльність</c:v>
                </c:pt>
                <c:pt idx="4">
                  <c:v>СНІД, та інші хвороби, пов’язані з ним</c:v>
                </c:pt>
                <c:pt idx="5">
                  <c:v>Підтримка внутрішньо переміщених осіб</c:v>
                </c:pt>
                <c:pt idx="6">
                  <c:v>Проблеми людей з особливими потребами</c:v>
                </c:pt>
                <c:pt idx="7">
                  <c:v>Підтримка ветеранів АТО</c:v>
                </c:pt>
                <c:pt idx="8">
                  <c:v>Потреби національних меншин</c:v>
                </c:pt>
                <c:pt idx="9">
                  <c:v>Інші комунальні проблеми</c:v>
                </c:pt>
                <c:pt idx="10">
                  <c:v>Захист інших вразливих верств населення</c:v>
                </c:pt>
                <c:pt idx="11">
                  <c:v>Спорт</c:v>
                </c:pt>
                <c:pt idx="12">
                  <c:v>Туризм</c:v>
                </c:pt>
              </c:strCache>
            </c:strRef>
          </c:cat>
          <c:val>
            <c:numRef>
              <c:f>Лист1!$D$15:$D$27</c:f>
              <c:numCache>
                <c:formatCode>0.0%</c:formatCode>
                <c:ptCount val="13"/>
                <c:pt idx="0">
                  <c:v>0.13100000000000001</c:v>
                </c:pt>
                <c:pt idx="1">
                  <c:v>0.25</c:v>
                </c:pt>
                <c:pt idx="2">
                  <c:v>0.29799999999999999</c:v>
                </c:pt>
                <c:pt idx="3">
                  <c:v>0.214</c:v>
                </c:pt>
                <c:pt idx="4">
                  <c:v>1.2E-2</c:v>
                </c:pt>
                <c:pt idx="5">
                  <c:v>0.13100000000000001</c:v>
                </c:pt>
                <c:pt idx="6">
                  <c:v>0.20200000000000001</c:v>
                </c:pt>
                <c:pt idx="7">
                  <c:v>7.0999999999999994E-2</c:v>
                </c:pt>
                <c:pt idx="9">
                  <c:v>0.06</c:v>
                </c:pt>
                <c:pt idx="10">
                  <c:v>0.107</c:v>
                </c:pt>
                <c:pt idx="11">
                  <c:v>8.3000000000000004E-2</c:v>
                </c:pt>
                <c:pt idx="12">
                  <c:v>7.0999999999999994E-2</c:v>
                </c:pt>
              </c:numCache>
            </c:numRef>
          </c:val>
          <c:extLst>
            <c:ext xmlns:c16="http://schemas.microsoft.com/office/drawing/2014/chart" uri="{C3380CC4-5D6E-409C-BE32-E72D297353CC}">
              <c16:uniqueId val="{00000001-F9C0-401E-919C-A85D0CD55779}"/>
            </c:ext>
          </c:extLst>
        </c:ser>
        <c:ser>
          <c:idx val="2"/>
          <c:order val="2"/>
          <c:tx>
            <c:strRef>
              <c:f>Лист1!$E$1</c:f>
              <c:strCache>
                <c:ptCount val="1"/>
                <c:pt idx="0">
                  <c:v>Потреба </c:v>
                </c:pt>
              </c:strCache>
            </c:strRef>
          </c:tx>
          <c:spPr>
            <a:solidFill>
              <a:srgbClr val="C00000"/>
            </a:solidFill>
            <a:ln>
              <a:noFill/>
            </a:ln>
            <a:effectLst/>
          </c:spPr>
          <c:invertIfNegative val="0"/>
          <c:cat>
            <c:strRef>
              <c:f>Лист1!$B$15:$B$27</c:f>
              <c:strCache>
                <c:ptCount val="13"/>
                <c:pt idx="0">
                  <c:v>Захист жінок, протидія домашньому насильству</c:v>
                </c:pt>
                <c:pt idx="1">
                  <c:v>Регіональний розвиток</c:v>
                </c:pt>
                <c:pt idx="2">
                  <c:v>Соціальний захист</c:v>
                </c:pt>
                <c:pt idx="3">
                  <c:v>Правозахисна діяльність</c:v>
                </c:pt>
                <c:pt idx="4">
                  <c:v>СНІД, та інші хвороби, пов’язані з ним</c:v>
                </c:pt>
                <c:pt idx="5">
                  <c:v>Підтримка внутрішньо переміщених осіб</c:v>
                </c:pt>
                <c:pt idx="6">
                  <c:v>Проблеми людей з особливими потребами</c:v>
                </c:pt>
                <c:pt idx="7">
                  <c:v>Підтримка ветеранів АТО</c:v>
                </c:pt>
                <c:pt idx="8">
                  <c:v>Потреби національних меншин</c:v>
                </c:pt>
                <c:pt idx="9">
                  <c:v>Інші комунальні проблеми</c:v>
                </c:pt>
                <c:pt idx="10">
                  <c:v>Захист інших вразливих верств населення</c:v>
                </c:pt>
                <c:pt idx="11">
                  <c:v>Спорт</c:v>
                </c:pt>
                <c:pt idx="12">
                  <c:v>Туризм</c:v>
                </c:pt>
              </c:strCache>
            </c:strRef>
          </c:cat>
          <c:val>
            <c:numRef>
              <c:f>Лист1!$E$15:$E$27</c:f>
              <c:numCache>
                <c:formatCode>0.0%</c:formatCode>
                <c:ptCount val="13"/>
                <c:pt idx="0">
                  <c:v>-3.4000000000000002E-2</c:v>
                </c:pt>
                <c:pt idx="1">
                  <c:v>-4.3999999999999984E-2</c:v>
                </c:pt>
                <c:pt idx="2">
                  <c:v>-5.4999999999999993E-2</c:v>
                </c:pt>
                <c:pt idx="3">
                  <c:v>-5.7000000000000023E-2</c:v>
                </c:pt>
                <c:pt idx="4">
                  <c:v>-5.8999999999999997E-2</c:v>
                </c:pt>
                <c:pt idx="5">
                  <c:v>-6.9000000000000006E-2</c:v>
                </c:pt>
                <c:pt idx="6">
                  <c:v>-6.9000000000000006E-2</c:v>
                </c:pt>
                <c:pt idx="7">
                  <c:v>-6.9999999999999993E-2</c:v>
                </c:pt>
                <c:pt idx="8">
                  <c:v>-7.0999999999999994E-2</c:v>
                </c:pt>
                <c:pt idx="9">
                  <c:v>-8.0999999999999989E-2</c:v>
                </c:pt>
                <c:pt idx="10">
                  <c:v>-8.1000000000000003E-2</c:v>
                </c:pt>
                <c:pt idx="11">
                  <c:v>-8.2000000000000003E-2</c:v>
                </c:pt>
                <c:pt idx="12">
                  <c:v>-0.105</c:v>
                </c:pt>
              </c:numCache>
            </c:numRef>
          </c:val>
          <c:extLst>
            <c:ext xmlns:c16="http://schemas.microsoft.com/office/drawing/2014/chart" uri="{C3380CC4-5D6E-409C-BE32-E72D297353CC}">
              <c16:uniqueId val="{00000002-F9C0-401E-919C-A85D0CD55779}"/>
            </c:ext>
          </c:extLst>
        </c:ser>
        <c:dLbls>
          <c:showLegendKey val="0"/>
          <c:showVal val="0"/>
          <c:showCatName val="0"/>
          <c:showSerName val="0"/>
          <c:showPercent val="0"/>
          <c:showBubbleSize val="0"/>
        </c:dLbls>
        <c:gapWidth val="219"/>
        <c:axId val="175731504"/>
        <c:axId val="175732064"/>
      </c:barChart>
      <c:catAx>
        <c:axId val="175731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5732064"/>
        <c:crosses val="autoZero"/>
        <c:auto val="1"/>
        <c:lblAlgn val="ctr"/>
        <c:lblOffset val="100"/>
        <c:noMultiLvlLbl val="0"/>
      </c:catAx>
      <c:valAx>
        <c:axId val="175732064"/>
        <c:scaling>
          <c:orientation val="minMax"/>
        </c:scaling>
        <c:delete val="1"/>
        <c:axPos val="l"/>
        <c:numFmt formatCode="0.0%" sourceLinked="1"/>
        <c:majorTickMark val="none"/>
        <c:minorTickMark val="none"/>
        <c:tickLblPos val="nextTo"/>
        <c:crossAx val="1757315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ru-RU"/>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848329994825274"/>
          <c:y val="1.4313394361739824E-2"/>
          <c:w val="0.49073748081789503"/>
          <c:h val="0.93702106480834479"/>
        </c:manualLayout>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1.3852652795540939E-16"/>
                  <c:y val="-3.827649600892962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599-4DD4-BEAD-40F478247231}"/>
                </c:ext>
              </c:extLst>
            </c:dLbl>
            <c:spPr>
              <a:solidFill>
                <a:schemeClr val="bg1"/>
              </a:solid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(1)'!$C$40:$C$51</c:f>
              <c:strCache>
                <c:ptCount val="12"/>
                <c:pt idx="0">
                  <c:v>Масові заходи (форуми, концерти, фестивалі, змагання, тощо)</c:v>
                </c:pt>
                <c:pt idx="1">
                  <c:v>Тренінги, консультації, інша освітня діяльність</c:v>
                </c:pt>
                <c:pt idx="2">
                  <c:v>Поширення інформації, вплив на суспільну думку</c:v>
                </c:pt>
                <c:pt idx="3">
                  <c:v>Взаємодія з адміністрацією</c:v>
                </c:pt>
                <c:pt idx="4">
                  <c:v>Взаємодія з депутатами</c:v>
                </c:pt>
                <c:pt idx="5">
                  <c:v>Адвокація та правова допомога</c:v>
                </c:pt>
                <c:pt idx="6">
                  <c:v>Дослідження та аналітика</c:v>
                </c:pt>
                <c:pt idx="7">
                  <c:v>Участь у політичному житті</c:v>
                </c:pt>
                <c:pt idx="8">
                  <c:v>Протестні масові акції (мітинги, пікети)</c:v>
                </c:pt>
                <c:pt idx="9">
                  <c:v>Розробка нормативно-правових актів</c:v>
                </c:pt>
                <c:pt idx="10">
                  <c:v>Збір і розподілення благодійних пожертв</c:v>
                </c:pt>
                <c:pt idx="11">
                  <c:v>Журналістські розслідування</c:v>
                </c:pt>
              </c:strCache>
            </c:strRef>
          </c:cat>
          <c:val>
            <c:numRef>
              <c:f>'Ответы на форму (1)'!$D$40:$D$51</c:f>
              <c:numCache>
                <c:formatCode>0.0%</c:formatCode>
                <c:ptCount val="12"/>
                <c:pt idx="0">
                  <c:v>0.71799999999999997</c:v>
                </c:pt>
                <c:pt idx="1">
                  <c:v>0.67100000000000004</c:v>
                </c:pt>
                <c:pt idx="2">
                  <c:v>0.66800000000000004</c:v>
                </c:pt>
                <c:pt idx="3">
                  <c:v>0.61199999999999999</c:v>
                </c:pt>
                <c:pt idx="4">
                  <c:v>0.58799999999999997</c:v>
                </c:pt>
                <c:pt idx="5">
                  <c:v>0.35299999999999998</c:v>
                </c:pt>
                <c:pt idx="6">
                  <c:v>0.35299999999999998</c:v>
                </c:pt>
                <c:pt idx="7">
                  <c:v>0.247</c:v>
                </c:pt>
                <c:pt idx="8">
                  <c:v>0.23499999999999999</c:v>
                </c:pt>
                <c:pt idx="9">
                  <c:v>0.2</c:v>
                </c:pt>
                <c:pt idx="10">
                  <c:v>0.188</c:v>
                </c:pt>
                <c:pt idx="11">
                  <c:v>0.129</c:v>
                </c:pt>
              </c:numCache>
            </c:numRef>
          </c:val>
          <c:extLst>
            <c:ext xmlns:c16="http://schemas.microsoft.com/office/drawing/2014/chart" uri="{C3380CC4-5D6E-409C-BE32-E72D297353CC}">
              <c16:uniqueId val="{00000001-5599-4DD4-BEAD-40F478247231}"/>
            </c:ext>
          </c:extLst>
        </c:ser>
        <c:dLbls>
          <c:showLegendKey val="0"/>
          <c:showVal val="0"/>
          <c:showCatName val="0"/>
          <c:showSerName val="0"/>
          <c:showPercent val="0"/>
          <c:showBubbleSize val="0"/>
        </c:dLbls>
        <c:gapWidth val="219"/>
        <c:axId val="175734864"/>
        <c:axId val="175735424"/>
      </c:barChart>
      <c:catAx>
        <c:axId val="17573486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175735424"/>
        <c:crosses val="autoZero"/>
        <c:auto val="1"/>
        <c:lblAlgn val="ctr"/>
        <c:lblOffset val="100"/>
        <c:noMultiLvlLbl val="0"/>
      </c:catAx>
      <c:valAx>
        <c:axId val="175735424"/>
        <c:scaling>
          <c:orientation val="minMax"/>
        </c:scaling>
        <c:delete val="1"/>
        <c:axPos val="t"/>
        <c:numFmt formatCode="0.0%" sourceLinked="1"/>
        <c:majorTickMark val="none"/>
        <c:minorTickMark val="none"/>
        <c:tickLblPos val="nextTo"/>
        <c:crossAx val="175734864"/>
        <c:crosses val="autoZero"/>
        <c:crossBetween val="between"/>
      </c:valAx>
      <c:spPr>
        <a:noFill/>
        <a:ln>
          <a:noFill/>
        </a:ln>
        <a:effectLst/>
      </c:spPr>
    </c:plotArea>
    <c:plotVisOnly val="1"/>
    <c:dispBlanksAs val="gap"/>
    <c:showDLblsOverMax val="0"/>
  </c:chart>
  <c:spPr>
    <a:noFill/>
    <a:ln>
      <a:noFill/>
    </a:ln>
    <a:effectLst/>
  </c:spPr>
  <c:txPr>
    <a:bodyPr/>
    <a:lstStyle/>
    <a:p>
      <a:pPr>
        <a:defRPr sz="900"/>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F15-4108-91C9-9C70F952116B}"/>
                </c:ext>
              </c:extLst>
            </c:dLbl>
            <c:spPr>
              <a:solidFill>
                <a:schemeClr val="bg1"/>
              </a:solid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(1)'!$C$54:$C$65</c:f>
              <c:strCache>
                <c:ptCount val="12"/>
                <c:pt idx="0">
                  <c:v>Тренінги, консультації, інша освітня діяльність</c:v>
                </c:pt>
                <c:pt idx="1">
                  <c:v>Поширення інформації, вплив на суспільну думку</c:v>
                </c:pt>
                <c:pt idx="2">
                  <c:v>Масові заходи (форуми, концерти, фестивалі, змагання, тощо)</c:v>
                </c:pt>
                <c:pt idx="3">
                  <c:v>Взаємодія з адміністрацією</c:v>
                </c:pt>
                <c:pt idx="4">
                  <c:v>Взаємодія з депутатами</c:v>
                </c:pt>
                <c:pt idx="5">
                  <c:v>Адвокація та правова допомога</c:v>
                </c:pt>
                <c:pt idx="6">
                  <c:v>Участь у політичному житті</c:v>
                </c:pt>
                <c:pt idx="7">
                  <c:v>Дослідження та аналітика</c:v>
                </c:pt>
                <c:pt idx="8">
                  <c:v>Розробка нормативно-правових актів</c:v>
                </c:pt>
                <c:pt idx="9">
                  <c:v>Протестні масові акції (мітинги, пікети)</c:v>
                </c:pt>
                <c:pt idx="10">
                  <c:v>Збір і розподілення благодійних пожертв</c:v>
                </c:pt>
                <c:pt idx="11">
                  <c:v>Професійний розвиток</c:v>
                </c:pt>
              </c:strCache>
            </c:strRef>
          </c:cat>
          <c:val>
            <c:numRef>
              <c:f>'Ответы на форму (1)'!$D$54:$D$65</c:f>
              <c:numCache>
                <c:formatCode>0.0%</c:formatCode>
                <c:ptCount val="12"/>
                <c:pt idx="0">
                  <c:v>0.69399999999999995</c:v>
                </c:pt>
                <c:pt idx="1">
                  <c:v>0.69399999999999995</c:v>
                </c:pt>
                <c:pt idx="2">
                  <c:v>0.64700000000000002</c:v>
                </c:pt>
                <c:pt idx="3">
                  <c:v>0.44700000000000001</c:v>
                </c:pt>
                <c:pt idx="4">
                  <c:v>0.42399999999999999</c:v>
                </c:pt>
                <c:pt idx="5">
                  <c:v>0.32900000000000001</c:v>
                </c:pt>
                <c:pt idx="6">
                  <c:v>0.30599999999999999</c:v>
                </c:pt>
                <c:pt idx="7">
                  <c:v>0.27100000000000002</c:v>
                </c:pt>
                <c:pt idx="8">
                  <c:v>0.23499999999999999</c:v>
                </c:pt>
                <c:pt idx="9">
                  <c:v>0.17599999999999999</c:v>
                </c:pt>
                <c:pt idx="10">
                  <c:v>0.11799999999999999</c:v>
                </c:pt>
                <c:pt idx="11">
                  <c:v>1.2E-2</c:v>
                </c:pt>
              </c:numCache>
            </c:numRef>
          </c:val>
          <c:extLst>
            <c:ext xmlns:c16="http://schemas.microsoft.com/office/drawing/2014/chart" uri="{C3380CC4-5D6E-409C-BE32-E72D297353CC}">
              <c16:uniqueId val="{00000001-0F15-4108-91C9-9C70F952116B}"/>
            </c:ext>
          </c:extLst>
        </c:ser>
        <c:dLbls>
          <c:showLegendKey val="0"/>
          <c:showVal val="0"/>
          <c:showCatName val="0"/>
          <c:showSerName val="0"/>
          <c:showPercent val="0"/>
          <c:showBubbleSize val="0"/>
        </c:dLbls>
        <c:gapWidth val="219"/>
        <c:axId val="175738224"/>
        <c:axId val="175738784"/>
      </c:barChart>
      <c:catAx>
        <c:axId val="17573822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ru-RU"/>
          </a:p>
        </c:txPr>
        <c:crossAx val="175738784"/>
        <c:crosses val="autoZero"/>
        <c:auto val="1"/>
        <c:lblAlgn val="ctr"/>
        <c:lblOffset val="100"/>
        <c:noMultiLvlLbl val="0"/>
      </c:catAx>
      <c:valAx>
        <c:axId val="175738784"/>
        <c:scaling>
          <c:orientation val="minMax"/>
        </c:scaling>
        <c:delete val="1"/>
        <c:axPos val="t"/>
        <c:numFmt formatCode="0.0%" sourceLinked="1"/>
        <c:majorTickMark val="none"/>
        <c:minorTickMark val="none"/>
        <c:tickLblPos val="nextTo"/>
        <c:crossAx val="175738224"/>
        <c:crosses val="autoZero"/>
        <c:crossBetween val="between"/>
      </c:valAx>
      <c:spPr>
        <a:noFill/>
        <a:ln>
          <a:noFill/>
        </a:ln>
        <a:effectLst/>
      </c:spPr>
    </c:plotArea>
    <c:plotVisOnly val="1"/>
    <c:dispBlanksAs val="gap"/>
    <c:showDLblsOverMax val="0"/>
  </c:chart>
  <c:spPr>
    <a:noFill/>
    <a:ln>
      <a:noFill/>
    </a:ln>
    <a:effectLst/>
  </c:spPr>
  <c:txPr>
    <a:bodyPr/>
    <a:lstStyle/>
    <a:p>
      <a:pPr>
        <a:defRPr sz="1000">
          <a:latin typeface="+mn-lt"/>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Лист1!$C$42</c:f>
              <c:strCache>
                <c:ptCount val="1"/>
                <c:pt idx="0">
                  <c:v>Методи, якими користується</c:v>
                </c:pt>
              </c:strCache>
            </c:strRef>
          </c:tx>
          <c:spPr>
            <a:pattFill prst="wdUpDiag">
              <a:fgClr>
                <a:srgbClr val="912D29"/>
              </a:fgClr>
              <a:bgClr>
                <a:schemeClr val="bg1"/>
              </a:bgClr>
            </a:pattFill>
            <a:ln>
              <a:solidFill>
                <a:srgbClr val="912D29"/>
              </a:solidFill>
            </a:ln>
            <a:effectLst/>
          </c:spPr>
          <c:invertIfNegative val="0"/>
          <c:cat>
            <c:strRef>
              <c:f>Лист1!$B$43:$B$54</c:f>
              <c:strCache>
                <c:ptCount val="12"/>
                <c:pt idx="0">
                  <c:v>Журналістські розслідування</c:v>
                </c:pt>
                <c:pt idx="1">
                  <c:v>Тренінги, консультації, інша освітня діяльність</c:v>
                </c:pt>
                <c:pt idx="2">
                  <c:v>Адвокація та правова допомога</c:v>
                </c:pt>
                <c:pt idx="3">
                  <c:v>Поширення інформації, вплив на суспільну думку</c:v>
                </c:pt>
                <c:pt idx="4">
                  <c:v>Розробка нормативно-правових актів</c:v>
                </c:pt>
                <c:pt idx="5">
                  <c:v>Протестні масові акції (мітинги, пікети)</c:v>
                </c:pt>
                <c:pt idx="6">
                  <c:v>Участь у політичному житті</c:v>
                </c:pt>
                <c:pt idx="7">
                  <c:v>Збір і розподілення благодійних пожертв</c:v>
                </c:pt>
                <c:pt idx="8">
                  <c:v>Масові заходи (форуми, концерти, фестивалі, змагання, тощо)</c:v>
                </c:pt>
                <c:pt idx="9">
                  <c:v>Дослідження та аналітика</c:v>
                </c:pt>
                <c:pt idx="10">
                  <c:v>Взаємодія з депутатами</c:v>
                </c:pt>
                <c:pt idx="11">
                  <c:v>Взаємодія з адміністрацією</c:v>
                </c:pt>
              </c:strCache>
            </c:strRef>
          </c:cat>
          <c:val>
            <c:numRef>
              <c:f>Лист1!$C$43:$C$54</c:f>
              <c:numCache>
                <c:formatCode>0.0%</c:formatCode>
                <c:ptCount val="12"/>
                <c:pt idx="0">
                  <c:v>0.129</c:v>
                </c:pt>
                <c:pt idx="1">
                  <c:v>0.67100000000000004</c:v>
                </c:pt>
                <c:pt idx="2">
                  <c:v>0.35299999999999998</c:v>
                </c:pt>
                <c:pt idx="3">
                  <c:v>0.66800000000000004</c:v>
                </c:pt>
                <c:pt idx="4">
                  <c:v>0.2</c:v>
                </c:pt>
                <c:pt idx="5">
                  <c:v>0.23499999999999999</c:v>
                </c:pt>
                <c:pt idx="6">
                  <c:v>0.247</c:v>
                </c:pt>
                <c:pt idx="7">
                  <c:v>0.188</c:v>
                </c:pt>
                <c:pt idx="8">
                  <c:v>0.71799999999999997</c:v>
                </c:pt>
                <c:pt idx="9">
                  <c:v>0.35299999999999998</c:v>
                </c:pt>
                <c:pt idx="10">
                  <c:v>0.58799999999999997</c:v>
                </c:pt>
                <c:pt idx="11">
                  <c:v>0.61199999999999999</c:v>
                </c:pt>
              </c:numCache>
            </c:numRef>
          </c:val>
          <c:extLst>
            <c:ext xmlns:c16="http://schemas.microsoft.com/office/drawing/2014/chart" uri="{C3380CC4-5D6E-409C-BE32-E72D297353CC}">
              <c16:uniqueId val="{00000000-D513-4AB0-A159-FA5301714D18}"/>
            </c:ext>
          </c:extLst>
        </c:ser>
        <c:ser>
          <c:idx val="1"/>
          <c:order val="1"/>
          <c:tx>
            <c:strRef>
              <c:f>Лист1!$D$42</c:f>
              <c:strCache>
                <c:ptCount val="1"/>
                <c:pt idx="0">
                  <c:v>Ефективні методи</c:v>
                </c:pt>
              </c:strCache>
            </c:strRef>
          </c:tx>
          <c:spPr>
            <a:pattFill prst="wdDnDiag">
              <a:fgClr>
                <a:srgbClr val="0070C0"/>
              </a:fgClr>
              <a:bgClr>
                <a:schemeClr val="bg1"/>
              </a:bgClr>
            </a:pattFill>
            <a:ln>
              <a:solidFill>
                <a:schemeClr val="accent5"/>
              </a:solidFill>
            </a:ln>
            <a:effectLst/>
          </c:spPr>
          <c:invertIfNegative val="0"/>
          <c:cat>
            <c:strRef>
              <c:f>Лист1!$B$43:$B$54</c:f>
              <c:strCache>
                <c:ptCount val="12"/>
                <c:pt idx="0">
                  <c:v>Журналістські розслідування</c:v>
                </c:pt>
                <c:pt idx="1">
                  <c:v>Тренінги, консультації, інша освітня діяльність</c:v>
                </c:pt>
                <c:pt idx="2">
                  <c:v>Адвокація та правова допомога</c:v>
                </c:pt>
                <c:pt idx="3">
                  <c:v>Поширення інформації, вплив на суспільну думку</c:v>
                </c:pt>
                <c:pt idx="4">
                  <c:v>Розробка нормативно-правових актів</c:v>
                </c:pt>
                <c:pt idx="5">
                  <c:v>Протестні масові акції (мітинги, пікети)</c:v>
                </c:pt>
                <c:pt idx="6">
                  <c:v>Участь у політичному житті</c:v>
                </c:pt>
                <c:pt idx="7">
                  <c:v>Збір і розподілення благодійних пожертв</c:v>
                </c:pt>
                <c:pt idx="8">
                  <c:v>Масові заходи (форуми, концерти, фестивалі, змагання, тощо)</c:v>
                </c:pt>
                <c:pt idx="9">
                  <c:v>Дослідження та аналітика</c:v>
                </c:pt>
                <c:pt idx="10">
                  <c:v>Взаємодія з депутатами</c:v>
                </c:pt>
                <c:pt idx="11">
                  <c:v>Взаємодія з адміністрацією</c:v>
                </c:pt>
              </c:strCache>
            </c:strRef>
          </c:cat>
          <c:val>
            <c:numRef>
              <c:f>Лист1!$D$43:$D$54</c:f>
              <c:numCache>
                <c:formatCode>0.0%</c:formatCode>
                <c:ptCount val="12"/>
                <c:pt idx="0">
                  <c:v>0.115</c:v>
                </c:pt>
                <c:pt idx="1">
                  <c:v>0.69399999999999995</c:v>
                </c:pt>
                <c:pt idx="2">
                  <c:v>0.32900000000000001</c:v>
                </c:pt>
                <c:pt idx="3">
                  <c:v>0.69399999999999995</c:v>
                </c:pt>
                <c:pt idx="4">
                  <c:v>0.23499999999999999</c:v>
                </c:pt>
                <c:pt idx="5">
                  <c:v>0.17599999999999999</c:v>
                </c:pt>
                <c:pt idx="6">
                  <c:v>0.30599999999999999</c:v>
                </c:pt>
                <c:pt idx="7">
                  <c:v>0.11799999999999999</c:v>
                </c:pt>
                <c:pt idx="8">
                  <c:v>0.64700000000000002</c:v>
                </c:pt>
                <c:pt idx="9">
                  <c:v>0.27100000000000002</c:v>
                </c:pt>
                <c:pt idx="10">
                  <c:v>0.42399999999999999</c:v>
                </c:pt>
                <c:pt idx="11">
                  <c:v>0.44700000000000001</c:v>
                </c:pt>
              </c:numCache>
            </c:numRef>
          </c:val>
          <c:extLst>
            <c:ext xmlns:c16="http://schemas.microsoft.com/office/drawing/2014/chart" uri="{C3380CC4-5D6E-409C-BE32-E72D297353CC}">
              <c16:uniqueId val="{00000001-D513-4AB0-A159-FA5301714D18}"/>
            </c:ext>
          </c:extLst>
        </c:ser>
        <c:ser>
          <c:idx val="2"/>
          <c:order val="2"/>
          <c:tx>
            <c:strRef>
              <c:f>Лист1!$E$42</c:f>
              <c:strCache>
                <c:ptCount val="1"/>
                <c:pt idx="0">
                  <c:v>Відхилення</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Лист1!$B$43:$B$54</c:f>
              <c:strCache>
                <c:ptCount val="12"/>
                <c:pt idx="0">
                  <c:v>Журналістські розслідування</c:v>
                </c:pt>
                <c:pt idx="1">
                  <c:v>Тренінги, консультації, інша освітня діяльність</c:v>
                </c:pt>
                <c:pt idx="2">
                  <c:v>Адвокація та правова допомога</c:v>
                </c:pt>
                <c:pt idx="3">
                  <c:v>Поширення інформації, вплив на суспільну думку</c:v>
                </c:pt>
                <c:pt idx="4">
                  <c:v>Розробка нормативно-правових актів</c:v>
                </c:pt>
                <c:pt idx="5">
                  <c:v>Протестні масові акції (мітинги, пікети)</c:v>
                </c:pt>
                <c:pt idx="6">
                  <c:v>Участь у політичному житті</c:v>
                </c:pt>
                <c:pt idx="7">
                  <c:v>Збір і розподілення благодійних пожертв</c:v>
                </c:pt>
                <c:pt idx="8">
                  <c:v>Масові заходи (форуми, концерти, фестивалі, змагання, тощо)</c:v>
                </c:pt>
                <c:pt idx="9">
                  <c:v>Дослідження та аналітика</c:v>
                </c:pt>
                <c:pt idx="10">
                  <c:v>Взаємодія з депутатами</c:v>
                </c:pt>
                <c:pt idx="11">
                  <c:v>Взаємодія з адміністрацією</c:v>
                </c:pt>
              </c:strCache>
            </c:strRef>
          </c:cat>
          <c:val>
            <c:numRef>
              <c:f>Лист1!$E$43:$E$54</c:f>
              <c:numCache>
                <c:formatCode>0.0%</c:formatCode>
                <c:ptCount val="12"/>
                <c:pt idx="0">
                  <c:v>1.3999999999999999E-2</c:v>
                </c:pt>
                <c:pt idx="1">
                  <c:v>2.2999999999999909E-2</c:v>
                </c:pt>
                <c:pt idx="2">
                  <c:v>2.3999999999999966E-2</c:v>
                </c:pt>
                <c:pt idx="3">
                  <c:v>2.5999999999999912E-2</c:v>
                </c:pt>
                <c:pt idx="4">
                  <c:v>3.4999999999999976E-2</c:v>
                </c:pt>
                <c:pt idx="5">
                  <c:v>5.8999999999999997E-2</c:v>
                </c:pt>
                <c:pt idx="6">
                  <c:v>5.8999999999999997E-2</c:v>
                </c:pt>
                <c:pt idx="7">
                  <c:v>7.0000000000000007E-2</c:v>
                </c:pt>
                <c:pt idx="8">
                  <c:v>7.0999999999999952E-2</c:v>
                </c:pt>
                <c:pt idx="9">
                  <c:v>8.1999999999999962E-2</c:v>
                </c:pt>
                <c:pt idx="10">
                  <c:v>0.16399999999999998</c:v>
                </c:pt>
                <c:pt idx="11">
                  <c:v>0.16499999999999998</c:v>
                </c:pt>
              </c:numCache>
            </c:numRef>
          </c:val>
          <c:extLst>
            <c:ext xmlns:c16="http://schemas.microsoft.com/office/drawing/2014/chart" uri="{C3380CC4-5D6E-409C-BE32-E72D297353CC}">
              <c16:uniqueId val="{00000002-D513-4AB0-A159-FA5301714D18}"/>
            </c:ext>
          </c:extLst>
        </c:ser>
        <c:dLbls>
          <c:showLegendKey val="0"/>
          <c:showVal val="0"/>
          <c:showCatName val="0"/>
          <c:showSerName val="0"/>
          <c:showPercent val="0"/>
          <c:showBubbleSize val="0"/>
        </c:dLbls>
        <c:gapWidth val="219"/>
        <c:axId val="175742144"/>
        <c:axId val="177032112"/>
      </c:barChart>
      <c:catAx>
        <c:axId val="175742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32112"/>
        <c:crosses val="autoZero"/>
        <c:auto val="1"/>
        <c:lblAlgn val="ctr"/>
        <c:lblOffset val="100"/>
        <c:noMultiLvlLbl val="0"/>
      </c:catAx>
      <c:valAx>
        <c:axId val="177032112"/>
        <c:scaling>
          <c:orientation val="minMax"/>
        </c:scaling>
        <c:delete val="1"/>
        <c:axPos val="b"/>
        <c:numFmt formatCode="0.0%" sourceLinked="1"/>
        <c:majorTickMark val="none"/>
        <c:minorTickMark val="none"/>
        <c:tickLblPos val="nextTo"/>
        <c:crossAx val="1757421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2678287727916624E-2"/>
          <c:y val="3.7189644826912421E-2"/>
          <c:w val="0.96900862999842607"/>
          <c:h val="0.76877597884369753"/>
        </c:manualLayout>
      </c:layout>
      <c:barChart>
        <c:barDir val="col"/>
        <c:grouping val="clustered"/>
        <c:varyColors val="0"/>
        <c:ser>
          <c:idx val="0"/>
          <c:order val="0"/>
          <c:spPr>
            <a:pattFill prst="wdUpDiag">
              <a:fgClr>
                <a:srgbClr val="912D29"/>
              </a:fgClr>
              <a:bgClr>
                <a:schemeClr val="bg1"/>
              </a:bgClr>
            </a:pattFill>
            <a:ln>
              <a:solidFill>
                <a:srgbClr val="912D29"/>
              </a:solidFill>
            </a:ln>
            <a:effectLst/>
          </c:spPr>
          <c:invertIfNegative val="0"/>
          <c:dLbls>
            <c:dLbl>
              <c:idx val="1"/>
              <c:layout>
                <c:manualLayout>
                  <c:x val="0"/>
                  <c:y val="-2.10042628730358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FD5-48BB-A34A-38EC12959C5C}"/>
                </c:ext>
              </c:extLst>
            </c:dLbl>
            <c:spPr>
              <a:solidFill>
                <a:schemeClr val="bg1"/>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yriad Pro" panose="020B0503030403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'Ответы на форму (1)'!$C$122:$C$127</c:f>
              <c:strCache>
                <c:ptCount val="6"/>
                <c:pt idx="0">
                  <c:v>Можливість вплинути на розвиток суспільства</c:v>
                </c:pt>
                <c:pt idx="1">
                  <c:v>Бажання допомогти іншим</c:v>
                </c:pt>
                <c:pt idx="2">
                  <c:v>Допомога членам організації</c:v>
                </c:pt>
                <c:pt idx="3">
                  <c:v>Самореалізація засновників</c:v>
                </c:pt>
                <c:pt idx="4">
                  <c:v>Обставини,  що склались</c:v>
                </c:pt>
                <c:pt idx="5">
                  <c:v>Можливість одержати фінансування</c:v>
                </c:pt>
              </c:strCache>
            </c:strRef>
          </c:cat>
          <c:val>
            <c:numRef>
              <c:f>'Ответы на форму (1)'!$D$122:$D$127</c:f>
              <c:numCache>
                <c:formatCode>0.0%</c:formatCode>
                <c:ptCount val="6"/>
                <c:pt idx="0">
                  <c:v>0.79800000000000004</c:v>
                </c:pt>
                <c:pt idx="1">
                  <c:v>0.69</c:v>
                </c:pt>
                <c:pt idx="2">
                  <c:v>0.214</c:v>
                </c:pt>
                <c:pt idx="3">
                  <c:v>0.20200000000000001</c:v>
                </c:pt>
                <c:pt idx="4">
                  <c:v>0.155</c:v>
                </c:pt>
                <c:pt idx="5">
                  <c:v>8.3000000000000004E-2</c:v>
                </c:pt>
              </c:numCache>
            </c:numRef>
          </c:val>
          <c:extLst>
            <c:ext xmlns:c16="http://schemas.microsoft.com/office/drawing/2014/chart" uri="{C3380CC4-5D6E-409C-BE32-E72D297353CC}">
              <c16:uniqueId val="{00000001-8FD5-48BB-A34A-38EC12959C5C}"/>
            </c:ext>
          </c:extLst>
        </c:ser>
        <c:dLbls>
          <c:showLegendKey val="0"/>
          <c:showVal val="0"/>
          <c:showCatName val="0"/>
          <c:showSerName val="0"/>
          <c:showPercent val="0"/>
          <c:showBubbleSize val="0"/>
        </c:dLbls>
        <c:gapWidth val="219"/>
        <c:overlap val="-27"/>
        <c:axId val="177034352"/>
        <c:axId val="177034912"/>
      </c:barChart>
      <c:catAx>
        <c:axId val="177034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yriad Pro" panose="020B0503030403020204" pitchFamily="34" charset="0"/>
                <a:ea typeface="+mn-ea"/>
                <a:cs typeface="+mn-cs"/>
              </a:defRPr>
            </a:pPr>
            <a:endParaRPr lang="ru-RU"/>
          </a:p>
        </c:txPr>
        <c:crossAx val="177034912"/>
        <c:crosses val="autoZero"/>
        <c:auto val="1"/>
        <c:lblAlgn val="ctr"/>
        <c:lblOffset val="100"/>
        <c:noMultiLvlLbl val="0"/>
      </c:catAx>
      <c:valAx>
        <c:axId val="177034912"/>
        <c:scaling>
          <c:orientation val="minMax"/>
        </c:scaling>
        <c:delete val="1"/>
        <c:axPos val="l"/>
        <c:numFmt formatCode="0.0%" sourceLinked="1"/>
        <c:majorTickMark val="none"/>
        <c:minorTickMark val="none"/>
        <c:tickLblPos val="nextTo"/>
        <c:crossAx val="177034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2"/>
            <a:ext cx="2984871" cy="501015"/>
          </a:xfrm>
          <a:prstGeom prst="rect">
            <a:avLst/>
          </a:prstGeom>
          <a:noFill/>
          <a:ln w="9525">
            <a:noFill/>
            <a:miter lim="800000"/>
            <a:headEnd/>
            <a:tailEnd/>
          </a:ln>
          <a:effectLst/>
        </p:spPr>
        <p:txBody>
          <a:bodyPr vert="horz" wrap="square" lIns="96594" tIns="48297" rIns="96594" bIns="48297" numCol="1" anchor="t" anchorCtr="0" compatLnSpc="1">
            <a:prstTxWarp prst="textNoShape">
              <a:avLst/>
            </a:prstTxWarp>
          </a:bodyPr>
          <a:lstStyle>
            <a:lvl1pPr>
              <a:defRPr sz="1300"/>
            </a:lvl1pPr>
          </a:lstStyle>
          <a:p>
            <a:pPr>
              <a:defRPr/>
            </a:pPr>
            <a:endParaRPr lang="en-US"/>
          </a:p>
        </p:txBody>
      </p:sp>
      <p:sp>
        <p:nvSpPr>
          <p:cNvPr id="7171" name="Rectangle 3"/>
          <p:cNvSpPr>
            <a:spLocks noGrp="1" noChangeArrowheads="1"/>
          </p:cNvSpPr>
          <p:nvPr>
            <p:ph type="dt" sz="quarter" idx="1"/>
          </p:nvPr>
        </p:nvSpPr>
        <p:spPr bwMode="auto">
          <a:xfrm>
            <a:off x="3901700" y="2"/>
            <a:ext cx="2984871" cy="501015"/>
          </a:xfrm>
          <a:prstGeom prst="rect">
            <a:avLst/>
          </a:prstGeom>
          <a:noFill/>
          <a:ln w="9525">
            <a:noFill/>
            <a:miter lim="800000"/>
            <a:headEnd/>
            <a:tailEnd/>
          </a:ln>
          <a:effectLst/>
        </p:spPr>
        <p:txBody>
          <a:bodyPr vert="horz" wrap="square" lIns="96594" tIns="48297" rIns="96594" bIns="48297" numCol="1" anchor="t" anchorCtr="0" compatLnSpc="1">
            <a:prstTxWarp prst="textNoShape">
              <a:avLst/>
            </a:prstTxWarp>
          </a:bodyPr>
          <a:lstStyle>
            <a:lvl1pPr algn="r">
              <a:defRPr sz="1300"/>
            </a:lvl1pPr>
          </a:lstStyle>
          <a:p>
            <a:pPr>
              <a:defRPr/>
            </a:pPr>
            <a:endParaRPr lang="en-US"/>
          </a:p>
        </p:txBody>
      </p:sp>
      <p:sp>
        <p:nvSpPr>
          <p:cNvPr id="7172" name="Rectangle 4"/>
          <p:cNvSpPr>
            <a:spLocks noGrp="1" noChangeArrowheads="1"/>
          </p:cNvSpPr>
          <p:nvPr>
            <p:ph type="ftr" sz="quarter" idx="2"/>
          </p:nvPr>
        </p:nvSpPr>
        <p:spPr bwMode="auto">
          <a:xfrm>
            <a:off x="0" y="9517548"/>
            <a:ext cx="2984871" cy="501015"/>
          </a:xfrm>
          <a:prstGeom prst="rect">
            <a:avLst/>
          </a:prstGeom>
          <a:noFill/>
          <a:ln w="9525">
            <a:noFill/>
            <a:miter lim="800000"/>
            <a:headEnd/>
            <a:tailEnd/>
          </a:ln>
          <a:effectLst/>
        </p:spPr>
        <p:txBody>
          <a:bodyPr vert="horz" wrap="square" lIns="96594" tIns="48297" rIns="96594" bIns="48297" numCol="1" anchor="b" anchorCtr="0" compatLnSpc="1">
            <a:prstTxWarp prst="textNoShape">
              <a:avLst/>
            </a:prstTxWarp>
          </a:bodyPr>
          <a:lstStyle>
            <a:lvl1pPr>
              <a:defRPr sz="1300"/>
            </a:lvl1pPr>
          </a:lstStyle>
          <a:p>
            <a:pPr>
              <a:defRPr/>
            </a:pPr>
            <a:endParaRPr lang="en-US"/>
          </a:p>
        </p:txBody>
      </p:sp>
      <p:sp>
        <p:nvSpPr>
          <p:cNvPr id="7173" name="Rectangle 5"/>
          <p:cNvSpPr>
            <a:spLocks noGrp="1" noChangeArrowheads="1"/>
          </p:cNvSpPr>
          <p:nvPr>
            <p:ph type="sldNum" sz="quarter" idx="3"/>
          </p:nvPr>
        </p:nvSpPr>
        <p:spPr bwMode="auto">
          <a:xfrm>
            <a:off x="3901700" y="9517548"/>
            <a:ext cx="2984871" cy="501015"/>
          </a:xfrm>
          <a:prstGeom prst="rect">
            <a:avLst/>
          </a:prstGeom>
          <a:noFill/>
          <a:ln w="9525">
            <a:noFill/>
            <a:miter lim="800000"/>
            <a:headEnd/>
            <a:tailEnd/>
          </a:ln>
          <a:effectLst/>
        </p:spPr>
        <p:txBody>
          <a:bodyPr vert="horz" wrap="square" lIns="96594" tIns="48297" rIns="96594" bIns="48297" numCol="1" anchor="b" anchorCtr="0" compatLnSpc="1">
            <a:prstTxWarp prst="textNoShape">
              <a:avLst/>
            </a:prstTxWarp>
          </a:bodyPr>
          <a:lstStyle>
            <a:lvl1pPr algn="r">
              <a:defRPr sz="1300"/>
            </a:lvl1pPr>
          </a:lstStyle>
          <a:p>
            <a:pPr>
              <a:defRPr/>
            </a:pPr>
            <a:fld id="{1A93E7C0-6A50-4C5D-8BAD-B00FF16C13E0}" type="slidenum">
              <a:rPr lang="en-US"/>
              <a:pPr>
                <a:defRPr/>
              </a:pPr>
              <a:t>‹#›</a:t>
            </a:fld>
            <a:endParaRPr lang="en-US"/>
          </a:p>
        </p:txBody>
      </p:sp>
    </p:spTree>
    <p:extLst>
      <p:ext uri="{BB962C8B-B14F-4D97-AF65-F5344CB8AC3E}">
        <p14:creationId xmlns:p14="http://schemas.microsoft.com/office/powerpoint/2010/main" val="2806016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2"/>
            <a:ext cx="2984871" cy="501015"/>
          </a:xfrm>
          <a:prstGeom prst="rect">
            <a:avLst/>
          </a:prstGeom>
        </p:spPr>
        <p:txBody>
          <a:bodyPr vert="horz" lIns="96594" tIns="48297" rIns="96594" bIns="48297" rtlCol="0"/>
          <a:lstStyle>
            <a:lvl1pPr algn="l">
              <a:defRPr sz="1300"/>
            </a:lvl1pPr>
          </a:lstStyle>
          <a:p>
            <a:pPr>
              <a:defRPr/>
            </a:pPr>
            <a:endParaRPr lang="ru-RU"/>
          </a:p>
        </p:txBody>
      </p:sp>
      <p:sp>
        <p:nvSpPr>
          <p:cNvPr id="3" name="Дата 2"/>
          <p:cNvSpPr>
            <a:spLocks noGrp="1"/>
          </p:cNvSpPr>
          <p:nvPr>
            <p:ph type="dt" idx="1"/>
          </p:nvPr>
        </p:nvSpPr>
        <p:spPr>
          <a:xfrm>
            <a:off x="3901700" y="2"/>
            <a:ext cx="2984871" cy="501015"/>
          </a:xfrm>
          <a:prstGeom prst="rect">
            <a:avLst/>
          </a:prstGeom>
        </p:spPr>
        <p:txBody>
          <a:bodyPr vert="horz" lIns="96594" tIns="48297" rIns="96594" bIns="48297" rtlCol="0"/>
          <a:lstStyle>
            <a:lvl1pPr algn="r">
              <a:defRPr sz="1300"/>
            </a:lvl1pPr>
          </a:lstStyle>
          <a:p>
            <a:pPr>
              <a:defRPr/>
            </a:pPr>
            <a:fld id="{8C1B804A-BF9F-4A6A-86AA-FBD3512479D7}" type="datetimeFigureOut">
              <a:rPr lang="ru-RU"/>
              <a:pPr>
                <a:defRPr/>
              </a:pPr>
              <a:t>18.10.2025</a:t>
            </a:fld>
            <a:endParaRPr lang="ru-RU"/>
          </a:p>
        </p:txBody>
      </p:sp>
      <p:sp>
        <p:nvSpPr>
          <p:cNvPr id="4" name="Образ слайда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594" tIns="48297" rIns="96594" bIns="48297" rtlCol="0" anchor="ctr"/>
          <a:lstStyle/>
          <a:p>
            <a:pPr lvl="0"/>
            <a:endParaRPr lang="ru-RU" noProof="0"/>
          </a:p>
        </p:txBody>
      </p:sp>
      <p:sp>
        <p:nvSpPr>
          <p:cNvPr id="5" name="Заметки 4"/>
          <p:cNvSpPr>
            <a:spLocks noGrp="1"/>
          </p:cNvSpPr>
          <p:nvPr>
            <p:ph type="body" sz="quarter" idx="3"/>
          </p:nvPr>
        </p:nvSpPr>
        <p:spPr>
          <a:xfrm>
            <a:off x="688817" y="4759643"/>
            <a:ext cx="5510530" cy="4509135"/>
          </a:xfrm>
          <a:prstGeom prst="rect">
            <a:avLst/>
          </a:prstGeom>
        </p:spPr>
        <p:txBody>
          <a:bodyPr vert="horz" lIns="96594" tIns="48297" rIns="96594" bIns="48297"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9517548"/>
            <a:ext cx="2984871" cy="501015"/>
          </a:xfrm>
          <a:prstGeom prst="rect">
            <a:avLst/>
          </a:prstGeom>
        </p:spPr>
        <p:txBody>
          <a:bodyPr vert="horz" lIns="96594" tIns="48297" rIns="96594" bIns="48297" rtlCol="0" anchor="b"/>
          <a:lstStyle>
            <a:lvl1pPr algn="l">
              <a:defRPr sz="1300"/>
            </a:lvl1pPr>
          </a:lstStyle>
          <a:p>
            <a:pPr>
              <a:defRPr/>
            </a:pPr>
            <a:endParaRPr lang="ru-RU"/>
          </a:p>
        </p:txBody>
      </p:sp>
      <p:sp>
        <p:nvSpPr>
          <p:cNvPr id="7" name="Номер слайда 6"/>
          <p:cNvSpPr>
            <a:spLocks noGrp="1"/>
          </p:cNvSpPr>
          <p:nvPr>
            <p:ph type="sldNum" sz="quarter" idx="5"/>
          </p:nvPr>
        </p:nvSpPr>
        <p:spPr>
          <a:xfrm>
            <a:off x="3901700" y="9517548"/>
            <a:ext cx="2984871" cy="501015"/>
          </a:xfrm>
          <a:prstGeom prst="rect">
            <a:avLst/>
          </a:prstGeom>
        </p:spPr>
        <p:txBody>
          <a:bodyPr vert="horz" lIns="96594" tIns="48297" rIns="96594" bIns="48297" rtlCol="0" anchor="b"/>
          <a:lstStyle>
            <a:lvl1pPr algn="r">
              <a:defRPr sz="1300"/>
            </a:lvl1pPr>
          </a:lstStyle>
          <a:p>
            <a:pPr>
              <a:defRPr/>
            </a:pPr>
            <a:fld id="{29B75182-AF26-4679-8361-B04D06AD3209}" type="slidenum">
              <a:rPr lang="ru-RU"/>
              <a:pPr>
                <a:defRPr/>
              </a:pPr>
              <a:t>‹#›</a:t>
            </a:fld>
            <a:endParaRPr lang="ru-RU"/>
          </a:p>
        </p:txBody>
      </p:sp>
    </p:spTree>
    <p:extLst>
      <p:ext uri="{BB962C8B-B14F-4D97-AF65-F5344CB8AC3E}">
        <p14:creationId xmlns:p14="http://schemas.microsoft.com/office/powerpoint/2010/main" val="37574004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a:t>
            </a:fld>
            <a:endParaRPr lang="ru-RU"/>
          </a:p>
        </p:txBody>
      </p:sp>
    </p:spTree>
    <p:extLst>
      <p:ext uri="{BB962C8B-B14F-4D97-AF65-F5344CB8AC3E}">
        <p14:creationId xmlns:p14="http://schemas.microsoft.com/office/powerpoint/2010/main" val="1776099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15</a:t>
            </a:fld>
            <a:endParaRPr lang="ru-RU"/>
          </a:p>
        </p:txBody>
      </p:sp>
    </p:spTree>
    <p:extLst>
      <p:ext uri="{BB962C8B-B14F-4D97-AF65-F5344CB8AC3E}">
        <p14:creationId xmlns:p14="http://schemas.microsoft.com/office/powerpoint/2010/main" val="558004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16</a:t>
            </a:fld>
            <a:endParaRPr lang="ru-RU"/>
          </a:p>
        </p:txBody>
      </p:sp>
    </p:spTree>
    <p:extLst>
      <p:ext uri="{BB962C8B-B14F-4D97-AF65-F5344CB8AC3E}">
        <p14:creationId xmlns:p14="http://schemas.microsoft.com/office/powerpoint/2010/main" val="4286624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19</a:t>
            </a:fld>
            <a:endParaRPr lang="ru-RU"/>
          </a:p>
        </p:txBody>
      </p:sp>
    </p:spTree>
    <p:extLst>
      <p:ext uri="{BB962C8B-B14F-4D97-AF65-F5344CB8AC3E}">
        <p14:creationId xmlns:p14="http://schemas.microsoft.com/office/powerpoint/2010/main" val="3825235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20</a:t>
            </a:fld>
            <a:endParaRPr lang="ru-RU"/>
          </a:p>
        </p:txBody>
      </p:sp>
    </p:spTree>
    <p:extLst>
      <p:ext uri="{BB962C8B-B14F-4D97-AF65-F5344CB8AC3E}">
        <p14:creationId xmlns:p14="http://schemas.microsoft.com/office/powerpoint/2010/main" val="1749268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21</a:t>
            </a:fld>
            <a:endParaRPr lang="ru-RU"/>
          </a:p>
        </p:txBody>
      </p:sp>
    </p:spTree>
    <p:extLst>
      <p:ext uri="{BB962C8B-B14F-4D97-AF65-F5344CB8AC3E}">
        <p14:creationId xmlns:p14="http://schemas.microsoft.com/office/powerpoint/2010/main" val="12762500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22</a:t>
            </a:fld>
            <a:endParaRPr lang="ru-RU"/>
          </a:p>
        </p:txBody>
      </p:sp>
    </p:spTree>
    <p:extLst>
      <p:ext uri="{BB962C8B-B14F-4D97-AF65-F5344CB8AC3E}">
        <p14:creationId xmlns:p14="http://schemas.microsoft.com/office/powerpoint/2010/main" val="36590665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23</a:t>
            </a:fld>
            <a:endParaRPr lang="ru-RU"/>
          </a:p>
        </p:txBody>
      </p:sp>
    </p:spTree>
    <p:extLst>
      <p:ext uri="{BB962C8B-B14F-4D97-AF65-F5344CB8AC3E}">
        <p14:creationId xmlns:p14="http://schemas.microsoft.com/office/powerpoint/2010/main" val="41755328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24</a:t>
            </a:fld>
            <a:endParaRPr lang="ru-RU"/>
          </a:p>
        </p:txBody>
      </p:sp>
    </p:spTree>
    <p:extLst>
      <p:ext uri="{BB962C8B-B14F-4D97-AF65-F5344CB8AC3E}">
        <p14:creationId xmlns:p14="http://schemas.microsoft.com/office/powerpoint/2010/main" val="852097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25</a:t>
            </a:fld>
            <a:endParaRPr lang="ru-RU"/>
          </a:p>
        </p:txBody>
      </p:sp>
    </p:spTree>
    <p:extLst>
      <p:ext uri="{BB962C8B-B14F-4D97-AF65-F5344CB8AC3E}">
        <p14:creationId xmlns:p14="http://schemas.microsoft.com/office/powerpoint/2010/main" val="1607577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26</a:t>
            </a:fld>
            <a:endParaRPr lang="ru-RU"/>
          </a:p>
        </p:txBody>
      </p:sp>
    </p:spTree>
    <p:extLst>
      <p:ext uri="{BB962C8B-B14F-4D97-AF65-F5344CB8AC3E}">
        <p14:creationId xmlns:p14="http://schemas.microsoft.com/office/powerpoint/2010/main" val="2044278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a:t>
            </a:fld>
            <a:endParaRPr lang="ru-RU"/>
          </a:p>
        </p:txBody>
      </p:sp>
    </p:spTree>
    <p:extLst>
      <p:ext uri="{BB962C8B-B14F-4D97-AF65-F5344CB8AC3E}">
        <p14:creationId xmlns:p14="http://schemas.microsoft.com/office/powerpoint/2010/main" val="17760999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28</a:t>
            </a:fld>
            <a:endParaRPr lang="ru-RU"/>
          </a:p>
        </p:txBody>
      </p:sp>
    </p:spTree>
    <p:extLst>
      <p:ext uri="{BB962C8B-B14F-4D97-AF65-F5344CB8AC3E}">
        <p14:creationId xmlns:p14="http://schemas.microsoft.com/office/powerpoint/2010/main" val="695727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29</a:t>
            </a:fld>
            <a:endParaRPr lang="ru-RU"/>
          </a:p>
        </p:txBody>
      </p:sp>
    </p:spTree>
    <p:extLst>
      <p:ext uri="{BB962C8B-B14F-4D97-AF65-F5344CB8AC3E}">
        <p14:creationId xmlns:p14="http://schemas.microsoft.com/office/powerpoint/2010/main" val="369525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30</a:t>
            </a:fld>
            <a:endParaRPr lang="ru-RU"/>
          </a:p>
        </p:txBody>
      </p:sp>
    </p:spTree>
    <p:extLst>
      <p:ext uri="{BB962C8B-B14F-4D97-AF65-F5344CB8AC3E}">
        <p14:creationId xmlns:p14="http://schemas.microsoft.com/office/powerpoint/2010/main" val="1043188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31</a:t>
            </a:fld>
            <a:endParaRPr lang="ru-RU"/>
          </a:p>
        </p:txBody>
      </p:sp>
    </p:spTree>
    <p:extLst>
      <p:ext uri="{BB962C8B-B14F-4D97-AF65-F5344CB8AC3E}">
        <p14:creationId xmlns:p14="http://schemas.microsoft.com/office/powerpoint/2010/main" val="28801781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32</a:t>
            </a:fld>
            <a:endParaRPr lang="ru-RU"/>
          </a:p>
        </p:txBody>
      </p:sp>
    </p:spTree>
    <p:extLst>
      <p:ext uri="{BB962C8B-B14F-4D97-AF65-F5344CB8AC3E}">
        <p14:creationId xmlns:p14="http://schemas.microsoft.com/office/powerpoint/2010/main" val="23253938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33</a:t>
            </a:fld>
            <a:endParaRPr lang="ru-RU"/>
          </a:p>
        </p:txBody>
      </p:sp>
    </p:spTree>
    <p:extLst>
      <p:ext uri="{BB962C8B-B14F-4D97-AF65-F5344CB8AC3E}">
        <p14:creationId xmlns:p14="http://schemas.microsoft.com/office/powerpoint/2010/main" val="9873122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34</a:t>
            </a:fld>
            <a:endParaRPr lang="ru-RU"/>
          </a:p>
        </p:txBody>
      </p:sp>
    </p:spTree>
    <p:extLst>
      <p:ext uri="{BB962C8B-B14F-4D97-AF65-F5344CB8AC3E}">
        <p14:creationId xmlns:p14="http://schemas.microsoft.com/office/powerpoint/2010/main" val="1289700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36</a:t>
            </a:fld>
            <a:endParaRPr lang="ru-RU"/>
          </a:p>
        </p:txBody>
      </p:sp>
    </p:spTree>
    <p:extLst>
      <p:ext uri="{BB962C8B-B14F-4D97-AF65-F5344CB8AC3E}">
        <p14:creationId xmlns:p14="http://schemas.microsoft.com/office/powerpoint/2010/main" val="3957140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37</a:t>
            </a:fld>
            <a:endParaRPr lang="ru-RU"/>
          </a:p>
        </p:txBody>
      </p:sp>
    </p:spTree>
    <p:extLst>
      <p:ext uri="{BB962C8B-B14F-4D97-AF65-F5344CB8AC3E}">
        <p14:creationId xmlns:p14="http://schemas.microsoft.com/office/powerpoint/2010/main" val="16840183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38</a:t>
            </a:fld>
            <a:endParaRPr lang="ru-RU"/>
          </a:p>
        </p:txBody>
      </p:sp>
    </p:spTree>
    <p:extLst>
      <p:ext uri="{BB962C8B-B14F-4D97-AF65-F5344CB8AC3E}">
        <p14:creationId xmlns:p14="http://schemas.microsoft.com/office/powerpoint/2010/main" val="3514281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a:t>
            </a:fld>
            <a:endParaRPr lang="ru-RU"/>
          </a:p>
        </p:txBody>
      </p:sp>
    </p:spTree>
    <p:extLst>
      <p:ext uri="{BB962C8B-B14F-4D97-AF65-F5344CB8AC3E}">
        <p14:creationId xmlns:p14="http://schemas.microsoft.com/office/powerpoint/2010/main" val="24555270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39</a:t>
            </a:fld>
            <a:endParaRPr lang="ru-RU"/>
          </a:p>
        </p:txBody>
      </p:sp>
    </p:spTree>
    <p:extLst>
      <p:ext uri="{BB962C8B-B14F-4D97-AF65-F5344CB8AC3E}">
        <p14:creationId xmlns:p14="http://schemas.microsoft.com/office/powerpoint/2010/main" val="4610922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40</a:t>
            </a:fld>
            <a:endParaRPr lang="ru-RU"/>
          </a:p>
        </p:txBody>
      </p:sp>
    </p:spTree>
    <p:extLst>
      <p:ext uri="{BB962C8B-B14F-4D97-AF65-F5344CB8AC3E}">
        <p14:creationId xmlns:p14="http://schemas.microsoft.com/office/powerpoint/2010/main" val="30837689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42</a:t>
            </a:fld>
            <a:endParaRPr lang="ru-RU"/>
          </a:p>
        </p:txBody>
      </p:sp>
    </p:spTree>
    <p:extLst>
      <p:ext uri="{BB962C8B-B14F-4D97-AF65-F5344CB8AC3E}">
        <p14:creationId xmlns:p14="http://schemas.microsoft.com/office/powerpoint/2010/main" val="12183861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43</a:t>
            </a:fld>
            <a:endParaRPr lang="ru-RU"/>
          </a:p>
        </p:txBody>
      </p:sp>
    </p:spTree>
    <p:extLst>
      <p:ext uri="{BB962C8B-B14F-4D97-AF65-F5344CB8AC3E}">
        <p14:creationId xmlns:p14="http://schemas.microsoft.com/office/powerpoint/2010/main" val="32308670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44</a:t>
            </a:fld>
            <a:endParaRPr lang="ru-RU"/>
          </a:p>
        </p:txBody>
      </p:sp>
    </p:spTree>
    <p:extLst>
      <p:ext uri="{BB962C8B-B14F-4D97-AF65-F5344CB8AC3E}">
        <p14:creationId xmlns:p14="http://schemas.microsoft.com/office/powerpoint/2010/main" val="16139626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46</a:t>
            </a:fld>
            <a:endParaRPr lang="ru-RU"/>
          </a:p>
        </p:txBody>
      </p:sp>
    </p:spTree>
    <p:extLst>
      <p:ext uri="{BB962C8B-B14F-4D97-AF65-F5344CB8AC3E}">
        <p14:creationId xmlns:p14="http://schemas.microsoft.com/office/powerpoint/2010/main" val="1908356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47</a:t>
            </a:fld>
            <a:endParaRPr lang="ru-RU"/>
          </a:p>
        </p:txBody>
      </p:sp>
    </p:spTree>
    <p:extLst>
      <p:ext uri="{BB962C8B-B14F-4D97-AF65-F5344CB8AC3E}">
        <p14:creationId xmlns:p14="http://schemas.microsoft.com/office/powerpoint/2010/main" val="38270735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48</a:t>
            </a:fld>
            <a:endParaRPr lang="ru-RU"/>
          </a:p>
        </p:txBody>
      </p:sp>
    </p:spTree>
    <p:extLst>
      <p:ext uri="{BB962C8B-B14F-4D97-AF65-F5344CB8AC3E}">
        <p14:creationId xmlns:p14="http://schemas.microsoft.com/office/powerpoint/2010/main" val="2928507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49</a:t>
            </a:fld>
            <a:endParaRPr lang="ru-RU"/>
          </a:p>
        </p:txBody>
      </p:sp>
    </p:spTree>
    <p:extLst>
      <p:ext uri="{BB962C8B-B14F-4D97-AF65-F5344CB8AC3E}">
        <p14:creationId xmlns:p14="http://schemas.microsoft.com/office/powerpoint/2010/main" val="1219233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51</a:t>
            </a:fld>
            <a:endParaRPr lang="ru-RU"/>
          </a:p>
        </p:txBody>
      </p:sp>
    </p:spTree>
    <p:extLst>
      <p:ext uri="{BB962C8B-B14F-4D97-AF65-F5344CB8AC3E}">
        <p14:creationId xmlns:p14="http://schemas.microsoft.com/office/powerpoint/2010/main" val="3144466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a:t>
            </a:fld>
            <a:endParaRPr lang="ru-RU"/>
          </a:p>
        </p:txBody>
      </p:sp>
    </p:spTree>
    <p:extLst>
      <p:ext uri="{BB962C8B-B14F-4D97-AF65-F5344CB8AC3E}">
        <p14:creationId xmlns:p14="http://schemas.microsoft.com/office/powerpoint/2010/main" val="377005148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52</a:t>
            </a:fld>
            <a:endParaRPr lang="ru-RU"/>
          </a:p>
        </p:txBody>
      </p:sp>
    </p:spTree>
    <p:extLst>
      <p:ext uri="{BB962C8B-B14F-4D97-AF65-F5344CB8AC3E}">
        <p14:creationId xmlns:p14="http://schemas.microsoft.com/office/powerpoint/2010/main" val="2492240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53</a:t>
            </a:fld>
            <a:endParaRPr lang="ru-RU"/>
          </a:p>
        </p:txBody>
      </p:sp>
    </p:spTree>
    <p:extLst>
      <p:ext uri="{BB962C8B-B14F-4D97-AF65-F5344CB8AC3E}">
        <p14:creationId xmlns:p14="http://schemas.microsoft.com/office/powerpoint/2010/main" val="13885513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54</a:t>
            </a:fld>
            <a:endParaRPr lang="ru-RU"/>
          </a:p>
        </p:txBody>
      </p:sp>
    </p:spTree>
    <p:extLst>
      <p:ext uri="{BB962C8B-B14F-4D97-AF65-F5344CB8AC3E}">
        <p14:creationId xmlns:p14="http://schemas.microsoft.com/office/powerpoint/2010/main" val="2403423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55</a:t>
            </a:fld>
            <a:endParaRPr lang="ru-RU"/>
          </a:p>
        </p:txBody>
      </p:sp>
    </p:spTree>
    <p:extLst>
      <p:ext uri="{BB962C8B-B14F-4D97-AF65-F5344CB8AC3E}">
        <p14:creationId xmlns:p14="http://schemas.microsoft.com/office/powerpoint/2010/main" val="108950551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56</a:t>
            </a:fld>
            <a:endParaRPr lang="ru-RU"/>
          </a:p>
        </p:txBody>
      </p:sp>
    </p:spTree>
    <p:extLst>
      <p:ext uri="{BB962C8B-B14F-4D97-AF65-F5344CB8AC3E}">
        <p14:creationId xmlns:p14="http://schemas.microsoft.com/office/powerpoint/2010/main" val="24407166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83</a:t>
            </a:fld>
            <a:endParaRPr lang="ru-RU"/>
          </a:p>
        </p:txBody>
      </p:sp>
    </p:spTree>
    <p:extLst>
      <p:ext uri="{BB962C8B-B14F-4D97-AF65-F5344CB8AC3E}">
        <p14:creationId xmlns:p14="http://schemas.microsoft.com/office/powerpoint/2010/main" val="410978568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84</a:t>
            </a:fld>
            <a:endParaRPr lang="ru-RU"/>
          </a:p>
        </p:txBody>
      </p:sp>
    </p:spTree>
    <p:extLst>
      <p:ext uri="{BB962C8B-B14F-4D97-AF65-F5344CB8AC3E}">
        <p14:creationId xmlns:p14="http://schemas.microsoft.com/office/powerpoint/2010/main" val="28869362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85</a:t>
            </a:fld>
            <a:endParaRPr lang="ru-RU"/>
          </a:p>
        </p:txBody>
      </p:sp>
    </p:spTree>
    <p:extLst>
      <p:ext uri="{BB962C8B-B14F-4D97-AF65-F5344CB8AC3E}">
        <p14:creationId xmlns:p14="http://schemas.microsoft.com/office/powerpoint/2010/main" val="2091474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86</a:t>
            </a:fld>
            <a:endParaRPr lang="ru-RU"/>
          </a:p>
        </p:txBody>
      </p:sp>
    </p:spTree>
    <p:extLst>
      <p:ext uri="{BB962C8B-B14F-4D97-AF65-F5344CB8AC3E}">
        <p14:creationId xmlns:p14="http://schemas.microsoft.com/office/powerpoint/2010/main" val="228214150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87</a:t>
            </a:fld>
            <a:endParaRPr lang="ru-RU"/>
          </a:p>
        </p:txBody>
      </p:sp>
    </p:spTree>
    <p:extLst>
      <p:ext uri="{BB962C8B-B14F-4D97-AF65-F5344CB8AC3E}">
        <p14:creationId xmlns:p14="http://schemas.microsoft.com/office/powerpoint/2010/main" val="17392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6</a:t>
            </a:fld>
            <a:endParaRPr lang="ru-RU"/>
          </a:p>
        </p:txBody>
      </p:sp>
    </p:spTree>
    <p:extLst>
      <p:ext uri="{BB962C8B-B14F-4D97-AF65-F5344CB8AC3E}">
        <p14:creationId xmlns:p14="http://schemas.microsoft.com/office/powerpoint/2010/main" val="2155078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88</a:t>
            </a:fld>
            <a:endParaRPr lang="ru-RU"/>
          </a:p>
        </p:txBody>
      </p:sp>
    </p:spTree>
    <p:extLst>
      <p:ext uri="{BB962C8B-B14F-4D97-AF65-F5344CB8AC3E}">
        <p14:creationId xmlns:p14="http://schemas.microsoft.com/office/powerpoint/2010/main" val="117285348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89</a:t>
            </a:fld>
            <a:endParaRPr lang="ru-RU"/>
          </a:p>
        </p:txBody>
      </p:sp>
    </p:spTree>
    <p:extLst>
      <p:ext uri="{BB962C8B-B14F-4D97-AF65-F5344CB8AC3E}">
        <p14:creationId xmlns:p14="http://schemas.microsoft.com/office/powerpoint/2010/main" val="174207425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90</a:t>
            </a:fld>
            <a:endParaRPr lang="ru-RU"/>
          </a:p>
        </p:txBody>
      </p:sp>
    </p:spTree>
    <p:extLst>
      <p:ext uri="{BB962C8B-B14F-4D97-AF65-F5344CB8AC3E}">
        <p14:creationId xmlns:p14="http://schemas.microsoft.com/office/powerpoint/2010/main" val="12909779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91</a:t>
            </a:fld>
            <a:endParaRPr lang="ru-RU"/>
          </a:p>
        </p:txBody>
      </p:sp>
    </p:spTree>
    <p:extLst>
      <p:ext uri="{BB962C8B-B14F-4D97-AF65-F5344CB8AC3E}">
        <p14:creationId xmlns:p14="http://schemas.microsoft.com/office/powerpoint/2010/main" val="2978626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10</a:t>
            </a:fld>
            <a:endParaRPr lang="ru-RU"/>
          </a:p>
        </p:txBody>
      </p:sp>
    </p:spTree>
    <p:extLst>
      <p:ext uri="{BB962C8B-B14F-4D97-AF65-F5344CB8AC3E}">
        <p14:creationId xmlns:p14="http://schemas.microsoft.com/office/powerpoint/2010/main" val="4249966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11</a:t>
            </a:fld>
            <a:endParaRPr lang="ru-RU"/>
          </a:p>
        </p:txBody>
      </p:sp>
    </p:spTree>
    <p:extLst>
      <p:ext uri="{BB962C8B-B14F-4D97-AF65-F5344CB8AC3E}">
        <p14:creationId xmlns:p14="http://schemas.microsoft.com/office/powerpoint/2010/main" val="784233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13</a:t>
            </a:fld>
            <a:endParaRPr lang="ru-RU"/>
          </a:p>
        </p:txBody>
      </p:sp>
    </p:spTree>
    <p:extLst>
      <p:ext uri="{BB962C8B-B14F-4D97-AF65-F5344CB8AC3E}">
        <p14:creationId xmlns:p14="http://schemas.microsoft.com/office/powerpoint/2010/main" val="3507902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pPr>
              <a:defRPr/>
            </a:pPr>
            <a:fld id="{29B75182-AF26-4679-8361-B04D06AD3209}" type="slidenum">
              <a:rPr lang="ru-RU" smtClean="0"/>
              <a:pPr>
                <a:defRPr/>
              </a:pPr>
              <a:t>14</a:t>
            </a:fld>
            <a:endParaRPr lang="ru-RU"/>
          </a:p>
        </p:txBody>
      </p:sp>
    </p:spTree>
    <p:extLst>
      <p:ext uri="{BB962C8B-B14F-4D97-AF65-F5344CB8AC3E}">
        <p14:creationId xmlns:p14="http://schemas.microsoft.com/office/powerpoint/2010/main" val="3760147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Line 6"/>
          <p:cNvSpPr>
            <a:spLocks noChangeShapeType="1"/>
          </p:cNvSpPr>
          <p:nvPr userDrawn="1"/>
        </p:nvSpPr>
        <p:spPr bwMode="auto">
          <a:xfrm>
            <a:off x="0" y="571500"/>
            <a:ext cx="5219700" cy="0"/>
          </a:xfrm>
          <a:prstGeom prst="line">
            <a:avLst/>
          </a:prstGeom>
          <a:noFill/>
          <a:ln w="33020">
            <a:solidFill>
              <a:schemeClr val="bg2"/>
            </a:solidFill>
            <a:round/>
            <a:headEnd/>
            <a:tailEnd/>
          </a:ln>
          <a:effectLst/>
        </p:spPr>
        <p:txBody>
          <a:bodyPr/>
          <a:lstStyle/>
          <a:p>
            <a:pPr algn="ctr">
              <a:defRPr/>
            </a:pPr>
            <a:endParaRPr lang="ru-RU" dirty="0">
              <a:solidFill>
                <a:srgbClr val="990000"/>
              </a:solidFill>
            </a:endParaRPr>
          </a:p>
        </p:txBody>
      </p:sp>
      <p:sp>
        <p:nvSpPr>
          <p:cNvPr id="5" name="Прямоугольник 4"/>
          <p:cNvSpPr/>
          <p:nvPr userDrawn="1"/>
        </p:nvSpPr>
        <p:spPr>
          <a:xfrm>
            <a:off x="0" y="6286500"/>
            <a:ext cx="1214438" cy="357188"/>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dirty="0"/>
              <a:t>ИЮЛЬ 2010</a:t>
            </a:r>
          </a:p>
        </p:txBody>
      </p:sp>
      <p:sp>
        <p:nvSpPr>
          <p:cNvPr id="2" name="Заголовок 1"/>
          <p:cNvSpPr>
            <a:spLocks noGrp="1"/>
          </p:cNvSpPr>
          <p:nvPr>
            <p:ph type="ctrTitle"/>
          </p:nvPr>
        </p:nvSpPr>
        <p:spPr>
          <a:xfrm>
            <a:off x="714348" y="2071678"/>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8436D5E5-348D-4EB5-8A1E-C105088D462B}" type="slidenum">
              <a:rPr lang="it-IT"/>
              <a:pPr>
                <a:defRPr/>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8438" y="44450"/>
            <a:ext cx="2138362" cy="608171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30175" y="44450"/>
            <a:ext cx="6265863" cy="608171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E58FF157-A16B-4E19-A06B-E1DAA4533B6B}" type="slidenum">
              <a:rPr lang="it-IT"/>
              <a:pPr>
                <a:defRPr/>
              </a:pPr>
              <a:t>‹#›</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A5A9F3A-6A5C-4CDD-A326-188AFE4FAE9D}" type="datetime1">
              <a:rPr lang="ru-RU" smtClean="0"/>
              <a:t>18.10.2025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2DBD85-4AA2-43CE-A34B-0B013338C2D8}" type="slidenum">
              <a:rPr lang="ru-RU" smtClean="0"/>
              <a:pPr/>
              <a:t>‹#›</a:t>
            </a:fld>
            <a:endParaRPr lang="ru-RU"/>
          </a:p>
        </p:txBody>
      </p:sp>
      <p:sp>
        <p:nvSpPr>
          <p:cNvPr id="7" name="Line 6"/>
          <p:cNvSpPr>
            <a:spLocks noChangeShapeType="1"/>
          </p:cNvSpPr>
          <p:nvPr userDrawn="1"/>
        </p:nvSpPr>
        <p:spPr bwMode="auto">
          <a:xfrm>
            <a:off x="0" y="571500"/>
            <a:ext cx="5219700" cy="0"/>
          </a:xfrm>
          <a:prstGeom prst="line">
            <a:avLst/>
          </a:prstGeom>
          <a:noFill/>
          <a:ln w="33020">
            <a:solidFill>
              <a:schemeClr val="bg2"/>
            </a:solidFill>
            <a:round/>
            <a:headEnd/>
            <a:tailEnd/>
          </a:ln>
          <a:effectLst/>
        </p:spPr>
        <p:txBody>
          <a:bodyPr/>
          <a:lstStyle/>
          <a:p>
            <a:pPr algn="ctr">
              <a:defRPr/>
            </a:pPr>
            <a:endParaRPr lang="ru-RU" dirty="0">
              <a:solidFill>
                <a:srgbClr val="990000"/>
              </a:solidFill>
            </a:endParaRPr>
          </a:p>
        </p:txBody>
      </p:sp>
      <p:sp>
        <p:nvSpPr>
          <p:cNvPr id="8" name="Прямоугольник 7"/>
          <p:cNvSpPr/>
          <p:nvPr userDrawn="1"/>
        </p:nvSpPr>
        <p:spPr>
          <a:xfrm>
            <a:off x="0" y="6286500"/>
            <a:ext cx="1214438" cy="357188"/>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dirty="0"/>
              <a:t>ИЮЛЬ 2010</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A1A282D-765D-4E93-BDE7-7A7A1BC3C49D}" type="datetime1">
              <a:rPr lang="ru-RU" smtClean="0"/>
              <a:t>18.10.2025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2DBD85-4AA2-43CE-A34B-0B013338C2D8}" type="slidenum">
              <a:rPr lang="ru-RU" smtClean="0"/>
              <a:pPr/>
              <a:t>‹#›</a:t>
            </a:fld>
            <a:endParaRPr lang="ru-RU"/>
          </a:p>
        </p:txBody>
      </p:sp>
      <p:sp>
        <p:nvSpPr>
          <p:cNvPr id="7"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dirty="0">
              <a:solidFill>
                <a:srgbClr val="CC0099"/>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F5417C3-0E3F-4C9C-9D87-42D571B95468}" type="datetime1">
              <a:rPr lang="ru-RU" smtClean="0"/>
              <a:t>18.10.2025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42DBD85-4AA2-43CE-A34B-0B013338C2D8}" type="slidenum">
              <a:rPr lang="ru-RU" smtClean="0"/>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B9BC698-B9FC-4800-ADD1-B03F15B527CC}" type="datetime1">
              <a:rPr lang="ru-RU" smtClean="0"/>
              <a:t>18.10.2025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E5BC872D-944F-441F-A74A-D2772AB22CC6}" type="slidenum">
              <a:rPr lang="it-IT" smtClean="0"/>
              <a:pPr>
                <a:defRPr/>
              </a:pPr>
              <a:t>‹#›</a:t>
            </a:fld>
            <a:endParaRPr lang="it-IT"/>
          </a:p>
        </p:txBody>
      </p:sp>
      <p:sp>
        <p:nvSpPr>
          <p:cNvPr id="8"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93FE401-16A8-410A-9D63-ACC407E17183}" type="datetime1">
              <a:rPr lang="ru-RU" smtClean="0"/>
              <a:t>18.10.2025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pPr>
              <a:defRPr/>
            </a:pPr>
            <a:fld id="{7D7DE699-1295-457F-8A83-1BE66331007E}" type="slidenum">
              <a:rPr lang="it-IT" smtClean="0"/>
              <a:pPr>
                <a:defRPr/>
              </a:pPr>
              <a:t>‹#›</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517EF98-79DA-4A63-B8DA-921474FA6E16}" type="datetime1">
              <a:rPr lang="ru-RU" smtClean="0"/>
              <a:t>18.10.2025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pPr>
              <a:defRPr/>
            </a:pPr>
            <a:fld id="{59C00E84-8078-4425-9694-C65AA43E4D47}" type="slidenum">
              <a:rPr lang="it-IT" smtClean="0"/>
              <a:pPr>
                <a:defRPr/>
              </a:pPr>
              <a:t>‹#›</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5480E2D-C82C-4DF5-BE8E-3A7E283B99A9}" type="datetime1">
              <a:rPr lang="ru-RU" smtClean="0"/>
              <a:t>18.10.2025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pPr>
              <a:defRPr/>
            </a:pPr>
            <a:fld id="{794812FE-3D51-4C8A-B35C-2398FB72705A}" type="slidenum">
              <a:rPr lang="it-IT" smtClean="0"/>
              <a:pPr>
                <a:defRPr/>
              </a:pPr>
              <a:t>‹#›</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6C64EFA-ABBD-4D63-89D8-72D34A15C4D9}" type="datetime1">
              <a:rPr lang="ru-RU" smtClean="0"/>
              <a:t>18.10.2025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4F633992-B3FF-4B83-91D5-D7B322FB7677}" type="slidenum">
              <a:rPr lang="it-IT" smtClean="0"/>
              <a:pPr>
                <a:defRPr/>
              </a:pPr>
              <a:t>‹#›</a:t>
            </a:fld>
            <a:endParaRPr lang="it-IT"/>
          </a:p>
        </p:txBody>
      </p:sp>
      <p:sp>
        <p:nvSpPr>
          <p:cNvPr id="8"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dirty="0">
              <a:solidFill>
                <a:srgbClr val="CC0099"/>
              </a:solidFill>
            </a:endParaRPr>
          </a:p>
        </p:txBody>
      </p:sp>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DDFFEE7C-689B-44DD-9F0A-ED13D247A789}" type="datetime1">
              <a:rPr lang="ru-RU" smtClean="0"/>
              <a:t>18.10.2025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pPr>
              <a:defRPr/>
            </a:pPr>
            <a:fld id="{762AAEB5-ACFE-480D-AE03-2EA5FF9AEDC8}" type="slidenum">
              <a:rPr lang="it-IT" smtClean="0"/>
              <a:pPr>
                <a:defRPr/>
              </a:pPr>
              <a:t>‹#›</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5A0B4F1-4928-412E-A550-DD63B2300269}" type="datetime1">
              <a:rPr lang="ru-RU" smtClean="0"/>
              <a:t>18.10.2025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8436D5E5-348D-4EB5-8A1E-C105088D462B}" type="slidenum">
              <a:rPr lang="it-IT" smtClean="0"/>
              <a:pPr>
                <a:defRPr/>
              </a:pPr>
              <a:t>‹#›</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A2E843C7-7593-43E3-B4C0-001B492104FB}" type="datetime1">
              <a:rPr lang="ru-RU" smtClean="0"/>
              <a:t>18.10.2025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pPr>
              <a:defRPr/>
            </a:pPr>
            <a:fld id="{E58FF157-A16B-4E19-A06B-E1DAA4533B6B}" type="slidenum">
              <a:rPr lang="it-IT" smtClean="0"/>
              <a:pPr>
                <a:defRPr/>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a:p>
        </p:txBody>
      </p:sp>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184150" y="908050"/>
            <a:ext cx="4175125" cy="521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511675" y="908050"/>
            <a:ext cx="4175125" cy="5218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E5BC872D-944F-441F-A74A-D2772AB22CC6}" type="slidenum">
              <a:rPr lang="it-IT"/>
              <a:pPr>
                <a:defRPr/>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7D7DE699-1295-457F-8A83-1BE66331007E}" type="slidenum">
              <a:rPr lang="it-IT"/>
              <a:pPr>
                <a:defRPr/>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59C00E84-8078-4425-9694-C65AA43E4D47}" type="slidenum">
              <a:rPr lang="it-IT"/>
              <a:pPr>
                <a:defRPr/>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794812FE-3D51-4C8A-B35C-2398FB72705A}" type="slidenum">
              <a:rPr lang="it-IT"/>
              <a:pPr>
                <a:defRPr/>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Line 6"/>
          <p:cNvSpPr>
            <a:spLocks noChangeShapeType="1"/>
          </p:cNvSpPr>
          <p:nvPr userDrawn="1"/>
        </p:nvSpPr>
        <p:spPr bwMode="auto">
          <a:xfrm>
            <a:off x="0" y="571500"/>
            <a:ext cx="5219700" cy="0"/>
          </a:xfrm>
          <a:prstGeom prst="line">
            <a:avLst/>
          </a:prstGeom>
          <a:noFill/>
          <a:ln w="33020">
            <a:solidFill>
              <a:srgbClr val="CC0000"/>
            </a:solidFill>
            <a:round/>
            <a:headEnd/>
            <a:tailEnd/>
          </a:ln>
          <a:effectLst/>
        </p:spPr>
        <p:txBody>
          <a:bodyPr/>
          <a:lstStyle/>
          <a:p>
            <a:pPr algn="ctr">
              <a:defRPr/>
            </a:pPr>
            <a:endParaRPr lang="ru-RU"/>
          </a:p>
        </p:txBody>
      </p:sp>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Rectangle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4F633992-B3FF-4B83-91D5-D7B322FB7677}" type="slidenum">
              <a:rPr lang="it-IT"/>
              <a:pPr>
                <a:defRPr/>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Slide Number Placeholder 4"/>
          <p:cNvSpPr>
            <a:spLocks noGrp="1" noChangeArrowheads="1"/>
          </p:cNvSpPr>
          <p:nvPr>
            <p:ph type="sldNum" sz="quarter" idx="10"/>
          </p:nvPr>
        </p:nvSpPr>
        <p:spPr>
          <a:xfrm>
            <a:off x="250825" y="6604000"/>
            <a:ext cx="465138" cy="171450"/>
          </a:xfrm>
          <a:prstGeom prst="rect">
            <a:avLst/>
          </a:prstGeom>
        </p:spPr>
        <p:txBody>
          <a:bodyPr/>
          <a:lstStyle>
            <a:lvl1pPr>
              <a:defRPr/>
            </a:lvl1pPr>
          </a:lstStyle>
          <a:p>
            <a:pPr>
              <a:defRPr/>
            </a:pPr>
            <a:fld id="{762AAEB5-ACFE-480D-AE03-2EA5FF9AEDC8}" type="slidenum">
              <a:rPr lang="it-IT"/>
              <a:pPr>
                <a:defRPr/>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0175" y="44450"/>
            <a:ext cx="8229600" cy="4905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Click to edit Master title style</a:t>
            </a:r>
          </a:p>
        </p:txBody>
      </p:sp>
      <p:sp>
        <p:nvSpPr>
          <p:cNvPr id="1027" name="Rectangle 3"/>
          <p:cNvSpPr>
            <a:spLocks noGrp="1" noChangeArrowheads="1"/>
          </p:cNvSpPr>
          <p:nvPr>
            <p:ph type="body" idx="1"/>
          </p:nvPr>
        </p:nvSpPr>
        <p:spPr bwMode="auto">
          <a:xfrm>
            <a:off x="184150" y="908050"/>
            <a:ext cx="8502650" cy="5218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Click to edit Master text styles</a:t>
            </a:r>
          </a:p>
          <a:p>
            <a:pPr lvl="1"/>
            <a:r>
              <a:rPr lang="it-IT"/>
              <a:t>Second level</a:t>
            </a:r>
          </a:p>
          <a:p>
            <a:pPr lvl="2"/>
            <a:r>
              <a:rPr lang="it-IT"/>
              <a:t>Third level</a:t>
            </a:r>
          </a:p>
          <a:p>
            <a:pPr lvl="1"/>
            <a:endParaRPr lang="it-IT"/>
          </a:p>
        </p:txBody>
      </p:sp>
      <p:sp>
        <p:nvSpPr>
          <p:cNvPr id="10246" name="Line 6"/>
          <p:cNvSpPr>
            <a:spLocks noChangeShapeType="1"/>
          </p:cNvSpPr>
          <p:nvPr/>
        </p:nvSpPr>
        <p:spPr bwMode="auto">
          <a:xfrm>
            <a:off x="4654550" y="6524625"/>
            <a:ext cx="3203575" cy="0"/>
          </a:xfrm>
          <a:prstGeom prst="line">
            <a:avLst/>
          </a:prstGeom>
          <a:noFill/>
          <a:ln w="33020">
            <a:solidFill>
              <a:srgbClr val="CC0000"/>
            </a:solidFill>
            <a:round/>
            <a:headEnd/>
            <a:tailEnd/>
          </a:ln>
          <a:effectLst/>
        </p:spPr>
        <p:txBody>
          <a:bodyPr/>
          <a:lstStyle/>
          <a:p>
            <a:pPr algn="ctr">
              <a:defRPr/>
            </a:pPr>
            <a:endParaRPr lang="ru-RU"/>
          </a:p>
        </p:txBody>
      </p:sp>
    </p:spTree>
  </p:cSld>
  <p:clrMap bg1="lt1" tx1="dk1" bg2="lt2" tx2="dk2" accent1="accent1" accent2="accent2" accent3="accent3" accent4="accent4" accent5="accent5" accent6="accent6" hlink="hlink" folHlink="folHlink"/>
  <p:sldLayoutIdLst>
    <p:sldLayoutId id="2147484108" r:id="rId1"/>
    <p:sldLayoutId id="2147484109" r:id="rId2"/>
    <p:sldLayoutId id="2147484107" r:id="rId3"/>
    <p:sldLayoutId id="2147484110" r:id="rId4"/>
    <p:sldLayoutId id="2147484111" r:id="rId5"/>
    <p:sldLayoutId id="2147484112" r:id="rId6"/>
    <p:sldLayoutId id="2147484113" r:id="rId7"/>
    <p:sldLayoutId id="2147484114" r:id="rId8"/>
    <p:sldLayoutId id="2147484115" r:id="rId9"/>
    <p:sldLayoutId id="2147484116" r:id="rId10"/>
    <p:sldLayoutId id="2147484117" r:id="rId11"/>
  </p:sldLayoutIdLst>
  <p:hf hdr="0" ftr="0" dt="0"/>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fontAlgn="base">
        <a:spcBef>
          <a:spcPct val="0"/>
        </a:spcBef>
        <a:spcAft>
          <a:spcPct val="0"/>
        </a:spcAft>
        <a:defRPr sz="2000" b="1">
          <a:solidFill>
            <a:schemeClr val="tx2"/>
          </a:solidFill>
          <a:latin typeface="Arial" charset="0"/>
        </a:defRPr>
      </a:lvl6pPr>
      <a:lvl7pPr marL="914400" algn="l" rtl="0" fontAlgn="base">
        <a:spcBef>
          <a:spcPct val="0"/>
        </a:spcBef>
        <a:spcAft>
          <a:spcPct val="0"/>
        </a:spcAft>
        <a:defRPr sz="2000" b="1">
          <a:solidFill>
            <a:schemeClr val="tx2"/>
          </a:solidFill>
          <a:latin typeface="Arial" charset="0"/>
        </a:defRPr>
      </a:lvl7pPr>
      <a:lvl8pPr marL="1371600" algn="l" rtl="0" fontAlgn="base">
        <a:spcBef>
          <a:spcPct val="0"/>
        </a:spcBef>
        <a:spcAft>
          <a:spcPct val="0"/>
        </a:spcAft>
        <a:defRPr sz="2000" b="1">
          <a:solidFill>
            <a:schemeClr val="tx2"/>
          </a:solidFill>
          <a:latin typeface="Arial" charset="0"/>
        </a:defRPr>
      </a:lvl8pPr>
      <a:lvl9pPr marL="1828800" algn="l" rtl="0" fontAlgn="base">
        <a:spcBef>
          <a:spcPct val="0"/>
        </a:spcBef>
        <a:spcAft>
          <a:spcPct val="0"/>
        </a:spcAft>
        <a:defRPr sz="2000" b="1">
          <a:solidFill>
            <a:schemeClr val="tx2"/>
          </a:solidFill>
          <a:latin typeface="Arial" charset="0"/>
        </a:defRPr>
      </a:lvl9pPr>
    </p:titleStyle>
    <p:bodyStyle>
      <a:lvl1pPr marL="266700" indent="-266700" algn="just" rtl="0" eaLnBrk="0" fontAlgn="base" hangingPunct="0">
        <a:spcBef>
          <a:spcPct val="30000"/>
        </a:spcBef>
        <a:spcAft>
          <a:spcPct val="0"/>
        </a:spcAft>
        <a:buClr>
          <a:srgbClr val="CC0000"/>
        </a:buClr>
        <a:buFont typeface="Wingdings 2" pitchFamily="18" charset="2"/>
        <a:buChar char="¢"/>
        <a:defRPr sz="1600">
          <a:solidFill>
            <a:schemeClr val="tx1"/>
          </a:solidFill>
          <a:latin typeface="+mn-lt"/>
          <a:ea typeface="+mn-ea"/>
          <a:cs typeface="+mn-cs"/>
        </a:defRPr>
      </a:lvl1pPr>
      <a:lvl2pPr marL="809625" indent="-268288" algn="just" rtl="0" eaLnBrk="0" fontAlgn="base" hangingPunct="0">
        <a:spcBef>
          <a:spcPct val="30000"/>
        </a:spcBef>
        <a:spcAft>
          <a:spcPct val="0"/>
        </a:spcAft>
        <a:buClr>
          <a:srgbClr val="CC0000"/>
        </a:buClr>
        <a:buFont typeface="Wingdings 2" pitchFamily="18" charset="2"/>
        <a:buChar char="¢"/>
        <a:defRPr sz="1400">
          <a:solidFill>
            <a:schemeClr val="tx1"/>
          </a:solidFill>
          <a:latin typeface="+mn-lt"/>
        </a:defRPr>
      </a:lvl2pPr>
      <a:lvl3pPr marL="1098550" indent="-109538" algn="l" rtl="0" eaLnBrk="0" fontAlgn="base" hangingPunct="0">
        <a:spcBef>
          <a:spcPct val="30000"/>
        </a:spcBef>
        <a:spcAft>
          <a:spcPct val="0"/>
        </a:spcAft>
        <a:buClr>
          <a:srgbClr val="CC0000"/>
        </a:buClr>
        <a:buChar char="•"/>
        <a:defRPr sz="1400">
          <a:solidFill>
            <a:schemeClr val="tx1"/>
          </a:solidFill>
          <a:latin typeface="+mn-lt"/>
        </a:defRPr>
      </a:lvl3pPr>
      <a:lvl4pPr marL="1277938" indent="93663" algn="l" rtl="0" eaLnBrk="0" fontAlgn="base" hangingPunct="0">
        <a:spcBef>
          <a:spcPct val="30000"/>
        </a:spcBef>
        <a:spcAft>
          <a:spcPct val="0"/>
        </a:spcAft>
        <a:buClr>
          <a:schemeClr val="bg1"/>
        </a:buClr>
        <a:buFont typeface="Arial" charset="0"/>
        <a:buChar char=" "/>
        <a:defRPr sz="2000">
          <a:solidFill>
            <a:schemeClr val="tx1"/>
          </a:solidFill>
          <a:latin typeface="+mn-lt"/>
        </a:defRPr>
      </a:lvl4pPr>
      <a:lvl5pPr marL="2159000" indent="-228600" algn="l" rtl="0" eaLnBrk="0" fontAlgn="base" hangingPunct="0">
        <a:spcBef>
          <a:spcPct val="30000"/>
        </a:spcBef>
        <a:spcAft>
          <a:spcPct val="0"/>
        </a:spcAft>
        <a:buChar char="»"/>
        <a:defRPr sz="2000">
          <a:solidFill>
            <a:schemeClr val="tx1"/>
          </a:solidFill>
          <a:latin typeface="+mn-lt"/>
        </a:defRPr>
      </a:lvl5pPr>
      <a:lvl6pPr marL="2616200" indent="-228600" algn="l" rtl="0" fontAlgn="base">
        <a:spcBef>
          <a:spcPct val="30000"/>
        </a:spcBef>
        <a:spcAft>
          <a:spcPct val="0"/>
        </a:spcAft>
        <a:buChar char="»"/>
        <a:defRPr sz="2000">
          <a:solidFill>
            <a:schemeClr val="tx1"/>
          </a:solidFill>
          <a:latin typeface="+mn-lt"/>
        </a:defRPr>
      </a:lvl6pPr>
      <a:lvl7pPr marL="3073400" indent="-228600" algn="l" rtl="0" fontAlgn="base">
        <a:spcBef>
          <a:spcPct val="30000"/>
        </a:spcBef>
        <a:spcAft>
          <a:spcPct val="0"/>
        </a:spcAft>
        <a:buChar char="»"/>
        <a:defRPr sz="2000">
          <a:solidFill>
            <a:schemeClr val="tx1"/>
          </a:solidFill>
          <a:latin typeface="+mn-lt"/>
        </a:defRPr>
      </a:lvl7pPr>
      <a:lvl8pPr marL="3530600" indent="-228600" algn="l" rtl="0" fontAlgn="base">
        <a:spcBef>
          <a:spcPct val="30000"/>
        </a:spcBef>
        <a:spcAft>
          <a:spcPct val="0"/>
        </a:spcAft>
        <a:buChar char="»"/>
        <a:defRPr sz="2000">
          <a:solidFill>
            <a:schemeClr val="tx1"/>
          </a:solidFill>
          <a:latin typeface="+mn-lt"/>
        </a:defRPr>
      </a:lvl8pPr>
      <a:lvl9pPr marL="3987800" indent="-228600" algn="l" rtl="0" fontAlgn="base">
        <a:spcBef>
          <a:spcPct val="3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1A146-E25D-4DBE-97BD-4B103A0AECB4}" type="datetime1">
              <a:rPr lang="ru-RU" smtClean="0"/>
              <a:t>18.10.2025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2DBD85-4AA2-43CE-A34B-0B013338C2D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119" r:id="rId1"/>
    <p:sldLayoutId id="2147484120" r:id="rId2"/>
    <p:sldLayoutId id="2147484121" r:id="rId3"/>
    <p:sldLayoutId id="2147484122" r:id="rId4"/>
    <p:sldLayoutId id="2147484123" r:id="rId5"/>
    <p:sldLayoutId id="2147484124" r:id="rId6"/>
    <p:sldLayoutId id="2147484125" r:id="rId7"/>
    <p:sldLayoutId id="2147484126" r:id="rId8"/>
    <p:sldLayoutId id="2147484127" r:id="rId9"/>
    <p:sldLayoutId id="2147484128" r:id="rId10"/>
    <p:sldLayoutId id="214748412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9.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3.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2.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4.xml"/><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chart" Target="../charts/chart20.xml"/></Relationships>
</file>

<file path=ppt/slides/_rels/slide3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5.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6.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7.xml"/><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chart" Target="../charts/chart24.xml"/></Relationships>
</file>

<file path=ppt/slides/_rels/slide37.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8.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8.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9.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39.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0.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2.xml"/><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chart" Target="../charts/chart30.xml"/></Relationships>
</file>

<file path=ppt/slides/_rels/slide43.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3.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4.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5.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7.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6.xml"/><Relationship Id="rId1" Type="http://schemas.openxmlformats.org/officeDocument/2006/relationships/slideLayout" Target="../slideLayouts/slideLayout18.xml"/><Relationship Id="rId5" Type="http://schemas.openxmlformats.org/officeDocument/2006/relationships/image" Target="../media/image2.jpeg"/><Relationship Id="rId4" Type="http://schemas.openxmlformats.org/officeDocument/2006/relationships/chart" Target="../charts/chart35.xml"/></Relationships>
</file>

<file path=ppt/slides/_rels/slide48.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37.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49.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38.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8" Type="http://schemas.openxmlformats.org/officeDocument/2006/relationships/hyperlink" Target="http://naberejna.com.ua/" TargetMode="External"/><Relationship Id="rId13" Type="http://schemas.openxmlformats.org/officeDocument/2006/relationships/hyperlink" Target="http://vgoru.org/" TargetMode="External"/><Relationship Id="rId18" Type="http://schemas.openxmlformats.org/officeDocument/2006/relationships/hyperlink" Target="http://www.vtvplus.com.ua/" TargetMode="External"/><Relationship Id="rId26" Type="http://schemas.openxmlformats.org/officeDocument/2006/relationships/hyperlink" Target="http://www.khersontimes.ks.ua/" TargetMode="External"/><Relationship Id="rId3" Type="http://schemas.openxmlformats.org/officeDocument/2006/relationships/hyperlink" Target="http://pivden.info/" TargetMode="External"/><Relationship Id="rId21" Type="http://schemas.openxmlformats.org/officeDocument/2006/relationships/hyperlink" Target="http://www.postfactum.ks.ua/" TargetMode="External"/><Relationship Id="rId7" Type="http://schemas.openxmlformats.org/officeDocument/2006/relationships/hyperlink" Target="http://www.gazeta.ks.ua/" TargetMode="External"/><Relationship Id="rId12" Type="http://schemas.openxmlformats.org/officeDocument/2006/relationships/hyperlink" Target="http://www.ksdumka.in.ua/" TargetMode="External"/><Relationship Id="rId17" Type="http://schemas.openxmlformats.org/officeDocument/2006/relationships/hyperlink" Target="http://most.ks.ua/" TargetMode="External"/><Relationship Id="rId25" Type="http://schemas.openxmlformats.org/officeDocument/2006/relationships/hyperlink" Target="http://www.kn.ks.ua/" TargetMode="External"/><Relationship Id="rId2" Type="http://schemas.openxmlformats.org/officeDocument/2006/relationships/notesSlide" Target="../notesSlides/notesSlide4.xml"/><Relationship Id="rId16" Type="http://schemas.openxmlformats.org/officeDocument/2006/relationships/hyperlink" Target="https://0552online.com/" TargetMode="External"/><Relationship Id="rId20" Type="http://schemas.openxmlformats.org/officeDocument/2006/relationships/hyperlink" Target="http://www.grivna.ks.ua/" TargetMode="External"/><Relationship Id="rId29" Type="http://schemas.openxmlformats.org/officeDocument/2006/relationships/hyperlink" Target="http://voznesenskonline.com.ua/" TargetMode="External"/><Relationship Id="rId1" Type="http://schemas.openxmlformats.org/officeDocument/2006/relationships/slideLayout" Target="../slideLayouts/slideLayout18.xml"/><Relationship Id="rId6" Type="http://schemas.openxmlformats.org/officeDocument/2006/relationships/hyperlink" Target="http://gopri.in.ua/" TargetMode="External"/><Relationship Id="rId11" Type="http://schemas.openxmlformats.org/officeDocument/2006/relationships/hyperlink" Target="http://ks-line.info/" TargetMode="External"/><Relationship Id="rId24" Type="http://schemas.openxmlformats.org/officeDocument/2006/relationships/hyperlink" Target="http://www.motiv.ks.ua/" TargetMode="External"/><Relationship Id="rId5" Type="http://schemas.openxmlformats.org/officeDocument/2006/relationships/hyperlink" Target="http://fakti.ks.ua/" TargetMode="External"/><Relationship Id="rId15" Type="http://schemas.openxmlformats.org/officeDocument/2006/relationships/hyperlink" Target="http://business-kherson.info/" TargetMode="External"/><Relationship Id="rId23" Type="http://schemas.openxmlformats.org/officeDocument/2006/relationships/hyperlink" Target="http://blog.kherson.ua/" TargetMode="External"/><Relationship Id="rId28" Type="http://schemas.openxmlformats.org/officeDocument/2006/relationships/hyperlink" Target="http://bilozerka.info/" TargetMode="External"/><Relationship Id="rId10" Type="http://schemas.openxmlformats.org/officeDocument/2006/relationships/hyperlink" Target="http://www.pskherson.com.ua/" TargetMode="External"/><Relationship Id="rId19" Type="http://schemas.openxmlformats.org/officeDocument/2006/relationships/hyperlink" Target="http://www.politics.kherson.ua/" TargetMode="External"/><Relationship Id="rId31" Type="http://schemas.openxmlformats.org/officeDocument/2006/relationships/image" Target="../media/image2.jpeg"/><Relationship Id="rId4" Type="http://schemas.openxmlformats.org/officeDocument/2006/relationships/hyperlink" Target="http://newscity.in.ua/" TargetMode="External"/><Relationship Id="rId9" Type="http://schemas.openxmlformats.org/officeDocument/2006/relationships/hyperlink" Target="http://khersonci.com.ua/" TargetMode="External"/><Relationship Id="rId14" Type="http://schemas.openxmlformats.org/officeDocument/2006/relationships/hyperlink" Target="https://tavriya.ks.ua/" TargetMode="External"/><Relationship Id="rId22" Type="http://schemas.openxmlformats.org/officeDocument/2006/relationships/hyperlink" Target="http://www.tnua.info/" TargetMode="External"/><Relationship Id="rId27" Type="http://schemas.openxmlformats.org/officeDocument/2006/relationships/hyperlink" Target="http://stepnews.ks.ua/" TargetMode="External"/><Relationship Id="rId30" Type="http://schemas.openxmlformats.org/officeDocument/2006/relationships/hyperlink" Target="http://khersonline.net/" TargetMode="Externa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39.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2.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40.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3.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4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4.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4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5.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43.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6.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44.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7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7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7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8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8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5.xml"/><Relationship Id="rId1" Type="http://schemas.openxmlformats.org/officeDocument/2006/relationships/slideLayout" Target="../slideLayouts/slideLayout18.xml"/></Relationships>
</file>

<file path=ppt/slides/_rels/slide84.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46.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85.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47.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86.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48.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8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9.xml"/><Relationship Id="rId1" Type="http://schemas.openxmlformats.org/officeDocument/2006/relationships/slideLayout" Target="../slideLayouts/slideLayout18.xml"/></Relationships>
</file>

<file path=ppt/slides/_rels/slide88.xml.rels><?xml version="1.0" encoding="UTF-8" standalone="yes"?>
<Relationships xmlns="http://schemas.openxmlformats.org/package/2006/relationships"><Relationship Id="rId3" Type="http://schemas.openxmlformats.org/officeDocument/2006/relationships/chart" Target="../charts/chart47.xml"/><Relationship Id="rId2" Type="http://schemas.openxmlformats.org/officeDocument/2006/relationships/notesSlide" Target="../notesSlides/notesSlide50.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89.xml.rels><?xml version="1.0" encoding="UTF-8" standalone="yes"?>
<Relationships xmlns="http://schemas.openxmlformats.org/package/2006/relationships"><Relationship Id="rId3" Type="http://schemas.openxmlformats.org/officeDocument/2006/relationships/chart" Target="../charts/chart48.xml"/><Relationship Id="rId2" Type="http://schemas.openxmlformats.org/officeDocument/2006/relationships/notesSlide" Target="../notesSlides/notesSlide51.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90.xml.rels><?xml version="1.0" encoding="UTF-8" standalone="yes"?>
<Relationships xmlns="http://schemas.openxmlformats.org/package/2006/relationships"><Relationship Id="rId3" Type="http://schemas.openxmlformats.org/officeDocument/2006/relationships/chart" Target="../charts/chart49.xml"/><Relationship Id="rId2" Type="http://schemas.openxmlformats.org/officeDocument/2006/relationships/notesSlide" Target="../notesSlides/notesSlide52.xml"/><Relationship Id="rId1" Type="http://schemas.openxmlformats.org/officeDocument/2006/relationships/slideLayout" Target="../slideLayouts/slideLayout18.xml"/><Relationship Id="rId4" Type="http://schemas.openxmlformats.org/officeDocument/2006/relationships/image" Target="../media/image2.jpeg"/></Relationships>
</file>

<file path=ppt/slides/_rels/slide9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3.xml"/><Relationship Id="rId1" Type="http://schemas.openxmlformats.org/officeDocument/2006/relationships/slideLayout" Target="../slideLayouts/slideLayout18.xml"/></Relationships>
</file>

<file path=ppt/slides/_rels/slide9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3203848" y="2552071"/>
            <a:ext cx="5688632" cy="1159548"/>
          </a:xfrm>
          <a:prstGeom prst="rect">
            <a:avLst/>
          </a:prstGeom>
          <a:noFill/>
        </p:spPr>
        <p:txBody>
          <a:bodyPr wrap="square" rtlCol="0">
            <a:spAutoFit/>
          </a:bodyPr>
          <a:lstStyle/>
          <a:p>
            <a:pPr algn="ctr">
              <a:lnSpc>
                <a:spcPct val="130000"/>
              </a:lnSpc>
            </a:pPr>
            <a:r>
              <a:rPr lang="ru-RU" sz="2800" b="1" dirty="0">
                <a:solidFill>
                  <a:schemeClr val="tx1">
                    <a:lumMod val="75000"/>
                    <a:lumOff val="25000"/>
                  </a:schemeClr>
                </a:solidFill>
                <a:latin typeface="Myriad Pro" pitchFamily="34" charset="0"/>
              </a:rPr>
              <a:t>«</a:t>
            </a:r>
            <a:r>
              <a:rPr lang="ru-RU" sz="2800" b="1" dirty="0" err="1">
                <a:solidFill>
                  <a:schemeClr val="tx1">
                    <a:lumMod val="75000"/>
                    <a:lumOff val="25000"/>
                  </a:schemeClr>
                </a:solidFill>
                <a:latin typeface="Myriad Pro" pitchFamily="34" charset="0"/>
              </a:rPr>
              <a:t>Третій</a:t>
            </a:r>
            <a:r>
              <a:rPr lang="ru-RU" sz="2800" b="1" dirty="0">
                <a:solidFill>
                  <a:schemeClr val="tx1">
                    <a:lumMod val="75000"/>
                    <a:lumOff val="25000"/>
                  </a:schemeClr>
                </a:solidFill>
                <a:latin typeface="Myriad Pro" pitchFamily="34" charset="0"/>
              </a:rPr>
              <a:t> сектор» </a:t>
            </a:r>
            <a:br>
              <a:rPr lang="ru-RU" sz="2800" b="1" dirty="0">
                <a:solidFill>
                  <a:schemeClr val="tx1">
                    <a:lumMod val="75000"/>
                    <a:lumOff val="25000"/>
                  </a:schemeClr>
                </a:solidFill>
                <a:latin typeface="Myriad Pro" pitchFamily="34" charset="0"/>
              </a:rPr>
            </a:br>
            <a:r>
              <a:rPr lang="ru-RU" sz="2800" b="1" dirty="0">
                <a:solidFill>
                  <a:schemeClr val="tx1">
                    <a:lumMod val="75000"/>
                    <a:lumOff val="25000"/>
                  </a:schemeClr>
                </a:solidFill>
                <a:latin typeface="Myriad Pro" pitchFamily="34" charset="0"/>
              </a:rPr>
              <a:t>у </a:t>
            </a:r>
            <a:r>
              <a:rPr lang="ru-RU" sz="2800" b="1" dirty="0" err="1">
                <a:solidFill>
                  <a:schemeClr val="tx1">
                    <a:lumMod val="75000"/>
                    <a:lumOff val="25000"/>
                  </a:schemeClr>
                </a:solidFill>
                <a:latin typeface="Myriad Pro" pitchFamily="34" charset="0"/>
              </a:rPr>
              <a:t>Херсонській</a:t>
            </a:r>
            <a:r>
              <a:rPr lang="ru-RU" sz="2800" b="1" dirty="0">
                <a:solidFill>
                  <a:schemeClr val="tx1">
                    <a:lumMod val="75000"/>
                    <a:lumOff val="25000"/>
                  </a:schemeClr>
                </a:solidFill>
                <a:latin typeface="Myriad Pro" pitchFamily="34" charset="0"/>
              </a:rPr>
              <a:t> </a:t>
            </a:r>
            <a:r>
              <a:rPr lang="ru-RU" sz="2800" b="1" dirty="0" err="1">
                <a:solidFill>
                  <a:schemeClr val="tx1">
                    <a:lumMod val="75000"/>
                    <a:lumOff val="25000"/>
                  </a:schemeClr>
                </a:solidFill>
                <a:latin typeface="Myriad Pro" pitchFamily="34" charset="0"/>
              </a:rPr>
              <a:t>області</a:t>
            </a:r>
            <a:endParaRPr lang="ru-RU" sz="2800" b="1" dirty="0">
              <a:solidFill>
                <a:schemeClr val="tx1">
                  <a:lumMod val="75000"/>
                  <a:lumOff val="25000"/>
                </a:schemeClr>
              </a:solidFill>
              <a:latin typeface="Myriad Pro" pitchFamily="34" charset="0"/>
            </a:endParaRPr>
          </a:p>
        </p:txBody>
      </p:sp>
      <p:sp>
        <p:nvSpPr>
          <p:cNvPr id="24" name="TextBox 23"/>
          <p:cNvSpPr txBox="1"/>
          <p:nvPr/>
        </p:nvSpPr>
        <p:spPr>
          <a:xfrm>
            <a:off x="3131840" y="6334216"/>
            <a:ext cx="5760640" cy="338554"/>
          </a:xfrm>
          <a:prstGeom prst="rect">
            <a:avLst/>
          </a:prstGeom>
          <a:noFill/>
        </p:spPr>
        <p:txBody>
          <a:bodyPr wrap="square" rtlCol="0">
            <a:spAutoFit/>
          </a:bodyPr>
          <a:lstStyle/>
          <a:p>
            <a:pPr algn="ctr"/>
            <a:r>
              <a:rPr lang="uk-UA" sz="1600" dirty="0">
                <a:latin typeface="Myriad Pro" pitchFamily="34" charset="0"/>
              </a:rPr>
              <a:t>Досліджуємо громадську думку з 2011 року</a:t>
            </a:r>
            <a:endParaRPr lang="ru-RU" sz="1600" dirty="0">
              <a:latin typeface="Myriad Pro" pitchFamily="34" charset="0"/>
            </a:endParaRPr>
          </a:p>
        </p:txBody>
      </p:sp>
      <p:sp>
        <p:nvSpPr>
          <p:cNvPr id="25" name="TextBox 24"/>
          <p:cNvSpPr txBox="1"/>
          <p:nvPr/>
        </p:nvSpPr>
        <p:spPr>
          <a:xfrm>
            <a:off x="3131840" y="4109010"/>
            <a:ext cx="5760640" cy="400110"/>
          </a:xfrm>
          <a:prstGeom prst="rect">
            <a:avLst/>
          </a:prstGeom>
          <a:noFill/>
        </p:spPr>
        <p:txBody>
          <a:bodyPr wrap="square" rtlCol="0">
            <a:spAutoFit/>
          </a:bodyPr>
          <a:lstStyle/>
          <a:p>
            <a:pPr algn="ctr"/>
            <a:r>
              <a:rPr lang="uk-UA" sz="2000" dirty="0">
                <a:latin typeface="Myriad Pro" pitchFamily="34" charset="0"/>
              </a:rPr>
              <a:t>Результати комплексного дослідження</a:t>
            </a:r>
            <a:endParaRPr lang="ru-RU" sz="2000" dirty="0">
              <a:latin typeface="Myriad Pro" pitchFamily="34" charset="0"/>
            </a:endParaRPr>
          </a:p>
        </p:txBody>
      </p:sp>
    </p:spTree>
    <p:extLst>
      <p:ext uri="{BB962C8B-B14F-4D97-AF65-F5344CB8AC3E}">
        <p14:creationId xmlns:p14="http://schemas.microsoft.com/office/powerpoint/2010/main" val="73195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10</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Сфери діяльності організацій</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algn="ctr">
              <a:lnSpc>
                <a:spcPct val="120000"/>
              </a:lnSpc>
            </a:pPr>
            <a:r>
              <a:rPr lang="ru-RU" sz="1600" i="1" dirty="0">
                <a:latin typeface="+mj-lt"/>
              </a:rPr>
              <a:t>«</a:t>
            </a:r>
            <a:r>
              <a:rPr lang="uk-UA" sz="1600" dirty="0">
                <a:effectLst/>
                <a:latin typeface="+mj-lt"/>
              </a:rPr>
              <a:t>Якими з перерахованих нижче сфер діяльності опікується ваша організація</a:t>
            </a:r>
            <a:r>
              <a:rPr lang="en-US" sz="1600" dirty="0">
                <a:latin typeface="+mj-lt"/>
              </a:rPr>
              <a:t>?</a:t>
            </a:r>
            <a:r>
              <a:rPr lang="ru-RU" sz="1600" dirty="0">
                <a:latin typeface="+mj-lt"/>
              </a:rPr>
              <a:t>»</a:t>
            </a:r>
          </a:p>
        </p:txBody>
      </p:sp>
      <p:graphicFrame>
        <p:nvGraphicFramePr>
          <p:cNvPr id="21" name="Диаграмма 20"/>
          <p:cNvGraphicFramePr>
            <a:graphicFrameLocks/>
          </p:cNvGraphicFramePr>
          <p:nvPr>
            <p:extLst>
              <p:ext uri="{D42A27DB-BD31-4B8C-83A1-F6EECF244321}">
                <p14:modId xmlns:p14="http://schemas.microsoft.com/office/powerpoint/2010/main" val="4111056939"/>
              </p:ext>
            </p:extLst>
          </p:nvPr>
        </p:nvGraphicFramePr>
        <p:xfrm>
          <a:off x="253534" y="1391590"/>
          <a:ext cx="8710954" cy="4137742"/>
        </p:xfrm>
        <a:graphic>
          <a:graphicData uri="http://schemas.openxmlformats.org/drawingml/2006/chart">
            <c:chart xmlns:c="http://schemas.openxmlformats.org/drawingml/2006/chart" xmlns:r="http://schemas.openxmlformats.org/officeDocument/2006/relationships" r:id="rId3"/>
          </a:graphicData>
        </a:graphic>
      </p:graphicFrame>
      <p:sp>
        <p:nvSpPr>
          <p:cNvPr id="6" name="Овал 5"/>
          <p:cNvSpPr/>
          <p:nvPr/>
        </p:nvSpPr>
        <p:spPr>
          <a:xfrm>
            <a:off x="5868144" y="2541585"/>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27" name="Овал 26"/>
          <p:cNvSpPr/>
          <p:nvPr/>
        </p:nvSpPr>
        <p:spPr>
          <a:xfrm>
            <a:off x="5652120" y="2803690"/>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28" name="Овал 27"/>
          <p:cNvSpPr/>
          <p:nvPr/>
        </p:nvSpPr>
        <p:spPr>
          <a:xfrm>
            <a:off x="5652120" y="3040867"/>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2" name="Овал 31"/>
          <p:cNvSpPr/>
          <p:nvPr/>
        </p:nvSpPr>
        <p:spPr>
          <a:xfrm>
            <a:off x="5567851" y="3302972"/>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3" name="Овал 32"/>
          <p:cNvSpPr/>
          <p:nvPr/>
        </p:nvSpPr>
        <p:spPr>
          <a:xfrm>
            <a:off x="5148064" y="3810165"/>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4" name="Овал 33"/>
          <p:cNvSpPr/>
          <p:nvPr/>
        </p:nvSpPr>
        <p:spPr>
          <a:xfrm>
            <a:off x="5148064" y="4059230"/>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5" name="Овал 34"/>
          <p:cNvSpPr/>
          <p:nvPr/>
        </p:nvSpPr>
        <p:spPr>
          <a:xfrm>
            <a:off x="5042702" y="4551248"/>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6" name="Овал 35"/>
          <p:cNvSpPr/>
          <p:nvPr/>
        </p:nvSpPr>
        <p:spPr>
          <a:xfrm>
            <a:off x="5042702" y="4839280"/>
            <a:ext cx="504056" cy="288032"/>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7" name="TextBox 36"/>
          <p:cNvSpPr txBox="1"/>
          <p:nvPr/>
        </p:nvSpPr>
        <p:spPr>
          <a:xfrm>
            <a:off x="7092280" y="2541586"/>
            <a:ext cx="1872208"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Чіткі галузі, які слабо перетинаються. Тож можна говорити про те, що саме ними найбільш опікуються ГО</a:t>
            </a:r>
          </a:p>
        </p:txBody>
      </p:sp>
      <p:cxnSp>
        <p:nvCxnSpPr>
          <p:cNvPr id="8" name="Прямая соединительная линия 7"/>
          <p:cNvCxnSpPr>
            <a:stCxn id="6" idx="6"/>
            <a:endCxn id="37" idx="1"/>
          </p:cNvCxnSpPr>
          <p:nvPr/>
        </p:nvCxnSpPr>
        <p:spPr>
          <a:xfrm>
            <a:off x="6372200" y="2685601"/>
            <a:ext cx="720080" cy="456150"/>
          </a:xfrm>
          <a:prstGeom prst="line">
            <a:avLst/>
          </a:prstGeom>
        </p:spPr>
        <p:style>
          <a:lnRef idx="1">
            <a:schemeClr val="accent2"/>
          </a:lnRef>
          <a:fillRef idx="0">
            <a:schemeClr val="accent2"/>
          </a:fillRef>
          <a:effectRef idx="0">
            <a:schemeClr val="accent2"/>
          </a:effectRef>
          <a:fontRef idx="minor">
            <a:schemeClr val="tx1"/>
          </a:fontRef>
        </p:style>
      </p:cxnSp>
      <p:cxnSp>
        <p:nvCxnSpPr>
          <p:cNvPr id="10" name="Прямая соединительная линия 9"/>
          <p:cNvCxnSpPr>
            <a:stCxn id="27" idx="6"/>
            <a:endCxn id="37" idx="1"/>
          </p:cNvCxnSpPr>
          <p:nvPr/>
        </p:nvCxnSpPr>
        <p:spPr>
          <a:xfrm>
            <a:off x="6156176" y="2947706"/>
            <a:ext cx="936104" cy="194045"/>
          </a:xfrm>
          <a:prstGeom prst="line">
            <a:avLst/>
          </a:prstGeom>
        </p:spPr>
        <p:style>
          <a:lnRef idx="1">
            <a:schemeClr val="accent2"/>
          </a:lnRef>
          <a:fillRef idx="0">
            <a:schemeClr val="accent2"/>
          </a:fillRef>
          <a:effectRef idx="0">
            <a:schemeClr val="accent2"/>
          </a:effectRef>
          <a:fontRef idx="minor">
            <a:schemeClr val="tx1"/>
          </a:fontRef>
        </p:style>
      </p:cxnSp>
      <p:cxnSp>
        <p:nvCxnSpPr>
          <p:cNvPr id="38" name="Прямая соединительная линия 37"/>
          <p:cNvCxnSpPr>
            <a:stCxn id="28" idx="6"/>
            <a:endCxn id="37" idx="1"/>
          </p:cNvCxnSpPr>
          <p:nvPr/>
        </p:nvCxnSpPr>
        <p:spPr>
          <a:xfrm flipV="1">
            <a:off x="6156176" y="3141751"/>
            <a:ext cx="936104" cy="43132"/>
          </a:xfrm>
          <a:prstGeom prst="line">
            <a:avLst/>
          </a:prstGeom>
        </p:spPr>
        <p:style>
          <a:lnRef idx="1">
            <a:schemeClr val="accent2"/>
          </a:lnRef>
          <a:fillRef idx="0">
            <a:schemeClr val="accent2"/>
          </a:fillRef>
          <a:effectRef idx="0">
            <a:schemeClr val="accent2"/>
          </a:effectRef>
          <a:fontRef idx="minor">
            <a:schemeClr val="tx1"/>
          </a:fontRef>
        </p:style>
      </p:cxnSp>
      <p:cxnSp>
        <p:nvCxnSpPr>
          <p:cNvPr id="39" name="Прямая соединительная линия 38"/>
          <p:cNvCxnSpPr>
            <a:stCxn id="32" idx="6"/>
            <a:endCxn id="37" idx="1"/>
          </p:cNvCxnSpPr>
          <p:nvPr/>
        </p:nvCxnSpPr>
        <p:spPr>
          <a:xfrm flipV="1">
            <a:off x="6071907" y="3141751"/>
            <a:ext cx="1020373" cy="305237"/>
          </a:xfrm>
          <a:prstGeom prst="line">
            <a:avLst/>
          </a:prstGeom>
        </p:spPr>
        <p:style>
          <a:lnRef idx="1">
            <a:schemeClr val="accent2"/>
          </a:lnRef>
          <a:fillRef idx="0">
            <a:schemeClr val="accent2"/>
          </a:fillRef>
          <a:effectRef idx="0">
            <a:schemeClr val="accent2"/>
          </a:effectRef>
          <a:fontRef idx="minor">
            <a:schemeClr val="tx1"/>
          </a:fontRef>
        </p:style>
      </p:cxnSp>
      <p:cxnSp>
        <p:nvCxnSpPr>
          <p:cNvPr id="40" name="Прямая соединительная линия 39"/>
          <p:cNvCxnSpPr>
            <a:stCxn id="33" idx="6"/>
            <a:endCxn id="37" idx="1"/>
          </p:cNvCxnSpPr>
          <p:nvPr/>
        </p:nvCxnSpPr>
        <p:spPr>
          <a:xfrm flipV="1">
            <a:off x="5652120" y="3141751"/>
            <a:ext cx="1440160" cy="812430"/>
          </a:xfrm>
          <a:prstGeom prst="line">
            <a:avLst/>
          </a:prstGeom>
        </p:spPr>
        <p:style>
          <a:lnRef idx="1">
            <a:schemeClr val="accent2"/>
          </a:lnRef>
          <a:fillRef idx="0">
            <a:schemeClr val="accent2"/>
          </a:fillRef>
          <a:effectRef idx="0">
            <a:schemeClr val="accent2"/>
          </a:effectRef>
          <a:fontRef idx="minor">
            <a:schemeClr val="tx1"/>
          </a:fontRef>
        </p:style>
      </p:cxnSp>
      <p:cxnSp>
        <p:nvCxnSpPr>
          <p:cNvPr id="41" name="Прямая соединительная линия 40"/>
          <p:cNvCxnSpPr>
            <a:stCxn id="34" idx="6"/>
            <a:endCxn id="37" idx="1"/>
          </p:cNvCxnSpPr>
          <p:nvPr/>
        </p:nvCxnSpPr>
        <p:spPr>
          <a:xfrm flipV="1">
            <a:off x="5652120" y="3141751"/>
            <a:ext cx="1440160" cy="1061495"/>
          </a:xfrm>
          <a:prstGeom prst="line">
            <a:avLst/>
          </a:prstGeom>
        </p:spPr>
        <p:style>
          <a:lnRef idx="1">
            <a:schemeClr val="accent2"/>
          </a:lnRef>
          <a:fillRef idx="0">
            <a:schemeClr val="accent2"/>
          </a:fillRef>
          <a:effectRef idx="0">
            <a:schemeClr val="accent2"/>
          </a:effectRef>
          <a:fontRef idx="minor">
            <a:schemeClr val="tx1"/>
          </a:fontRef>
        </p:style>
      </p:cxnSp>
      <p:cxnSp>
        <p:nvCxnSpPr>
          <p:cNvPr id="42" name="Прямая соединительная линия 41"/>
          <p:cNvCxnSpPr>
            <a:stCxn id="35" idx="6"/>
            <a:endCxn id="37" idx="1"/>
          </p:cNvCxnSpPr>
          <p:nvPr/>
        </p:nvCxnSpPr>
        <p:spPr>
          <a:xfrm flipV="1">
            <a:off x="5546758" y="3141751"/>
            <a:ext cx="1545522" cy="1553513"/>
          </a:xfrm>
          <a:prstGeom prst="line">
            <a:avLst/>
          </a:prstGeom>
        </p:spPr>
        <p:style>
          <a:lnRef idx="1">
            <a:schemeClr val="accent2"/>
          </a:lnRef>
          <a:fillRef idx="0">
            <a:schemeClr val="accent2"/>
          </a:fillRef>
          <a:effectRef idx="0">
            <a:schemeClr val="accent2"/>
          </a:effectRef>
          <a:fontRef idx="minor">
            <a:schemeClr val="tx1"/>
          </a:fontRef>
        </p:style>
      </p:cxnSp>
      <p:cxnSp>
        <p:nvCxnSpPr>
          <p:cNvPr id="43" name="Прямая соединительная линия 42"/>
          <p:cNvCxnSpPr>
            <a:stCxn id="36" idx="6"/>
            <a:endCxn id="37" idx="1"/>
          </p:cNvCxnSpPr>
          <p:nvPr/>
        </p:nvCxnSpPr>
        <p:spPr>
          <a:xfrm flipV="1">
            <a:off x="5546758" y="3141751"/>
            <a:ext cx="1545522" cy="1841545"/>
          </a:xfrm>
          <a:prstGeom prst="line">
            <a:avLst/>
          </a:prstGeom>
        </p:spPr>
        <p:style>
          <a:lnRef idx="1">
            <a:schemeClr val="accent2"/>
          </a:lnRef>
          <a:fillRef idx="0">
            <a:schemeClr val="accent2"/>
          </a:fillRef>
          <a:effectRef idx="0">
            <a:schemeClr val="accent2"/>
          </a:effectRef>
          <a:fontRef idx="minor">
            <a:schemeClr val="tx1"/>
          </a:fontRef>
        </p:style>
      </p:cxnSp>
      <p:grpSp>
        <p:nvGrpSpPr>
          <p:cNvPr id="45" name="Группа 44"/>
          <p:cNvGrpSpPr/>
          <p:nvPr/>
        </p:nvGrpSpPr>
        <p:grpSpPr>
          <a:xfrm>
            <a:off x="107504" y="5877272"/>
            <a:ext cx="8677248" cy="864096"/>
            <a:chOff x="107504" y="5877272"/>
            <a:chExt cx="8677248" cy="864096"/>
          </a:xfrm>
        </p:grpSpPr>
        <p:sp>
          <p:nvSpPr>
            <p:cNvPr id="46" name="Прямоугольник 45"/>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47" name="Группа 46"/>
            <p:cNvGrpSpPr/>
            <p:nvPr/>
          </p:nvGrpSpPr>
          <p:grpSpPr>
            <a:xfrm>
              <a:off x="107504" y="5877272"/>
              <a:ext cx="864096" cy="864096"/>
              <a:chOff x="7445326" y="-47947"/>
              <a:chExt cx="963744" cy="963744"/>
            </a:xfrm>
          </p:grpSpPr>
          <p:sp>
            <p:nvSpPr>
              <p:cNvPr id="53" name="Овал 5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48" name="Прямая соединительная линия 47"/>
            <p:cNvCxnSpPr>
              <a:stCxn id="49"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49" name="Овал 48"/>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Прямоугольник 49"/>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840043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11</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Сфери діяльності організацій (продовження)</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algn="ctr">
              <a:lnSpc>
                <a:spcPct val="120000"/>
              </a:lnSpc>
            </a:pPr>
            <a:r>
              <a:rPr lang="ru-RU" sz="1600" i="1" dirty="0">
                <a:latin typeface="+mj-lt"/>
              </a:rPr>
              <a:t>«</a:t>
            </a:r>
            <a:r>
              <a:rPr lang="uk-UA" sz="1600" dirty="0">
                <a:effectLst/>
                <a:latin typeface="+mj-lt"/>
              </a:rPr>
              <a:t>Якими з перерахованих нижче сфер діяльності опікується ваша організація</a:t>
            </a:r>
            <a:r>
              <a:rPr lang="en-US" sz="1600" dirty="0">
                <a:latin typeface="+mj-lt"/>
              </a:rPr>
              <a:t>?</a:t>
            </a:r>
            <a:r>
              <a:rPr lang="ru-RU" sz="1600" dirty="0">
                <a:latin typeface="+mj-lt"/>
              </a:rPr>
              <a:t>»</a:t>
            </a:r>
          </a:p>
        </p:txBody>
      </p:sp>
      <p:graphicFrame>
        <p:nvGraphicFramePr>
          <p:cNvPr id="22" name="Диаграмма 21"/>
          <p:cNvGraphicFramePr>
            <a:graphicFrameLocks/>
          </p:cNvGraphicFramePr>
          <p:nvPr>
            <p:extLst>
              <p:ext uri="{D42A27DB-BD31-4B8C-83A1-F6EECF244321}">
                <p14:modId xmlns:p14="http://schemas.microsoft.com/office/powerpoint/2010/main" val="253957980"/>
              </p:ext>
            </p:extLst>
          </p:nvPr>
        </p:nvGraphicFramePr>
        <p:xfrm>
          <a:off x="179572" y="1313462"/>
          <a:ext cx="8049446" cy="4890915"/>
        </p:xfrm>
        <a:graphic>
          <a:graphicData uri="http://schemas.openxmlformats.org/drawingml/2006/chart">
            <c:chart xmlns:c="http://schemas.openxmlformats.org/drawingml/2006/chart" xmlns:r="http://schemas.openxmlformats.org/officeDocument/2006/relationships" r:id="rId3"/>
          </a:graphicData>
        </a:graphic>
      </p:graphicFrame>
      <p:grpSp>
        <p:nvGrpSpPr>
          <p:cNvPr id="20" name="Группа 19"/>
          <p:cNvGrpSpPr/>
          <p:nvPr/>
        </p:nvGrpSpPr>
        <p:grpSpPr>
          <a:xfrm>
            <a:off x="107504" y="5877272"/>
            <a:ext cx="8677248" cy="864096"/>
            <a:chOff x="107504" y="5877272"/>
            <a:chExt cx="8677248" cy="864096"/>
          </a:xfrm>
        </p:grpSpPr>
        <p:sp>
          <p:nvSpPr>
            <p:cNvPr id="21" name="Прямоугольник 2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655310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824410" cy="369332"/>
          </a:xfrm>
          <a:prstGeom prst="rect">
            <a:avLst/>
          </a:prstGeom>
          <a:noFill/>
        </p:spPr>
        <p:txBody>
          <a:bodyPr wrap="square" rtlCol="0">
            <a:spAutoFit/>
          </a:bodyPr>
          <a:lstStyle/>
          <a:p>
            <a:r>
              <a:rPr lang="uk-UA" b="1" dirty="0">
                <a:solidFill>
                  <a:srgbClr val="912D29"/>
                </a:solidFill>
                <a:latin typeface="Myriad Pro" pitchFamily="34" charset="0"/>
              </a:rPr>
              <a:t>Сфери діяльності організацій</a:t>
            </a:r>
            <a:r>
              <a:rPr lang="ru-RU" b="1" dirty="0">
                <a:solidFill>
                  <a:srgbClr val="912D29"/>
                </a:solidFill>
                <a:latin typeface="Myriad Pro" pitchFamily="34" charset="0"/>
              </a:rPr>
              <a:t>: </a:t>
            </a:r>
            <a:r>
              <a:rPr lang="uk-UA" b="1" dirty="0">
                <a:solidFill>
                  <a:srgbClr val="912D29"/>
                </a:solidFill>
                <a:latin typeface="Myriad Pro" pitchFamily="34" charset="0"/>
              </a:rPr>
              <a:t>коментар</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12</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13054" y="1196752"/>
            <a:ext cx="3610570" cy="60939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В середньому кожен з респондентів заявив, що опікується 6,19 напрямків </a:t>
            </a:r>
          </a:p>
        </p:txBody>
      </p:sp>
      <p:sp>
        <p:nvSpPr>
          <p:cNvPr id="18" name="TextBox 17"/>
          <p:cNvSpPr txBox="1"/>
          <p:nvPr/>
        </p:nvSpPr>
        <p:spPr>
          <a:xfrm>
            <a:off x="4403339" y="1458181"/>
            <a:ext cx="4145235" cy="8679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Більшість організацій знаходяться на стадії формування власної стратегії. Це підтверджується і даними якісного дослідження</a:t>
            </a:r>
          </a:p>
        </p:txBody>
      </p:sp>
      <p:cxnSp>
        <p:nvCxnSpPr>
          <p:cNvPr id="5" name="Соединительная линия уступом 4"/>
          <p:cNvCxnSpPr>
            <a:endCxn id="18" idx="1"/>
          </p:cNvCxnSpPr>
          <p:nvPr/>
        </p:nvCxnSpPr>
        <p:spPr>
          <a:xfrm>
            <a:off x="4023624" y="1557505"/>
            <a:ext cx="379715" cy="33464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13054" y="2056941"/>
            <a:ext cx="3610570"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Найпопулярніший напрямок – робота з молоддю і дітьми та культура. За різними спостереженнями, саме з цих сфер зручно починати роботу. Чим би організація не опікувалась, в її діяльності практично обов’язково є «молодіжний» компонент</a:t>
            </a:r>
          </a:p>
        </p:txBody>
      </p:sp>
      <p:cxnSp>
        <p:nvCxnSpPr>
          <p:cNvPr id="8" name="Соединительная линия уступом 7"/>
          <p:cNvCxnSpPr>
            <a:endCxn id="18" idx="1"/>
          </p:cNvCxnSpPr>
          <p:nvPr/>
        </p:nvCxnSpPr>
        <p:spPr>
          <a:xfrm flipV="1">
            <a:off x="4023624" y="1892146"/>
            <a:ext cx="379715" cy="104261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395389" y="4137292"/>
            <a:ext cx="3610570"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Категорія «соціального захисту» виявилась достатньо широкою, щоб туди потрапляли різні сфери: починаючи від допомоги АТО і закінчуючи захистом прав</a:t>
            </a:r>
          </a:p>
        </p:txBody>
      </p:sp>
      <p:sp>
        <p:nvSpPr>
          <p:cNvPr id="26" name="TextBox 25"/>
          <p:cNvSpPr txBox="1"/>
          <p:nvPr/>
        </p:nvSpPr>
        <p:spPr>
          <a:xfrm>
            <a:off x="4403339" y="3484165"/>
            <a:ext cx="4145235" cy="1384995"/>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Фактично «соціальний захист» – не більш, ніж аспект дуже різноманітної діяльності. І тому організацій, які займаються саме ним, практично немає. Проте організацій, які займаються в тому числі </a:t>
            </a:r>
            <a:r>
              <a:rPr lang="uk-UA" sz="1400" dirty="0" err="1">
                <a:solidFill>
                  <a:schemeClr val="bg1"/>
                </a:solidFill>
              </a:rPr>
              <a:t>соцзахистом</a:t>
            </a:r>
            <a:r>
              <a:rPr lang="uk-UA" sz="1400" dirty="0">
                <a:solidFill>
                  <a:schemeClr val="bg1"/>
                </a:solidFill>
              </a:rPr>
              <a:t> – понад третина. </a:t>
            </a:r>
          </a:p>
        </p:txBody>
      </p:sp>
      <p:cxnSp>
        <p:nvCxnSpPr>
          <p:cNvPr id="10" name="Соединительная линия уступом 9"/>
          <p:cNvCxnSpPr>
            <a:endCxn id="26" idx="1"/>
          </p:cNvCxnSpPr>
          <p:nvPr/>
        </p:nvCxnSpPr>
        <p:spPr>
          <a:xfrm flipV="1">
            <a:off x="4005959" y="4176663"/>
            <a:ext cx="397380" cy="57991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7" name="Группа 26"/>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9" name="Группа 28"/>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0" name="Прямая соединительная линия 29"/>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88005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Сфери, якими опікуються недостатньо</a:t>
            </a:r>
          </a:p>
        </p:txBody>
      </p:sp>
      <p:sp>
        <p:nvSpPr>
          <p:cNvPr id="15" name="Прямоугольник 14"/>
          <p:cNvSpPr/>
          <p:nvPr/>
        </p:nvSpPr>
        <p:spPr>
          <a:xfrm>
            <a:off x="107504" y="908352"/>
            <a:ext cx="9065156" cy="978729"/>
          </a:xfrm>
          <a:prstGeom prst="rect">
            <a:avLst/>
          </a:prstGeom>
        </p:spPr>
        <p:txBody>
          <a:bodyPr wrap="square">
            <a:spAutoFit/>
          </a:bodyPr>
          <a:lstStyle/>
          <a:p>
            <a:pPr>
              <a:lnSpc>
                <a:spcPct val="120000"/>
              </a:lnSpc>
            </a:pPr>
            <a:r>
              <a:rPr lang="uk-UA" sz="1600" dirty="0">
                <a:latin typeface="+mj-lt"/>
              </a:rPr>
              <a:t>Різниця між відповідями на запитання </a:t>
            </a:r>
            <a:r>
              <a:rPr lang="uk-UA" sz="1600" i="1" dirty="0">
                <a:latin typeface="+mj-lt"/>
              </a:rPr>
              <a:t>«</a:t>
            </a:r>
            <a:r>
              <a:rPr lang="ru-RU" sz="1600" i="1" dirty="0" err="1">
                <a:latin typeface="+mj-lt"/>
              </a:rPr>
              <a:t>Якими</a:t>
            </a:r>
            <a:r>
              <a:rPr lang="ru-RU" sz="1600" i="1" dirty="0">
                <a:latin typeface="+mj-lt"/>
              </a:rPr>
              <a:t> з </a:t>
            </a:r>
            <a:r>
              <a:rPr lang="ru-RU" sz="1600" i="1" dirty="0" err="1">
                <a:latin typeface="+mj-lt"/>
              </a:rPr>
              <a:t>перерахованих</a:t>
            </a:r>
            <a:r>
              <a:rPr lang="ru-RU" sz="1600" i="1" dirty="0">
                <a:latin typeface="+mj-lt"/>
              </a:rPr>
              <a:t> </a:t>
            </a:r>
            <a:r>
              <a:rPr lang="ru-RU" sz="1600" i="1" dirty="0" err="1">
                <a:latin typeface="+mj-lt"/>
              </a:rPr>
              <a:t>нижче</a:t>
            </a:r>
            <a:r>
              <a:rPr lang="ru-RU" sz="1600" i="1" dirty="0">
                <a:latin typeface="+mj-lt"/>
              </a:rPr>
              <a:t> сфер </a:t>
            </a:r>
            <a:r>
              <a:rPr lang="ru-RU" sz="1600" i="1" dirty="0" err="1">
                <a:latin typeface="+mj-lt"/>
              </a:rPr>
              <a:t>діяльності</a:t>
            </a:r>
            <a:r>
              <a:rPr lang="ru-RU" sz="1600" i="1" dirty="0">
                <a:latin typeface="+mj-lt"/>
              </a:rPr>
              <a:t> </a:t>
            </a:r>
            <a:r>
              <a:rPr lang="ru-RU" sz="1600" i="1" dirty="0" err="1">
                <a:latin typeface="+mj-lt"/>
              </a:rPr>
              <a:t>опікується</a:t>
            </a:r>
            <a:r>
              <a:rPr lang="ru-RU" sz="1600" i="1" dirty="0">
                <a:latin typeface="+mj-lt"/>
              </a:rPr>
              <a:t> ваша </a:t>
            </a:r>
            <a:r>
              <a:rPr lang="ru-RU" sz="1600" i="1" dirty="0" err="1">
                <a:latin typeface="+mj-lt"/>
              </a:rPr>
              <a:t>організація</a:t>
            </a:r>
            <a:r>
              <a:rPr lang="ru-RU" sz="1600" i="1" dirty="0">
                <a:latin typeface="+mj-lt"/>
              </a:rPr>
              <a:t>?»</a:t>
            </a:r>
            <a:r>
              <a:rPr lang="ru-RU" sz="1600" dirty="0">
                <a:latin typeface="+mj-lt"/>
              </a:rPr>
              <a:t> і </a:t>
            </a:r>
            <a:r>
              <a:rPr lang="ru-RU" sz="1600" i="1" dirty="0">
                <a:latin typeface="+mj-lt"/>
              </a:rPr>
              <a:t>«В </a:t>
            </a:r>
            <a:r>
              <a:rPr lang="ru-RU" sz="1600" i="1" dirty="0" err="1">
                <a:latin typeface="+mj-lt"/>
              </a:rPr>
              <a:t>якій</a:t>
            </a:r>
            <a:r>
              <a:rPr lang="ru-RU" sz="1600" i="1" dirty="0">
                <a:latin typeface="+mj-lt"/>
              </a:rPr>
              <a:t> </a:t>
            </a:r>
            <a:r>
              <a:rPr lang="ru-RU" sz="1600" i="1" dirty="0" err="1">
                <a:latin typeface="+mj-lt"/>
              </a:rPr>
              <a:t>галузі</a:t>
            </a:r>
            <a:r>
              <a:rPr lang="ru-RU" sz="1600" i="1" dirty="0">
                <a:latin typeface="+mj-lt"/>
              </a:rPr>
              <a:t> </a:t>
            </a:r>
            <a:r>
              <a:rPr lang="ru-RU" sz="1600" i="1" dirty="0" err="1">
                <a:latin typeface="+mj-lt"/>
              </a:rPr>
              <a:t>найбільше</a:t>
            </a:r>
            <a:r>
              <a:rPr lang="ru-RU" sz="1600" i="1" dirty="0">
                <a:latin typeface="+mj-lt"/>
              </a:rPr>
              <a:t> не </a:t>
            </a:r>
            <a:r>
              <a:rPr lang="ru-RU" sz="1600" i="1" dirty="0" err="1">
                <a:latin typeface="+mj-lt"/>
              </a:rPr>
              <a:t>вистачає</a:t>
            </a:r>
            <a:r>
              <a:rPr lang="ru-RU" sz="1600" i="1" dirty="0">
                <a:latin typeface="+mj-lt"/>
              </a:rPr>
              <a:t> </a:t>
            </a:r>
            <a:r>
              <a:rPr lang="ru-RU" sz="1600" i="1" dirty="0" err="1">
                <a:latin typeface="+mj-lt"/>
              </a:rPr>
              <a:t>уваги</a:t>
            </a:r>
            <a:r>
              <a:rPr lang="ru-RU" sz="1600" i="1" dirty="0">
                <a:latin typeface="+mj-lt"/>
              </a:rPr>
              <a:t> </a:t>
            </a:r>
            <a:r>
              <a:rPr lang="ru-RU" sz="1600" i="1" dirty="0" err="1">
                <a:latin typeface="+mj-lt"/>
              </a:rPr>
              <a:t>громадських</a:t>
            </a:r>
            <a:r>
              <a:rPr lang="ru-RU" sz="1600" i="1" dirty="0">
                <a:latin typeface="+mj-lt"/>
              </a:rPr>
              <a:t> </a:t>
            </a:r>
            <a:r>
              <a:rPr lang="ru-RU" sz="1600" i="1" dirty="0" err="1">
                <a:latin typeface="+mj-lt"/>
              </a:rPr>
              <a:t>організацій</a:t>
            </a:r>
            <a:r>
              <a:rPr lang="ru-RU" sz="1600" i="1" dirty="0">
                <a:latin typeface="+mj-lt"/>
              </a:rPr>
              <a:t>?». </a:t>
            </a:r>
            <a:r>
              <a:rPr lang="ru-RU" sz="1600" dirty="0" err="1">
                <a:latin typeface="+mj-lt"/>
              </a:rPr>
              <a:t>Зміщення</a:t>
            </a:r>
            <a:r>
              <a:rPr lang="ru-RU" sz="1600" dirty="0">
                <a:latin typeface="+mj-lt"/>
              </a:rPr>
              <a:t> у </a:t>
            </a:r>
            <a:r>
              <a:rPr lang="ru-RU" sz="1600" dirty="0" err="1">
                <a:latin typeface="+mj-lt"/>
              </a:rPr>
              <a:t>бік</a:t>
            </a:r>
            <a:r>
              <a:rPr lang="ru-RU" sz="1600" dirty="0">
                <a:latin typeface="+mj-lt"/>
              </a:rPr>
              <a:t> </a:t>
            </a:r>
            <a:r>
              <a:rPr lang="ru-RU" sz="1600" dirty="0" err="1">
                <a:latin typeface="+mj-lt"/>
              </a:rPr>
              <a:t>більшої</a:t>
            </a:r>
            <a:r>
              <a:rPr lang="ru-RU" sz="1600" dirty="0">
                <a:latin typeface="+mj-lt"/>
              </a:rPr>
              <a:t> потреби</a:t>
            </a:r>
            <a:endParaRPr lang="uk-UA" sz="1600" dirty="0">
              <a:latin typeface="+mj-lt"/>
            </a:endParaRPr>
          </a:p>
        </p:txBody>
      </p:sp>
      <p:graphicFrame>
        <p:nvGraphicFramePr>
          <p:cNvPr id="13" name="Диаграмма 12"/>
          <p:cNvGraphicFramePr>
            <a:graphicFrameLocks/>
          </p:cNvGraphicFramePr>
          <p:nvPr>
            <p:extLst>
              <p:ext uri="{D42A27DB-BD31-4B8C-83A1-F6EECF244321}">
                <p14:modId xmlns:p14="http://schemas.microsoft.com/office/powerpoint/2010/main" val="959256994"/>
              </p:ext>
            </p:extLst>
          </p:nvPr>
        </p:nvGraphicFramePr>
        <p:xfrm>
          <a:off x="268092" y="2132856"/>
          <a:ext cx="3766565" cy="3526837"/>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4438618" y="4437112"/>
            <a:ext cx="4345125" cy="112646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Це запит на економічний розвиток, який зараз віддзеркалює загальнонаціональний запит. Відповідно, саме робота в цих напрямках може принести максимальну користь</a:t>
            </a:r>
          </a:p>
        </p:txBody>
      </p:sp>
      <p:sp>
        <p:nvSpPr>
          <p:cNvPr id="16" name="TextBox 15"/>
          <p:cNvSpPr txBox="1"/>
          <p:nvPr/>
        </p:nvSpPr>
        <p:spPr>
          <a:xfrm>
            <a:off x="4427984" y="2071582"/>
            <a:ext cx="4330650"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Від громадських організацій запит на боротьбу із корупцією найбільший. Відповідно, саме в цьому напрямку можна очікувати активності ІГС, якщо її жодним чином не спрямовувати</a:t>
            </a:r>
          </a:p>
        </p:txBody>
      </p:sp>
      <p:sp>
        <p:nvSpPr>
          <p:cNvPr id="18" name="TextBox 17"/>
          <p:cNvSpPr txBox="1"/>
          <p:nvPr/>
        </p:nvSpPr>
        <p:spPr>
          <a:xfrm>
            <a:off x="4456490" y="3456150"/>
            <a:ext cx="4330650" cy="5921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На другому місці – розвиток сільського господарства та розвиток бізнесу</a:t>
            </a:r>
          </a:p>
        </p:txBody>
      </p:sp>
      <p:cxnSp>
        <p:nvCxnSpPr>
          <p:cNvPr id="5" name="Соединительная линия уступом 4"/>
          <p:cNvCxnSpPr>
            <a:stCxn id="18" idx="2"/>
            <a:endCxn id="14" idx="0"/>
          </p:cNvCxnSpPr>
          <p:nvPr/>
        </p:nvCxnSpPr>
        <p:spPr>
          <a:xfrm rot="5400000">
            <a:off x="6422092" y="4237389"/>
            <a:ext cx="388812" cy="1063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2" name="Группа 21"/>
          <p:cNvGrpSpPr/>
          <p:nvPr/>
        </p:nvGrpSpPr>
        <p:grpSpPr>
          <a:xfrm>
            <a:off x="107504" y="5877272"/>
            <a:ext cx="8677248" cy="864096"/>
            <a:chOff x="107504" y="5877272"/>
            <a:chExt cx="8677248" cy="864096"/>
          </a:xfrm>
        </p:grpSpPr>
        <p:sp>
          <p:nvSpPr>
            <p:cNvPr id="27" name="Прямоугольник 2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8" name="Группа 27"/>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19088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Збалансовані сфери</a:t>
            </a:r>
          </a:p>
        </p:txBody>
      </p:sp>
      <p:sp>
        <p:nvSpPr>
          <p:cNvPr id="15" name="Прямоугольник 14"/>
          <p:cNvSpPr/>
          <p:nvPr/>
        </p:nvSpPr>
        <p:spPr>
          <a:xfrm>
            <a:off x="107504" y="908352"/>
            <a:ext cx="8784976" cy="978729"/>
          </a:xfrm>
          <a:prstGeom prst="rect">
            <a:avLst/>
          </a:prstGeom>
        </p:spPr>
        <p:txBody>
          <a:bodyPr wrap="square">
            <a:spAutoFit/>
          </a:bodyPr>
          <a:lstStyle/>
          <a:p>
            <a:pPr>
              <a:lnSpc>
                <a:spcPct val="120000"/>
              </a:lnSpc>
            </a:pPr>
            <a:r>
              <a:rPr lang="uk-UA" sz="1600" dirty="0">
                <a:latin typeface="+mj-lt"/>
              </a:rPr>
              <a:t>Різниця між відповідями на запитання </a:t>
            </a:r>
            <a:r>
              <a:rPr lang="uk-UA" sz="1600" i="1" dirty="0">
                <a:latin typeface="+mj-lt"/>
              </a:rPr>
              <a:t>«Якими</a:t>
            </a:r>
            <a:r>
              <a:rPr lang="ru-RU" sz="1600" i="1" dirty="0">
                <a:latin typeface="+mj-lt"/>
              </a:rPr>
              <a:t> з </a:t>
            </a:r>
            <a:r>
              <a:rPr lang="ru-RU" sz="1600" i="1" dirty="0" err="1">
                <a:latin typeface="+mj-lt"/>
              </a:rPr>
              <a:t>перерахованих</a:t>
            </a:r>
            <a:r>
              <a:rPr lang="ru-RU" sz="1600" i="1" dirty="0">
                <a:latin typeface="+mj-lt"/>
              </a:rPr>
              <a:t> </a:t>
            </a:r>
            <a:r>
              <a:rPr lang="ru-RU" sz="1600" i="1" dirty="0" err="1">
                <a:latin typeface="+mj-lt"/>
              </a:rPr>
              <a:t>нижче</a:t>
            </a:r>
            <a:r>
              <a:rPr lang="ru-RU" sz="1600" i="1" dirty="0">
                <a:latin typeface="+mj-lt"/>
              </a:rPr>
              <a:t> сфер </a:t>
            </a:r>
            <a:r>
              <a:rPr lang="ru-RU" sz="1600" i="1" dirty="0" err="1">
                <a:latin typeface="+mj-lt"/>
              </a:rPr>
              <a:t>діяльності</a:t>
            </a:r>
            <a:r>
              <a:rPr lang="ru-RU" sz="1600" i="1" dirty="0">
                <a:latin typeface="+mj-lt"/>
              </a:rPr>
              <a:t> </a:t>
            </a:r>
            <a:r>
              <a:rPr lang="ru-RU" sz="1600" i="1" dirty="0" err="1">
                <a:latin typeface="+mj-lt"/>
              </a:rPr>
              <a:t>опікується</a:t>
            </a:r>
            <a:r>
              <a:rPr lang="ru-RU" sz="1600" i="1" dirty="0">
                <a:latin typeface="+mj-lt"/>
              </a:rPr>
              <a:t> ваша </a:t>
            </a:r>
            <a:r>
              <a:rPr lang="ru-RU" sz="1600" i="1" dirty="0" err="1">
                <a:latin typeface="+mj-lt"/>
              </a:rPr>
              <a:t>організація</a:t>
            </a:r>
            <a:r>
              <a:rPr lang="ru-RU" sz="1600" i="1" dirty="0">
                <a:latin typeface="+mj-lt"/>
              </a:rPr>
              <a:t>?»</a:t>
            </a:r>
            <a:r>
              <a:rPr lang="ru-RU" sz="1600" dirty="0">
                <a:latin typeface="+mj-lt"/>
              </a:rPr>
              <a:t> і </a:t>
            </a:r>
            <a:r>
              <a:rPr lang="ru-RU" sz="1600" i="1" dirty="0">
                <a:latin typeface="+mj-lt"/>
              </a:rPr>
              <a:t>«В </a:t>
            </a:r>
            <a:r>
              <a:rPr lang="ru-RU" sz="1600" i="1" dirty="0" err="1">
                <a:latin typeface="+mj-lt"/>
              </a:rPr>
              <a:t>якій</a:t>
            </a:r>
            <a:r>
              <a:rPr lang="ru-RU" sz="1600" i="1" dirty="0">
                <a:latin typeface="+mj-lt"/>
              </a:rPr>
              <a:t> </a:t>
            </a:r>
            <a:r>
              <a:rPr lang="ru-RU" sz="1600" i="1" dirty="0" err="1">
                <a:latin typeface="+mj-lt"/>
              </a:rPr>
              <a:t>галузі</a:t>
            </a:r>
            <a:r>
              <a:rPr lang="ru-RU" sz="1600" i="1" dirty="0">
                <a:latin typeface="+mj-lt"/>
              </a:rPr>
              <a:t> </a:t>
            </a:r>
            <a:r>
              <a:rPr lang="ru-RU" sz="1600" i="1" dirty="0" err="1">
                <a:latin typeface="+mj-lt"/>
              </a:rPr>
              <a:t>найбільше</a:t>
            </a:r>
            <a:r>
              <a:rPr lang="ru-RU" sz="1600" i="1" dirty="0">
                <a:latin typeface="+mj-lt"/>
              </a:rPr>
              <a:t> не </a:t>
            </a:r>
            <a:r>
              <a:rPr lang="ru-RU" sz="1600" i="1" dirty="0" err="1">
                <a:latin typeface="+mj-lt"/>
              </a:rPr>
              <a:t>вистачає</a:t>
            </a:r>
            <a:r>
              <a:rPr lang="ru-RU" sz="1600" i="1" dirty="0">
                <a:latin typeface="+mj-lt"/>
              </a:rPr>
              <a:t> </a:t>
            </a:r>
            <a:r>
              <a:rPr lang="ru-RU" sz="1600" i="1" dirty="0" err="1">
                <a:latin typeface="+mj-lt"/>
              </a:rPr>
              <a:t>уваги</a:t>
            </a:r>
            <a:r>
              <a:rPr lang="ru-RU" sz="1600" i="1" dirty="0">
                <a:latin typeface="+mj-lt"/>
              </a:rPr>
              <a:t> </a:t>
            </a:r>
            <a:r>
              <a:rPr lang="ru-RU" sz="1600" i="1" dirty="0" err="1">
                <a:latin typeface="+mj-lt"/>
              </a:rPr>
              <a:t>громадських</a:t>
            </a:r>
            <a:r>
              <a:rPr lang="ru-RU" sz="1600" i="1" dirty="0">
                <a:latin typeface="+mj-lt"/>
              </a:rPr>
              <a:t> </a:t>
            </a:r>
            <a:r>
              <a:rPr lang="ru-RU" sz="1600" i="1" dirty="0" err="1">
                <a:latin typeface="+mj-lt"/>
              </a:rPr>
              <a:t>організацій</a:t>
            </a:r>
            <a:r>
              <a:rPr lang="ru-RU" sz="1600" i="1" dirty="0">
                <a:latin typeface="+mj-lt"/>
              </a:rPr>
              <a:t>?». </a:t>
            </a:r>
            <a:r>
              <a:rPr lang="ru-RU" sz="1600" dirty="0" err="1">
                <a:latin typeface="+mj-lt"/>
              </a:rPr>
              <a:t>Рівень</a:t>
            </a:r>
            <a:r>
              <a:rPr lang="ru-RU" sz="1600" dirty="0">
                <a:latin typeface="+mj-lt"/>
              </a:rPr>
              <a:t> </a:t>
            </a:r>
            <a:r>
              <a:rPr lang="ru-RU" sz="1600" dirty="0" err="1">
                <a:latin typeface="+mj-lt"/>
              </a:rPr>
              <a:t>опікування</a:t>
            </a:r>
            <a:r>
              <a:rPr lang="ru-RU" sz="1600" dirty="0">
                <a:latin typeface="+mj-lt"/>
              </a:rPr>
              <a:t> </a:t>
            </a:r>
            <a:r>
              <a:rPr lang="ru-RU" sz="1600" dirty="0" err="1">
                <a:latin typeface="+mj-lt"/>
              </a:rPr>
              <a:t>приблизно</a:t>
            </a:r>
            <a:r>
              <a:rPr lang="ru-RU" sz="1600" dirty="0">
                <a:latin typeface="+mj-lt"/>
              </a:rPr>
              <a:t> </a:t>
            </a:r>
            <a:r>
              <a:rPr lang="ru-RU" sz="1600" dirty="0" err="1">
                <a:latin typeface="+mj-lt"/>
              </a:rPr>
              <a:t>відповідає</a:t>
            </a:r>
            <a:r>
              <a:rPr lang="ru-RU" sz="1600" dirty="0">
                <a:latin typeface="+mj-lt"/>
              </a:rPr>
              <a:t> </a:t>
            </a:r>
            <a:r>
              <a:rPr lang="ru-RU" sz="1600" dirty="0" err="1">
                <a:latin typeface="+mj-lt"/>
              </a:rPr>
              <a:t>баченню</a:t>
            </a:r>
            <a:r>
              <a:rPr lang="ru-RU" sz="1600" dirty="0">
                <a:latin typeface="+mj-lt"/>
              </a:rPr>
              <a:t> потреб.</a:t>
            </a:r>
            <a:endParaRPr lang="uk-UA" sz="1600" i="1" dirty="0">
              <a:latin typeface="+mj-lt"/>
            </a:endParaRPr>
          </a:p>
        </p:txBody>
      </p:sp>
      <p:graphicFrame>
        <p:nvGraphicFramePr>
          <p:cNvPr id="20" name="Диаграмма 19"/>
          <p:cNvGraphicFramePr>
            <a:graphicFrameLocks/>
          </p:cNvGraphicFramePr>
          <p:nvPr>
            <p:extLst>
              <p:ext uri="{D42A27DB-BD31-4B8C-83A1-F6EECF244321}">
                <p14:modId xmlns:p14="http://schemas.microsoft.com/office/powerpoint/2010/main" val="3844483625"/>
              </p:ext>
            </p:extLst>
          </p:nvPr>
        </p:nvGraphicFramePr>
        <p:xfrm>
          <a:off x="75716" y="1780428"/>
          <a:ext cx="8472858" cy="4123137"/>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002165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15</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Сфери, </a:t>
            </a:r>
            <a:r>
              <a:rPr lang="ru-RU" b="1" dirty="0" err="1">
                <a:solidFill>
                  <a:srgbClr val="912D29"/>
                </a:solidFill>
                <a:latin typeface="Myriad Pro" pitchFamily="34" charset="0"/>
              </a:rPr>
              <a:t>активність</a:t>
            </a:r>
            <a:r>
              <a:rPr lang="uk-UA" b="1" dirty="0">
                <a:solidFill>
                  <a:srgbClr val="912D29"/>
                </a:solidFill>
                <a:latin typeface="Myriad Pro" pitchFamily="34" charset="0"/>
              </a:rPr>
              <a:t> у яких може знизитись</a:t>
            </a:r>
          </a:p>
        </p:txBody>
      </p:sp>
      <p:sp>
        <p:nvSpPr>
          <p:cNvPr id="15" name="Прямоугольник 14"/>
          <p:cNvSpPr/>
          <p:nvPr/>
        </p:nvSpPr>
        <p:spPr>
          <a:xfrm>
            <a:off x="107504" y="908352"/>
            <a:ext cx="9065156" cy="978729"/>
          </a:xfrm>
          <a:prstGeom prst="rect">
            <a:avLst/>
          </a:prstGeom>
        </p:spPr>
        <p:txBody>
          <a:bodyPr wrap="square">
            <a:spAutoFit/>
          </a:bodyPr>
          <a:lstStyle/>
          <a:p>
            <a:pPr>
              <a:lnSpc>
                <a:spcPct val="120000"/>
              </a:lnSpc>
            </a:pPr>
            <a:r>
              <a:rPr lang="uk-UA" sz="1600" dirty="0">
                <a:latin typeface="+mj-lt"/>
              </a:rPr>
              <a:t>Різниця між відповідями на запитання </a:t>
            </a:r>
            <a:r>
              <a:rPr lang="uk-UA" sz="1600" i="1" dirty="0">
                <a:latin typeface="+mj-lt"/>
              </a:rPr>
              <a:t>«</a:t>
            </a:r>
            <a:r>
              <a:rPr lang="ru-RU" sz="1600" i="1" dirty="0" err="1">
                <a:latin typeface="+mj-lt"/>
              </a:rPr>
              <a:t>Якими</a:t>
            </a:r>
            <a:r>
              <a:rPr lang="ru-RU" sz="1600" i="1" dirty="0">
                <a:latin typeface="+mj-lt"/>
              </a:rPr>
              <a:t> з </a:t>
            </a:r>
            <a:r>
              <a:rPr lang="ru-RU" sz="1600" i="1" dirty="0" err="1">
                <a:latin typeface="+mj-lt"/>
              </a:rPr>
              <a:t>перерахованих</a:t>
            </a:r>
            <a:r>
              <a:rPr lang="ru-RU" sz="1600" i="1" dirty="0">
                <a:latin typeface="+mj-lt"/>
              </a:rPr>
              <a:t> </a:t>
            </a:r>
            <a:r>
              <a:rPr lang="ru-RU" sz="1600" i="1" dirty="0" err="1">
                <a:latin typeface="+mj-lt"/>
              </a:rPr>
              <a:t>нижче</a:t>
            </a:r>
            <a:r>
              <a:rPr lang="ru-RU" sz="1600" i="1" dirty="0">
                <a:latin typeface="+mj-lt"/>
              </a:rPr>
              <a:t> сфер </a:t>
            </a:r>
            <a:r>
              <a:rPr lang="ru-RU" sz="1600" i="1" dirty="0" err="1">
                <a:latin typeface="+mj-lt"/>
              </a:rPr>
              <a:t>діяльності</a:t>
            </a:r>
            <a:r>
              <a:rPr lang="ru-RU" sz="1600" i="1" dirty="0">
                <a:latin typeface="+mj-lt"/>
              </a:rPr>
              <a:t> </a:t>
            </a:r>
            <a:r>
              <a:rPr lang="ru-RU" sz="1600" i="1" dirty="0" err="1">
                <a:latin typeface="+mj-lt"/>
              </a:rPr>
              <a:t>опікується</a:t>
            </a:r>
            <a:r>
              <a:rPr lang="ru-RU" sz="1600" i="1" dirty="0">
                <a:latin typeface="+mj-lt"/>
              </a:rPr>
              <a:t> ваша </a:t>
            </a:r>
            <a:r>
              <a:rPr lang="ru-RU" sz="1600" i="1" dirty="0" err="1">
                <a:latin typeface="+mj-lt"/>
              </a:rPr>
              <a:t>організація</a:t>
            </a:r>
            <a:r>
              <a:rPr lang="ru-RU" sz="1600" i="1" dirty="0">
                <a:latin typeface="+mj-lt"/>
              </a:rPr>
              <a:t>?»</a:t>
            </a:r>
            <a:r>
              <a:rPr lang="ru-RU" sz="1600" dirty="0">
                <a:latin typeface="+mj-lt"/>
              </a:rPr>
              <a:t> і </a:t>
            </a:r>
            <a:r>
              <a:rPr lang="ru-RU" sz="1600" i="1" dirty="0">
                <a:latin typeface="+mj-lt"/>
              </a:rPr>
              <a:t>«В </a:t>
            </a:r>
            <a:r>
              <a:rPr lang="ru-RU" sz="1600" i="1" dirty="0" err="1">
                <a:latin typeface="+mj-lt"/>
              </a:rPr>
              <a:t>якій</a:t>
            </a:r>
            <a:r>
              <a:rPr lang="ru-RU" sz="1600" i="1" dirty="0">
                <a:latin typeface="+mj-lt"/>
              </a:rPr>
              <a:t> </a:t>
            </a:r>
            <a:r>
              <a:rPr lang="ru-RU" sz="1600" i="1" dirty="0" err="1">
                <a:latin typeface="+mj-lt"/>
              </a:rPr>
              <a:t>галузі</a:t>
            </a:r>
            <a:r>
              <a:rPr lang="ru-RU" sz="1600" i="1" dirty="0">
                <a:latin typeface="+mj-lt"/>
              </a:rPr>
              <a:t> </a:t>
            </a:r>
            <a:r>
              <a:rPr lang="ru-RU" sz="1600" i="1" dirty="0" err="1">
                <a:latin typeface="+mj-lt"/>
              </a:rPr>
              <a:t>найбільше</a:t>
            </a:r>
            <a:r>
              <a:rPr lang="ru-RU" sz="1600" i="1" dirty="0">
                <a:latin typeface="+mj-lt"/>
              </a:rPr>
              <a:t> не </a:t>
            </a:r>
            <a:r>
              <a:rPr lang="ru-RU" sz="1600" i="1" dirty="0" err="1">
                <a:latin typeface="+mj-lt"/>
              </a:rPr>
              <a:t>вистачає</a:t>
            </a:r>
            <a:r>
              <a:rPr lang="ru-RU" sz="1600" i="1" dirty="0">
                <a:latin typeface="+mj-lt"/>
              </a:rPr>
              <a:t> </a:t>
            </a:r>
            <a:r>
              <a:rPr lang="ru-RU" sz="1600" i="1" dirty="0" err="1">
                <a:latin typeface="+mj-lt"/>
              </a:rPr>
              <a:t>уваги</a:t>
            </a:r>
            <a:r>
              <a:rPr lang="ru-RU" sz="1600" i="1" dirty="0">
                <a:latin typeface="+mj-lt"/>
              </a:rPr>
              <a:t> </a:t>
            </a:r>
            <a:r>
              <a:rPr lang="ru-RU" sz="1600" i="1" dirty="0" err="1">
                <a:latin typeface="+mj-lt"/>
              </a:rPr>
              <a:t>громадських</a:t>
            </a:r>
            <a:r>
              <a:rPr lang="ru-RU" sz="1600" i="1" dirty="0">
                <a:latin typeface="+mj-lt"/>
              </a:rPr>
              <a:t> </a:t>
            </a:r>
            <a:r>
              <a:rPr lang="ru-RU" sz="1600" i="1" dirty="0" err="1">
                <a:latin typeface="+mj-lt"/>
              </a:rPr>
              <a:t>організацій</a:t>
            </a:r>
            <a:r>
              <a:rPr lang="ru-RU" sz="1600" i="1" dirty="0">
                <a:latin typeface="+mj-lt"/>
              </a:rPr>
              <a:t>?». </a:t>
            </a:r>
          </a:p>
          <a:p>
            <a:pPr>
              <a:lnSpc>
                <a:spcPct val="120000"/>
              </a:lnSpc>
            </a:pPr>
            <a:r>
              <a:rPr lang="uk-UA" sz="1600" dirty="0">
                <a:latin typeface="+mj-lt"/>
              </a:rPr>
              <a:t>Р</a:t>
            </a:r>
            <a:r>
              <a:rPr lang="ru-RU" sz="1600" dirty="0" err="1">
                <a:latin typeface="+mj-lt"/>
              </a:rPr>
              <a:t>івень</a:t>
            </a:r>
            <a:r>
              <a:rPr lang="ru-RU" sz="1600" dirty="0">
                <a:latin typeface="+mj-lt"/>
              </a:rPr>
              <a:t> </a:t>
            </a:r>
            <a:r>
              <a:rPr lang="ru-RU" sz="1600" dirty="0" err="1">
                <a:latin typeface="+mj-lt"/>
              </a:rPr>
              <a:t>опікування</a:t>
            </a:r>
            <a:r>
              <a:rPr lang="ru-RU" sz="1600" dirty="0">
                <a:latin typeface="+mj-lt"/>
              </a:rPr>
              <a:t> є </a:t>
            </a:r>
            <a:r>
              <a:rPr lang="ru-RU" sz="1600" dirty="0" err="1">
                <a:latin typeface="+mj-lt"/>
              </a:rPr>
              <a:t>більшим</a:t>
            </a:r>
            <a:r>
              <a:rPr lang="ru-RU" sz="1600" dirty="0">
                <a:latin typeface="+mj-lt"/>
              </a:rPr>
              <a:t>, </a:t>
            </a:r>
            <a:r>
              <a:rPr lang="ru-RU" sz="1600" dirty="0" err="1">
                <a:latin typeface="+mj-lt"/>
              </a:rPr>
              <a:t>ніж</a:t>
            </a:r>
            <a:r>
              <a:rPr lang="ru-RU" sz="1600" dirty="0">
                <a:latin typeface="+mj-lt"/>
              </a:rPr>
              <a:t> </a:t>
            </a:r>
            <a:r>
              <a:rPr lang="ru-RU" sz="1600" dirty="0" err="1">
                <a:latin typeface="+mj-lt"/>
              </a:rPr>
              <a:t>бачення</a:t>
            </a:r>
            <a:r>
              <a:rPr lang="ru-RU" sz="1600" dirty="0">
                <a:latin typeface="+mj-lt"/>
              </a:rPr>
              <a:t> потреб.</a:t>
            </a:r>
            <a:endParaRPr lang="uk-UA" sz="1600" i="1" dirty="0">
              <a:latin typeface="+mj-lt"/>
            </a:endParaRPr>
          </a:p>
        </p:txBody>
      </p:sp>
      <p:graphicFrame>
        <p:nvGraphicFramePr>
          <p:cNvPr id="13" name="Диаграмма 12"/>
          <p:cNvGraphicFramePr>
            <a:graphicFrameLocks/>
          </p:cNvGraphicFramePr>
          <p:nvPr>
            <p:extLst>
              <p:ext uri="{D42A27DB-BD31-4B8C-83A1-F6EECF244321}">
                <p14:modId xmlns:p14="http://schemas.microsoft.com/office/powerpoint/2010/main" val="1743976697"/>
              </p:ext>
            </p:extLst>
          </p:nvPr>
        </p:nvGraphicFramePr>
        <p:xfrm>
          <a:off x="253535" y="2005848"/>
          <a:ext cx="8531217" cy="3872103"/>
        </p:xfrm>
        <a:graphic>
          <a:graphicData uri="http://schemas.openxmlformats.org/drawingml/2006/chart">
            <c:chart xmlns:c="http://schemas.openxmlformats.org/drawingml/2006/chart" xmlns:r="http://schemas.openxmlformats.org/officeDocument/2006/relationships" r:id="rId3"/>
          </a:graphicData>
        </a:graphic>
      </p:graphicFrame>
      <p:grpSp>
        <p:nvGrpSpPr>
          <p:cNvPr id="20" name="Группа 19"/>
          <p:cNvGrpSpPr/>
          <p:nvPr/>
        </p:nvGrpSpPr>
        <p:grpSpPr>
          <a:xfrm>
            <a:off x="107504" y="5877272"/>
            <a:ext cx="8677248" cy="864096"/>
            <a:chOff x="107504" y="5877272"/>
            <a:chExt cx="8677248" cy="864096"/>
          </a:xfrm>
        </p:grpSpPr>
        <p:sp>
          <p:nvSpPr>
            <p:cNvPr id="21" name="Прямоугольник 2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2" name="Группа 21"/>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256590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Методи діяльності організацій</a:t>
            </a:r>
          </a:p>
        </p:txBody>
      </p:sp>
      <p:sp>
        <p:nvSpPr>
          <p:cNvPr id="15" name="Прямоугольник 14"/>
          <p:cNvSpPr/>
          <p:nvPr/>
        </p:nvSpPr>
        <p:spPr>
          <a:xfrm>
            <a:off x="78844" y="764704"/>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algn="ctr">
              <a:lnSpc>
                <a:spcPct val="120000"/>
              </a:lnSpc>
            </a:pPr>
            <a:r>
              <a:rPr lang="ru-RU" sz="1600" i="1" dirty="0">
                <a:latin typeface="+mj-lt"/>
              </a:rPr>
              <a:t>«</a:t>
            </a:r>
            <a:r>
              <a:rPr lang="ru-RU" sz="1600" dirty="0" err="1">
                <a:latin typeface="+mj-lt"/>
              </a:rPr>
              <a:t>Якими</a:t>
            </a:r>
            <a:r>
              <a:rPr lang="ru-RU" sz="1600" dirty="0">
                <a:latin typeface="+mj-lt"/>
              </a:rPr>
              <a:t> методами </a:t>
            </a:r>
            <a:r>
              <a:rPr lang="ru-RU" sz="1600" dirty="0" err="1">
                <a:latin typeface="+mj-lt"/>
              </a:rPr>
              <a:t>користується</a:t>
            </a:r>
            <a:r>
              <a:rPr lang="ru-RU" sz="1600" dirty="0">
                <a:latin typeface="+mj-lt"/>
              </a:rPr>
              <a:t> ваша </a:t>
            </a:r>
            <a:r>
              <a:rPr lang="ru-RU" sz="1600" dirty="0" err="1">
                <a:latin typeface="+mj-lt"/>
              </a:rPr>
              <a:t>організація</a:t>
            </a:r>
            <a:r>
              <a:rPr lang="ru-RU" sz="1600" dirty="0">
                <a:latin typeface="+mj-lt"/>
              </a:rPr>
              <a:t>?»</a:t>
            </a:r>
          </a:p>
        </p:txBody>
      </p:sp>
      <p:graphicFrame>
        <p:nvGraphicFramePr>
          <p:cNvPr id="13" name="Диаграмма 12"/>
          <p:cNvGraphicFramePr>
            <a:graphicFrameLocks/>
          </p:cNvGraphicFramePr>
          <p:nvPr>
            <p:extLst>
              <p:ext uri="{D42A27DB-BD31-4B8C-83A1-F6EECF244321}">
                <p14:modId xmlns:p14="http://schemas.microsoft.com/office/powerpoint/2010/main" val="505819583"/>
              </p:ext>
            </p:extLst>
          </p:nvPr>
        </p:nvGraphicFramePr>
        <p:xfrm>
          <a:off x="971600" y="1584884"/>
          <a:ext cx="6723063" cy="4436404"/>
        </p:xfrm>
        <a:graphic>
          <a:graphicData uri="http://schemas.openxmlformats.org/drawingml/2006/chart">
            <c:chart xmlns:c="http://schemas.openxmlformats.org/drawingml/2006/chart" xmlns:r="http://schemas.openxmlformats.org/officeDocument/2006/relationships" r:id="rId3"/>
          </a:graphicData>
        </a:graphic>
      </p:graphicFrame>
      <p:grpSp>
        <p:nvGrpSpPr>
          <p:cNvPr id="20" name="Группа 19"/>
          <p:cNvGrpSpPr/>
          <p:nvPr/>
        </p:nvGrpSpPr>
        <p:grpSpPr>
          <a:xfrm>
            <a:off x="107504" y="5877272"/>
            <a:ext cx="8677248" cy="864096"/>
            <a:chOff x="107504" y="5877272"/>
            <a:chExt cx="8677248" cy="864096"/>
          </a:xfrm>
        </p:grpSpPr>
        <p:sp>
          <p:nvSpPr>
            <p:cNvPr id="21" name="Прямоугольник 2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2" name="Группа 21"/>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11901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824410" cy="369332"/>
          </a:xfrm>
          <a:prstGeom prst="rect">
            <a:avLst/>
          </a:prstGeom>
          <a:noFill/>
        </p:spPr>
        <p:txBody>
          <a:bodyPr wrap="square" rtlCol="0">
            <a:spAutoFit/>
          </a:bodyPr>
          <a:lstStyle/>
          <a:p>
            <a:r>
              <a:rPr lang="uk-UA" b="1" dirty="0">
                <a:solidFill>
                  <a:srgbClr val="912D29"/>
                </a:solidFill>
                <a:latin typeface="Myriad Pro" pitchFamily="34" charset="0"/>
              </a:rPr>
              <a:t>Методи діяльності організацій: коментар</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17</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49023" y="760120"/>
            <a:ext cx="4511063"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Масові заходи – метод, який називають найчастіше. Проте, назвати його найвпливовішим засобом – практично неможливо, оскільки відбуваються такі заходи </a:t>
            </a:r>
            <a:r>
              <a:rPr lang="uk-UA" sz="1400" dirty="0" err="1"/>
              <a:t>рідко</a:t>
            </a:r>
            <a:r>
              <a:rPr lang="uk-UA" sz="1400" dirty="0"/>
              <a:t>, а залучення до них «простих людей» буває дуже різним. В тому числі і абсолютно невдалим</a:t>
            </a:r>
          </a:p>
        </p:txBody>
      </p:sp>
      <p:sp>
        <p:nvSpPr>
          <p:cNvPr id="18" name="TextBox 17"/>
          <p:cNvSpPr txBox="1"/>
          <p:nvPr/>
        </p:nvSpPr>
        <p:spPr>
          <a:xfrm>
            <a:off x="5220072" y="956871"/>
            <a:ext cx="3364363" cy="85068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Більшість організацій знаходяться на стадії формування власної стратегії. Це підтверджується і якісними даними</a:t>
            </a:r>
          </a:p>
        </p:txBody>
      </p:sp>
      <p:cxnSp>
        <p:nvCxnSpPr>
          <p:cNvPr id="5" name="Соединительная линия уступом 4"/>
          <p:cNvCxnSpPr>
            <a:stCxn id="17" idx="3"/>
            <a:endCxn id="18" idx="1"/>
          </p:cNvCxnSpPr>
          <p:nvPr/>
        </p:nvCxnSpPr>
        <p:spPr>
          <a:xfrm flipV="1">
            <a:off x="4760086" y="1382212"/>
            <a:ext cx="459986" cy="7040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59467" y="4581128"/>
            <a:ext cx="4500618"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Взаємодію із владою (адміністрацію чи депутатами) назвали понад 50% опитаних. Проте, за якісними дослідженнями, переважає </a:t>
            </a:r>
            <a:r>
              <a:rPr lang="uk-UA" sz="1400" dirty="0" err="1"/>
              <a:t>протестна</a:t>
            </a:r>
            <a:r>
              <a:rPr lang="uk-UA" sz="1400" dirty="0"/>
              <a:t> взаємодія (владу і депутатів сприймають як ворогів)</a:t>
            </a:r>
          </a:p>
        </p:txBody>
      </p:sp>
      <p:sp>
        <p:nvSpPr>
          <p:cNvPr id="24" name="TextBox 23"/>
          <p:cNvSpPr txBox="1"/>
          <p:nvPr/>
        </p:nvSpPr>
        <p:spPr>
          <a:xfrm>
            <a:off x="259467" y="2311128"/>
            <a:ext cx="4500619"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Тренінги та різноманітні освітні заходи – результат з одного боку, багаторічної політики фондів, які активно підтримували саме навчальні заходи. З іншого – об’єктивної потреби ГО в кваліфікованих кадрах </a:t>
            </a:r>
          </a:p>
        </p:txBody>
      </p:sp>
      <p:sp>
        <p:nvSpPr>
          <p:cNvPr id="27" name="TextBox 26"/>
          <p:cNvSpPr txBox="1"/>
          <p:nvPr/>
        </p:nvSpPr>
        <p:spPr>
          <a:xfrm>
            <a:off x="5220072" y="2253225"/>
            <a:ext cx="3364362" cy="609398"/>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Дуже ефективний метод для залучення нових людей та покращення взаємодії</a:t>
            </a:r>
          </a:p>
        </p:txBody>
      </p:sp>
      <p:cxnSp>
        <p:nvCxnSpPr>
          <p:cNvPr id="6" name="Соединительная линия уступом 5"/>
          <p:cNvCxnSpPr>
            <a:stCxn id="24" idx="3"/>
            <a:endCxn id="27" idx="1"/>
          </p:cNvCxnSpPr>
          <p:nvPr/>
        </p:nvCxnSpPr>
        <p:spPr>
          <a:xfrm flipV="1">
            <a:off x="4760086" y="2557924"/>
            <a:ext cx="459986" cy="31643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49024" y="3569182"/>
            <a:ext cx="4511061" cy="8679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Поширення інформації можна назвати основним методом, в той час, як основний продукт ГО з позиції медіа – це текст (запис у </a:t>
            </a:r>
            <a:r>
              <a:rPr lang="uk-UA" sz="1400" dirty="0" err="1"/>
              <a:t>блозі</a:t>
            </a:r>
            <a:r>
              <a:rPr lang="uk-UA" sz="1400" dirty="0"/>
              <a:t> чи стаття)</a:t>
            </a:r>
          </a:p>
        </p:txBody>
      </p:sp>
      <p:sp>
        <p:nvSpPr>
          <p:cNvPr id="29" name="TextBox 28"/>
          <p:cNvSpPr txBox="1"/>
          <p:nvPr/>
        </p:nvSpPr>
        <p:spPr>
          <a:xfrm>
            <a:off x="5220072" y="3307442"/>
            <a:ext cx="3364362" cy="188481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ГО вважають інформаційно-</a:t>
            </a:r>
            <a:r>
              <a:rPr lang="uk-UA" sz="1400" dirty="0" err="1">
                <a:solidFill>
                  <a:schemeClr val="bg1"/>
                </a:solidFill>
              </a:rPr>
              <a:t>просвітницько</a:t>
            </a:r>
            <a:r>
              <a:rPr lang="uk-UA" sz="1400" dirty="0">
                <a:solidFill>
                  <a:schemeClr val="bg1"/>
                </a:solidFill>
              </a:rPr>
              <a:t>-агітаційну роботу основною. Відповідно, якість такої роботи для них буде зростати. Це, у свою чергу, означає, що влада (всіх рівнів) матиме дедалі більшу потребу реагувати на інформаційну роботу з боку ГО</a:t>
            </a:r>
          </a:p>
        </p:txBody>
      </p:sp>
      <p:cxnSp>
        <p:nvCxnSpPr>
          <p:cNvPr id="9" name="Соединительная линия уступом 8"/>
          <p:cNvCxnSpPr>
            <a:stCxn id="28" idx="3"/>
            <a:endCxn id="29" idx="1"/>
          </p:cNvCxnSpPr>
          <p:nvPr/>
        </p:nvCxnSpPr>
        <p:spPr>
          <a:xfrm>
            <a:off x="4760085" y="4003147"/>
            <a:ext cx="459987" cy="24670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0" name="Группа 29"/>
          <p:cNvGrpSpPr/>
          <p:nvPr/>
        </p:nvGrpSpPr>
        <p:grpSpPr>
          <a:xfrm>
            <a:off x="107504" y="5877272"/>
            <a:ext cx="8677248" cy="864096"/>
            <a:chOff x="107504" y="5877272"/>
            <a:chExt cx="8677248" cy="864096"/>
          </a:xfrm>
        </p:grpSpPr>
        <p:sp>
          <p:nvSpPr>
            <p:cNvPr id="31" name="Прямоугольник 3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36" name="Овал 35"/>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48"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4"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4" name="Овал 33"/>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Прямоугольник 34"/>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23627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824410" cy="369332"/>
          </a:xfrm>
          <a:prstGeom prst="rect">
            <a:avLst/>
          </a:prstGeom>
          <a:noFill/>
        </p:spPr>
        <p:txBody>
          <a:bodyPr wrap="square" rtlCol="0">
            <a:spAutoFit/>
          </a:bodyPr>
          <a:lstStyle/>
          <a:p>
            <a:r>
              <a:rPr lang="uk-UA" b="1" dirty="0">
                <a:solidFill>
                  <a:srgbClr val="912D29"/>
                </a:solidFill>
                <a:latin typeface="Myriad Pro" pitchFamily="34" charset="0"/>
              </a:rPr>
              <a:t>Методи діяльності організацій: коментар</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18</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9468" y="956871"/>
            <a:ext cx="3990285"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Хоча в якості методу діяльності «участь у політичному житті» назвали лише третина респондентів, співпрацю із депутатами назвали більше 58% опитаних</a:t>
            </a:r>
          </a:p>
        </p:txBody>
      </p:sp>
      <p:sp>
        <p:nvSpPr>
          <p:cNvPr id="18" name="TextBox 17"/>
          <p:cNvSpPr txBox="1"/>
          <p:nvPr/>
        </p:nvSpPr>
        <p:spPr>
          <a:xfrm>
            <a:off x="4760087" y="956871"/>
            <a:ext cx="3824348" cy="190205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Половина з тих, хто говорить про «взаємодію із депутатами», НЕ говорить про участь у політичному житті. За якісними даними, «політика – то брудна справа». Відповідно, робота адміністрації чи ради має бути максимального позбавлена «політичного забарвлення»</a:t>
            </a:r>
          </a:p>
        </p:txBody>
      </p:sp>
      <p:cxnSp>
        <p:nvCxnSpPr>
          <p:cNvPr id="5" name="Соединительная линия уступом 4"/>
          <p:cNvCxnSpPr>
            <a:stCxn id="17" idx="3"/>
            <a:endCxn id="18" idx="1"/>
          </p:cNvCxnSpPr>
          <p:nvPr/>
        </p:nvCxnSpPr>
        <p:spPr>
          <a:xfrm>
            <a:off x="4249753" y="1520102"/>
            <a:ext cx="510334" cy="38779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49025" y="2902118"/>
            <a:ext cx="3990284"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Про збір «благодійних пожертв» заявили лише 18% респондентів. Якщо врахувати, що не всі з них  реально опікуються таким збором, можна стверджувати, що у 90% ГО джерела фінансування інші. Часто – за межами області</a:t>
            </a:r>
          </a:p>
        </p:txBody>
      </p:sp>
      <p:sp>
        <p:nvSpPr>
          <p:cNvPr id="30" name="TextBox 29"/>
          <p:cNvSpPr txBox="1"/>
          <p:nvPr/>
        </p:nvSpPr>
        <p:spPr>
          <a:xfrm>
            <a:off x="4791053" y="3419183"/>
            <a:ext cx="3824348" cy="8679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Якщо організації фінансуватимуться здебільшого зсередини області, це кардинально змінить їх політику </a:t>
            </a:r>
          </a:p>
        </p:txBody>
      </p:sp>
      <p:cxnSp>
        <p:nvCxnSpPr>
          <p:cNvPr id="7" name="Соединительная линия уступом 6"/>
          <p:cNvCxnSpPr>
            <a:stCxn id="26" idx="3"/>
            <a:endCxn id="30" idx="1"/>
          </p:cNvCxnSpPr>
          <p:nvPr/>
        </p:nvCxnSpPr>
        <p:spPr>
          <a:xfrm>
            <a:off x="4239309" y="3594616"/>
            <a:ext cx="551744" cy="25853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3" name="Группа 22"/>
          <p:cNvGrpSpPr/>
          <p:nvPr/>
        </p:nvGrpSpPr>
        <p:grpSpPr>
          <a:xfrm>
            <a:off x="107504" y="5877272"/>
            <a:ext cx="8677248" cy="864096"/>
            <a:chOff x="107504" y="5877272"/>
            <a:chExt cx="8677248" cy="864096"/>
          </a:xfrm>
        </p:grpSpPr>
        <p:sp>
          <p:nvSpPr>
            <p:cNvPr id="24" name="Прямоугольник 2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5" name="Группа 24"/>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9" name="Прямоугольник 28"/>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335863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19</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Найбільш ефективні методи</a:t>
            </a:r>
          </a:p>
        </p:txBody>
      </p:sp>
      <p:sp>
        <p:nvSpPr>
          <p:cNvPr id="14" name="Прямоугольник 13"/>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uk-UA" sz="1600" dirty="0">
                <a:effectLst/>
                <a:latin typeface="+mj-lt"/>
              </a:rPr>
              <a:t>Які методи ви вважаєте найбільш ефективними для досягнення цілей вашої організації</a:t>
            </a:r>
            <a:r>
              <a:rPr lang="en-US" sz="1600" dirty="0">
                <a:latin typeface="+mj-lt"/>
              </a:rPr>
              <a:t>?</a:t>
            </a:r>
            <a:r>
              <a:rPr lang="ru-RU" sz="1600" dirty="0">
                <a:latin typeface="+mj-lt"/>
              </a:rPr>
              <a:t>»</a:t>
            </a:r>
          </a:p>
        </p:txBody>
      </p:sp>
      <p:graphicFrame>
        <p:nvGraphicFramePr>
          <p:cNvPr id="16" name="Диаграмма 15"/>
          <p:cNvGraphicFramePr>
            <a:graphicFrameLocks/>
          </p:cNvGraphicFramePr>
          <p:nvPr>
            <p:extLst>
              <p:ext uri="{D42A27DB-BD31-4B8C-83A1-F6EECF244321}">
                <p14:modId xmlns:p14="http://schemas.microsoft.com/office/powerpoint/2010/main" val="3429764308"/>
              </p:ext>
            </p:extLst>
          </p:nvPr>
        </p:nvGraphicFramePr>
        <p:xfrm>
          <a:off x="819761" y="1368230"/>
          <a:ext cx="7054769" cy="4211350"/>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338091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6"/>
          <p:cNvSpPr>
            <a:spLocks noChangeArrowheads="1"/>
          </p:cNvSpPr>
          <p:nvPr/>
        </p:nvSpPr>
        <p:spPr bwMode="auto">
          <a:xfrm>
            <a:off x="252206" y="760120"/>
            <a:ext cx="8480808" cy="3532976"/>
          </a:xfrm>
          <a:prstGeom prst="rect">
            <a:avLst/>
          </a:prstGeom>
          <a:noFill/>
          <a:ln w="3175">
            <a:noFill/>
            <a:miter lim="800000"/>
            <a:headEnd/>
            <a:tailEnd/>
          </a:ln>
        </p:spPr>
        <p:txBody>
          <a:bodyPr/>
          <a:lstStyle/>
          <a:p>
            <a:pPr>
              <a:lnSpc>
                <a:spcPct val="120000"/>
              </a:lnSpc>
            </a:pPr>
            <a:r>
              <a:rPr lang="uk-UA" sz="1600" dirty="0">
                <a:solidFill>
                  <a:srgbClr val="A82324"/>
                </a:solidFill>
                <a:latin typeface="+mj-lt"/>
              </a:rPr>
              <a:t>Об’єкт дослідження: </a:t>
            </a:r>
            <a:r>
              <a:rPr lang="uk-UA" sz="1600" dirty="0">
                <a:latin typeface="+mj-lt"/>
              </a:rPr>
              <a:t>інститути громадянського суспільства та процедури взаємодії ІГС із органами місцевої влади та місцевого самоврядування, нормативно-правова база, що регулює цю взаємодію, місцеві моделі та формати взаємодії органів влади та ІГС, населення Херсонської області.</a:t>
            </a:r>
          </a:p>
          <a:p>
            <a:pPr>
              <a:lnSpc>
                <a:spcPct val="120000"/>
              </a:lnSpc>
            </a:pPr>
            <a:endParaRPr lang="uk-UA" sz="1600" dirty="0">
              <a:latin typeface="+mj-lt"/>
            </a:endParaRPr>
          </a:p>
          <a:p>
            <a:pPr>
              <a:lnSpc>
                <a:spcPct val="120000"/>
              </a:lnSpc>
            </a:pPr>
            <a:r>
              <a:rPr lang="uk-UA" sz="1600" dirty="0">
                <a:solidFill>
                  <a:srgbClr val="A82324"/>
                </a:solidFill>
                <a:latin typeface="+mj-lt"/>
              </a:rPr>
              <a:t>Предмет дослідження:</a:t>
            </a:r>
            <a:r>
              <a:rPr lang="uk-UA" sz="1600" dirty="0">
                <a:latin typeface="+mj-lt"/>
              </a:rPr>
              <a:t> 2 фокус-групи по 8-10 учасників в кожній. Тривалість – близько 120 хв. </a:t>
            </a:r>
          </a:p>
          <a:p>
            <a:pPr>
              <a:lnSpc>
                <a:spcPct val="120000"/>
              </a:lnSpc>
            </a:pPr>
            <a:r>
              <a:rPr lang="uk-UA" sz="1600" dirty="0">
                <a:latin typeface="+mj-lt"/>
              </a:rPr>
              <a:t>Теми обговорення:</a:t>
            </a:r>
          </a:p>
          <a:p>
            <a:pPr marL="171450" indent="-171450">
              <a:lnSpc>
                <a:spcPct val="120000"/>
              </a:lnSpc>
              <a:buFont typeface="Arial" panose="020B0604020202020204" pitchFamily="34" charset="0"/>
              <a:buChar char="•"/>
            </a:pPr>
            <a:r>
              <a:rPr lang="uk-UA" sz="1600" dirty="0">
                <a:latin typeface="+mj-lt"/>
              </a:rPr>
              <a:t>Стан розвитку </a:t>
            </a:r>
            <a:r>
              <a:rPr lang="uk-UA" sz="1600" dirty="0" err="1">
                <a:latin typeface="+mj-lt"/>
              </a:rPr>
              <a:t>ІГС</a:t>
            </a:r>
            <a:endParaRPr lang="uk-UA" sz="1600" dirty="0">
              <a:latin typeface="+mj-lt"/>
            </a:endParaRPr>
          </a:p>
          <a:p>
            <a:pPr marL="171450" indent="-171450">
              <a:lnSpc>
                <a:spcPct val="120000"/>
              </a:lnSpc>
              <a:buFont typeface="Arial" panose="020B0604020202020204" pitchFamily="34" charset="0"/>
              <a:buChar char="•"/>
            </a:pPr>
            <a:r>
              <a:rPr lang="uk-UA" sz="1600" dirty="0">
                <a:latin typeface="+mj-lt"/>
              </a:rPr>
              <a:t>Форми активності громадян</a:t>
            </a:r>
          </a:p>
          <a:p>
            <a:pPr marL="171450" indent="-171450">
              <a:lnSpc>
                <a:spcPct val="120000"/>
              </a:lnSpc>
              <a:buFont typeface="Arial" panose="020B0604020202020204" pitchFamily="34" charset="0"/>
              <a:buChar char="•"/>
            </a:pPr>
            <a:r>
              <a:rPr lang="uk-UA" sz="1600" dirty="0">
                <a:latin typeface="+mj-lt"/>
              </a:rPr>
              <a:t>Способи та стан взаємодії з органами влади</a:t>
            </a:r>
          </a:p>
          <a:p>
            <a:pPr marL="171450" indent="-171450">
              <a:lnSpc>
                <a:spcPct val="120000"/>
              </a:lnSpc>
              <a:buFont typeface="Arial" panose="020B0604020202020204" pitchFamily="34" charset="0"/>
              <a:buChar char="•"/>
            </a:pPr>
            <a:r>
              <a:rPr lang="uk-UA" sz="1600" dirty="0">
                <a:latin typeface="+mj-lt"/>
              </a:rPr>
              <a:t>ставлення населення до </a:t>
            </a:r>
            <a:r>
              <a:rPr lang="uk-UA" sz="1600" dirty="0" err="1">
                <a:latin typeface="+mj-lt"/>
              </a:rPr>
              <a:t>ІГС</a:t>
            </a:r>
            <a:r>
              <a:rPr lang="uk-UA" sz="1600" dirty="0">
                <a:latin typeface="+mj-lt"/>
              </a:rPr>
              <a:t> та органів влади</a:t>
            </a:r>
          </a:p>
          <a:p>
            <a:pPr marL="171450" indent="-171450">
              <a:lnSpc>
                <a:spcPct val="120000"/>
              </a:lnSpc>
              <a:buFont typeface="Arial" panose="020B0604020202020204" pitchFamily="34" charset="0"/>
              <a:buChar char="•"/>
            </a:pPr>
            <a:endParaRPr lang="uk-UA" sz="1600" dirty="0">
              <a:latin typeface="+mj-lt"/>
            </a:endParaRPr>
          </a:p>
          <a:p>
            <a:pPr>
              <a:lnSpc>
                <a:spcPct val="120000"/>
              </a:lnSpc>
            </a:pPr>
            <a:r>
              <a:rPr lang="uk-UA" sz="1600" dirty="0">
                <a:solidFill>
                  <a:srgbClr val="A82324"/>
                </a:solidFill>
                <a:latin typeface="+mj-lt"/>
              </a:rPr>
              <a:t>Методи дослідження</a:t>
            </a:r>
          </a:p>
          <a:p>
            <a:pPr marL="171450" indent="-171450">
              <a:lnSpc>
                <a:spcPct val="120000"/>
              </a:lnSpc>
              <a:buFont typeface="Arial" panose="020B0604020202020204" pitchFamily="34" charset="0"/>
              <a:buChar char="•"/>
            </a:pPr>
            <a:r>
              <a:rPr lang="uk-UA" sz="1600" dirty="0">
                <a:latin typeface="+mj-lt"/>
              </a:rPr>
              <a:t>Моніторинг ЗМІ та Інтернету за період 6 місяців ДО дати підписання угоди.</a:t>
            </a:r>
          </a:p>
          <a:p>
            <a:pPr marL="171450" indent="-171450">
              <a:lnSpc>
                <a:spcPct val="120000"/>
              </a:lnSpc>
              <a:buFont typeface="Arial" panose="020B0604020202020204" pitchFamily="34" charset="0"/>
              <a:buChar char="•"/>
            </a:pPr>
            <a:r>
              <a:rPr lang="uk-UA" sz="1600" dirty="0" err="1">
                <a:latin typeface="+mj-lt"/>
              </a:rPr>
              <a:t>Фокусоване</a:t>
            </a:r>
            <a:r>
              <a:rPr lang="uk-UA" sz="1600" dirty="0">
                <a:latin typeface="+mj-lt"/>
              </a:rPr>
              <a:t> обговорення та глибинні інтерв’ю із лідерами та активістами </a:t>
            </a:r>
            <a:r>
              <a:rPr lang="uk-UA" sz="1600" dirty="0" err="1">
                <a:latin typeface="+mj-lt"/>
              </a:rPr>
              <a:t>ІГС</a:t>
            </a:r>
            <a:endParaRPr lang="uk-UA" sz="1600" dirty="0">
              <a:latin typeface="+mj-lt"/>
            </a:endParaRPr>
          </a:p>
          <a:p>
            <a:pPr marL="171450" indent="-171450">
              <a:lnSpc>
                <a:spcPct val="120000"/>
              </a:lnSpc>
              <a:buFont typeface="Arial" panose="020B0604020202020204" pitchFamily="34" charset="0"/>
              <a:buChar char="•"/>
            </a:pPr>
            <a:r>
              <a:rPr lang="uk-UA" sz="1600" dirty="0">
                <a:latin typeface="+mj-lt"/>
              </a:rPr>
              <a:t>Анкетування представників </a:t>
            </a:r>
            <a:r>
              <a:rPr lang="uk-UA" sz="1600" dirty="0" err="1">
                <a:latin typeface="+mj-lt"/>
              </a:rPr>
              <a:t>ІГС</a:t>
            </a:r>
            <a:r>
              <a:rPr lang="uk-UA" sz="1600" dirty="0">
                <a:latin typeface="+mj-lt"/>
              </a:rPr>
              <a:t> </a:t>
            </a:r>
          </a:p>
          <a:p>
            <a:pPr marL="171450" indent="-171450">
              <a:lnSpc>
                <a:spcPct val="120000"/>
              </a:lnSpc>
              <a:buFont typeface="Arial" panose="020B0604020202020204" pitchFamily="34" charset="0"/>
              <a:buChar char="•"/>
            </a:pPr>
            <a:endParaRPr lang="uk-UA" sz="1200" dirty="0">
              <a:latin typeface="+mj-lt"/>
            </a:endParaRPr>
          </a:p>
          <a:p>
            <a:pPr>
              <a:lnSpc>
                <a:spcPct val="120000"/>
              </a:lnSpc>
            </a:pPr>
            <a:endParaRPr lang="uk-UA" sz="1200" dirty="0"/>
          </a:p>
        </p:txBody>
      </p:sp>
      <p:sp>
        <p:nvSpPr>
          <p:cNvPr id="21" name="Овал 20"/>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23" name="TextBox 22"/>
          <p:cNvSpPr txBox="1"/>
          <p:nvPr/>
        </p:nvSpPr>
        <p:spPr>
          <a:xfrm>
            <a:off x="267870" y="188640"/>
            <a:ext cx="3872082" cy="369332"/>
          </a:xfrm>
          <a:prstGeom prst="rect">
            <a:avLst/>
          </a:prstGeom>
          <a:noFill/>
        </p:spPr>
        <p:txBody>
          <a:bodyPr wrap="square" rtlCol="0">
            <a:spAutoFit/>
          </a:bodyPr>
          <a:lstStyle/>
          <a:p>
            <a:r>
              <a:rPr lang="uk-UA" b="1" dirty="0" err="1">
                <a:solidFill>
                  <a:srgbClr val="912D29"/>
                </a:solidFill>
                <a:latin typeface="Myriad Pro" pitchFamily="34" charset="0"/>
              </a:rPr>
              <a:t>Методолгія</a:t>
            </a:r>
            <a:r>
              <a:rPr lang="uk-UA" b="1" dirty="0">
                <a:solidFill>
                  <a:srgbClr val="912D29"/>
                </a:solidFill>
                <a:latin typeface="Myriad Pro" pitchFamily="34" charset="0"/>
              </a:rPr>
              <a:t> дослідження</a:t>
            </a:r>
            <a:endParaRPr lang="ru-RU" b="1" dirty="0">
              <a:solidFill>
                <a:srgbClr val="912D29"/>
              </a:solidFill>
              <a:latin typeface="Myriad Pro" pitchFamily="34" charset="0"/>
            </a:endParaRPr>
          </a:p>
        </p:txBody>
      </p:sp>
      <p:sp>
        <p:nvSpPr>
          <p:cNvPr id="27"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2</a:t>
            </a:fld>
            <a:endParaRPr lang="it-IT" b="1" dirty="0">
              <a:solidFill>
                <a:schemeClr val="tx1">
                  <a:lumMod val="85000"/>
                  <a:lumOff val="15000"/>
                </a:schemeClr>
              </a:solidFill>
              <a:latin typeface="Myriad Pro" pitchFamily="34" charset="0"/>
            </a:endParaRPr>
          </a:p>
        </p:txBody>
      </p:sp>
      <p:cxnSp>
        <p:nvCxnSpPr>
          <p:cNvPr id="28" name="Прямая соединительная линия 27"/>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2" name="Группа 1"/>
          <p:cNvGrpSpPr/>
          <p:nvPr/>
        </p:nvGrpSpPr>
        <p:grpSpPr>
          <a:xfrm>
            <a:off x="107504" y="5877272"/>
            <a:ext cx="8677248" cy="864096"/>
            <a:chOff x="107504" y="5877272"/>
            <a:chExt cx="8677248" cy="864096"/>
          </a:xfrm>
        </p:grpSpPr>
        <p:sp>
          <p:nvSpPr>
            <p:cNvPr id="31" name="Прямоугольник 3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5" name="Прямая соединительная линия 34"/>
            <p:cNvCxnSpPr>
              <a:stCxn id="36"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Овал 35"/>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7" name="Прямоугольник 3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6884532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20</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Недостатня робота </a:t>
            </a:r>
          </a:p>
        </p:txBody>
      </p:sp>
      <p:graphicFrame>
        <p:nvGraphicFramePr>
          <p:cNvPr id="15" name="Диаграмма 14"/>
          <p:cNvGraphicFramePr>
            <a:graphicFrameLocks/>
          </p:cNvGraphicFramePr>
          <p:nvPr>
            <p:extLst>
              <p:ext uri="{D42A27DB-BD31-4B8C-83A1-F6EECF244321}">
                <p14:modId xmlns:p14="http://schemas.microsoft.com/office/powerpoint/2010/main" val="1641252072"/>
              </p:ext>
            </p:extLst>
          </p:nvPr>
        </p:nvGraphicFramePr>
        <p:xfrm>
          <a:off x="139858" y="928243"/>
          <a:ext cx="6723063" cy="4975321"/>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6588224" y="1153892"/>
            <a:ext cx="2304256" cy="24191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Серед ефективних методів взаємодія з владою зустрічається на 16% рідше аніж серед методів, якими користуються. Ці люди готові відмовитись від взаємодії із владою як з методом, який не є ефективним</a:t>
            </a:r>
          </a:p>
        </p:txBody>
      </p:sp>
      <p:sp>
        <p:nvSpPr>
          <p:cNvPr id="2" name="Прямоугольник 1"/>
          <p:cNvSpPr/>
          <p:nvPr/>
        </p:nvSpPr>
        <p:spPr>
          <a:xfrm>
            <a:off x="4114509" y="1057255"/>
            <a:ext cx="457491" cy="715561"/>
          </a:xfrm>
          <a:prstGeom prst="rect">
            <a:avLst/>
          </a:prstGeom>
          <a:noFill/>
          <a:ln w="12700"/>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20" name="Прямоугольник 19"/>
          <p:cNvSpPr/>
          <p:nvPr/>
        </p:nvSpPr>
        <p:spPr>
          <a:xfrm>
            <a:off x="3568598" y="2883703"/>
            <a:ext cx="457491" cy="329274"/>
          </a:xfrm>
          <a:prstGeom prst="rect">
            <a:avLst/>
          </a:prstGeom>
          <a:noFill/>
          <a:ln w="9525">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cxnSp>
        <p:nvCxnSpPr>
          <p:cNvPr id="6" name="Прямая соединительная линия 5"/>
          <p:cNvCxnSpPr>
            <a:stCxn id="2" idx="3"/>
            <a:endCxn id="18" idx="1"/>
          </p:cNvCxnSpPr>
          <p:nvPr/>
        </p:nvCxnSpPr>
        <p:spPr>
          <a:xfrm>
            <a:off x="4572000" y="1415036"/>
            <a:ext cx="2016224" cy="948418"/>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p:cNvSpPr txBox="1"/>
          <p:nvPr/>
        </p:nvSpPr>
        <p:spPr>
          <a:xfrm>
            <a:off x="6588224" y="3857356"/>
            <a:ext cx="2304256" cy="216059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lvl="0">
              <a:lnSpc>
                <a:spcPct val="120000"/>
              </a:lnSpc>
            </a:pPr>
            <a:r>
              <a:rPr lang="uk-UA" sz="1400" dirty="0"/>
              <a:t>Метод участі у політичному житті вважають більш ефективним, ніж використовують. Можна очікувати незначну, але активізацію саме політичної діяльності організацій</a:t>
            </a:r>
          </a:p>
        </p:txBody>
      </p:sp>
      <p:cxnSp>
        <p:nvCxnSpPr>
          <p:cNvPr id="8" name="Прямая соединительная линия 7"/>
          <p:cNvCxnSpPr>
            <a:endCxn id="21" idx="1"/>
          </p:cNvCxnSpPr>
          <p:nvPr/>
        </p:nvCxnSpPr>
        <p:spPr>
          <a:xfrm>
            <a:off x="4026089" y="3048340"/>
            <a:ext cx="2562135" cy="1889312"/>
          </a:xfrm>
          <a:prstGeom prst="line">
            <a:avLst/>
          </a:prstGeom>
        </p:spPr>
        <p:style>
          <a:lnRef idx="1">
            <a:schemeClr val="accent1"/>
          </a:lnRef>
          <a:fillRef idx="0">
            <a:schemeClr val="accent1"/>
          </a:fillRef>
          <a:effectRef idx="0">
            <a:schemeClr val="accent1"/>
          </a:effectRef>
          <a:fontRef idx="minor">
            <a:schemeClr val="tx1"/>
          </a:fontRef>
        </p:style>
      </p:cxnSp>
      <p:grpSp>
        <p:nvGrpSpPr>
          <p:cNvPr id="22" name="Группа 21"/>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35" name="Овал 3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6"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2" name="Прямая соединительная линия 31"/>
            <p:cNvCxnSpPr>
              <a:stCxn id="3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3" name="Овал 3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Прямоугольник 3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431050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21</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Мета створення ГО</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i="1" dirty="0">
                <a:latin typeface="+mj-lt"/>
              </a:rPr>
              <a:t>«</a:t>
            </a:r>
            <a:r>
              <a:rPr lang="ru-RU" sz="1600" dirty="0" err="1">
                <a:latin typeface="+mj-lt"/>
              </a:rPr>
              <a:t>Що</a:t>
            </a:r>
            <a:r>
              <a:rPr lang="ru-RU" sz="1600" dirty="0">
                <a:latin typeface="+mj-lt"/>
              </a:rPr>
              <a:t> </a:t>
            </a:r>
            <a:r>
              <a:rPr lang="ru-RU" sz="1600" dirty="0" err="1">
                <a:latin typeface="+mj-lt"/>
              </a:rPr>
              <a:t>було</a:t>
            </a:r>
            <a:r>
              <a:rPr lang="ru-RU" sz="1600" dirty="0">
                <a:latin typeface="+mj-lt"/>
              </a:rPr>
              <a:t> метою </a:t>
            </a:r>
            <a:r>
              <a:rPr lang="ru-RU" sz="1600" dirty="0" err="1">
                <a:latin typeface="+mj-lt"/>
              </a:rPr>
              <a:t>створення</a:t>
            </a:r>
            <a:r>
              <a:rPr lang="ru-RU" sz="1600" dirty="0">
                <a:latin typeface="+mj-lt"/>
              </a:rPr>
              <a:t>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a:t>
            </a:r>
          </a:p>
        </p:txBody>
      </p:sp>
      <p:graphicFrame>
        <p:nvGraphicFramePr>
          <p:cNvPr id="20" name="Диаграмма 19"/>
          <p:cNvGraphicFramePr>
            <a:graphicFrameLocks/>
          </p:cNvGraphicFramePr>
          <p:nvPr/>
        </p:nvGraphicFramePr>
        <p:xfrm>
          <a:off x="-1" y="1645920"/>
          <a:ext cx="9015413" cy="388989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563888" y="1886432"/>
            <a:ext cx="4536504" cy="60939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Декларується практично виключно альтруїстичні цілі створення організацій</a:t>
            </a:r>
          </a:p>
        </p:txBody>
      </p:sp>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185079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22</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Мета створення ГО</a:t>
            </a:r>
          </a:p>
        </p:txBody>
      </p:sp>
      <p:sp>
        <p:nvSpPr>
          <p:cNvPr id="14" name="Прямоугольник 13"/>
          <p:cNvSpPr/>
          <p:nvPr/>
        </p:nvSpPr>
        <p:spPr>
          <a:xfrm>
            <a:off x="78844" y="648033"/>
            <a:ext cx="6869420"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i="1" dirty="0">
                <a:latin typeface="+mj-lt"/>
              </a:rPr>
              <a:t>«</a:t>
            </a:r>
            <a:r>
              <a:rPr lang="ru-RU" sz="1600" dirty="0" err="1">
                <a:latin typeface="+mj-lt"/>
              </a:rPr>
              <a:t>Чи</a:t>
            </a:r>
            <a:r>
              <a:rPr lang="ru-RU" sz="1600" dirty="0">
                <a:latin typeface="+mj-lt"/>
              </a:rPr>
              <a:t> є в </a:t>
            </a:r>
            <a:r>
              <a:rPr lang="ru-RU" sz="1600" dirty="0" err="1">
                <a:latin typeface="+mj-lt"/>
              </a:rPr>
              <a:t>організації</a:t>
            </a:r>
            <a:r>
              <a:rPr lang="ru-RU" sz="1600" dirty="0">
                <a:latin typeface="+mj-lt"/>
              </a:rPr>
              <a:t> написаний </a:t>
            </a:r>
            <a:r>
              <a:rPr lang="ru-RU" sz="1600" dirty="0" err="1">
                <a:latin typeface="+mj-lt"/>
              </a:rPr>
              <a:t>стратегічний</a:t>
            </a:r>
            <a:r>
              <a:rPr lang="ru-RU" sz="1600" dirty="0">
                <a:latin typeface="+mj-lt"/>
              </a:rPr>
              <a:t> план?»</a:t>
            </a:r>
          </a:p>
        </p:txBody>
      </p:sp>
      <p:graphicFrame>
        <p:nvGraphicFramePr>
          <p:cNvPr id="18" name="Диаграмма 17"/>
          <p:cNvGraphicFramePr>
            <a:graphicFrameLocks/>
          </p:cNvGraphicFramePr>
          <p:nvPr>
            <p:extLst>
              <p:ext uri="{D42A27DB-BD31-4B8C-83A1-F6EECF244321}">
                <p14:modId xmlns:p14="http://schemas.microsoft.com/office/powerpoint/2010/main" val="1722066949"/>
              </p:ext>
            </p:extLst>
          </p:nvPr>
        </p:nvGraphicFramePr>
        <p:xfrm>
          <a:off x="78844" y="1547446"/>
          <a:ext cx="5877410" cy="4108747"/>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Box 22"/>
          <p:cNvSpPr txBox="1"/>
          <p:nvPr/>
        </p:nvSpPr>
        <p:spPr>
          <a:xfrm>
            <a:off x="3851921" y="1584976"/>
            <a:ext cx="4835914"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Хоча у кількісних опитуваннях представники організацій говорять про наявність стратегічного плану, під час фокус-груп проявилось, що реально стратегії в більшості організацій немає</a:t>
            </a:r>
          </a:p>
        </p:txBody>
      </p:sp>
      <p:sp>
        <p:nvSpPr>
          <p:cNvPr id="27" name="TextBox 26"/>
          <p:cNvSpPr txBox="1"/>
          <p:nvPr/>
        </p:nvSpPr>
        <p:spPr>
          <a:xfrm>
            <a:off x="3906180" y="3171583"/>
            <a:ext cx="4781656" cy="8679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Загальноукраїнська проблема полягає в тому, що люди не відрізняють поняття «тактика» та «стратегія». Організації (особливо нові) не можуть сформулювати свою місію тощо</a:t>
            </a:r>
          </a:p>
        </p:txBody>
      </p:sp>
      <p:cxnSp>
        <p:nvCxnSpPr>
          <p:cNvPr id="5" name="Соединительная линия уступом 4"/>
          <p:cNvCxnSpPr>
            <a:stCxn id="23" idx="2"/>
            <a:endCxn id="27" idx="0"/>
          </p:cNvCxnSpPr>
          <p:nvPr/>
        </p:nvCxnSpPr>
        <p:spPr>
          <a:xfrm rot="16200000" flipH="1">
            <a:off x="6053371" y="2927945"/>
            <a:ext cx="460145" cy="2713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0" name="Группа 19"/>
          <p:cNvGrpSpPr/>
          <p:nvPr/>
        </p:nvGrpSpPr>
        <p:grpSpPr>
          <a:xfrm>
            <a:off x="107504" y="5877272"/>
            <a:ext cx="8677248" cy="864096"/>
            <a:chOff x="107504" y="5877272"/>
            <a:chExt cx="8677248" cy="864096"/>
          </a:xfrm>
        </p:grpSpPr>
        <p:sp>
          <p:nvSpPr>
            <p:cNvPr id="21" name="Прямоугольник 2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2" name="Группа 21"/>
            <p:cNvGrpSpPr/>
            <p:nvPr/>
          </p:nvGrpSpPr>
          <p:grpSpPr>
            <a:xfrm>
              <a:off x="107504" y="5877272"/>
              <a:ext cx="864096" cy="864096"/>
              <a:chOff x="7445326" y="-47947"/>
              <a:chExt cx="963744" cy="963744"/>
            </a:xfrm>
          </p:grpSpPr>
          <p:sp>
            <p:nvSpPr>
              <p:cNvPr id="35" name="Овал 3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6"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2" name="Прямая соединительная линия 31"/>
            <p:cNvCxnSpPr>
              <a:stCxn id="3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3" name="Овал 3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Прямоугольник 3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93642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Мета створення ГО</a:t>
            </a:r>
          </a:p>
        </p:txBody>
      </p:sp>
      <p:sp>
        <p:nvSpPr>
          <p:cNvPr id="21" name="Прямоугольник 20"/>
          <p:cNvSpPr/>
          <p:nvPr/>
        </p:nvSpPr>
        <p:spPr>
          <a:xfrm>
            <a:off x="107504" y="648034"/>
            <a:ext cx="903649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Чи</a:t>
            </a:r>
            <a:r>
              <a:rPr lang="ru-RU" sz="1600" dirty="0">
                <a:latin typeface="+mj-lt"/>
              </a:rPr>
              <a:t> є у </a:t>
            </a:r>
            <a:r>
              <a:rPr lang="ru-RU" sz="1600" dirty="0" err="1">
                <a:latin typeface="+mj-lt"/>
              </a:rPr>
              <a:t>Вашій</a:t>
            </a:r>
            <a:r>
              <a:rPr lang="ru-RU" sz="1600" dirty="0">
                <a:latin typeface="+mj-lt"/>
              </a:rPr>
              <a:t> </a:t>
            </a:r>
            <a:r>
              <a:rPr lang="ru-RU" sz="1600" dirty="0" err="1">
                <a:latin typeface="+mj-lt"/>
              </a:rPr>
              <a:t>організації</a:t>
            </a:r>
            <a:r>
              <a:rPr lang="ru-RU" sz="1600" dirty="0">
                <a:latin typeface="+mj-lt"/>
              </a:rPr>
              <a:t> </a:t>
            </a:r>
            <a:r>
              <a:rPr lang="ru-RU" sz="1600" dirty="0" err="1">
                <a:latin typeface="+mj-lt"/>
              </a:rPr>
              <a:t>оплачуваний</a:t>
            </a:r>
            <a:r>
              <a:rPr lang="ru-RU" sz="1600" dirty="0">
                <a:latin typeface="+mj-lt"/>
              </a:rPr>
              <a:t> персонал?»</a:t>
            </a:r>
          </a:p>
        </p:txBody>
      </p:sp>
      <p:graphicFrame>
        <p:nvGraphicFramePr>
          <p:cNvPr id="22" name="Диаграмма 21"/>
          <p:cNvGraphicFramePr>
            <a:graphicFrameLocks/>
          </p:cNvGraphicFramePr>
          <p:nvPr>
            <p:extLst>
              <p:ext uri="{D42A27DB-BD31-4B8C-83A1-F6EECF244321}">
                <p14:modId xmlns:p14="http://schemas.microsoft.com/office/powerpoint/2010/main" val="2992113818"/>
              </p:ext>
            </p:extLst>
          </p:nvPr>
        </p:nvGraphicFramePr>
        <p:xfrm>
          <a:off x="164720" y="1772816"/>
          <a:ext cx="4580472" cy="3839759"/>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3995936" y="1584976"/>
            <a:ext cx="4896543"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Відсутність або недостатність оплачуваного персоналу вважається ледь не головною проблемою. В приватних бесідах громадські діячі періодично розповідають про залучення коштів для оплати персоналу з незвичних джерел, використання схем роботи з «чорною готівкою» тощо</a:t>
            </a:r>
          </a:p>
        </p:txBody>
      </p:sp>
      <p:sp>
        <p:nvSpPr>
          <p:cNvPr id="16" name="TextBox 15"/>
          <p:cNvSpPr txBox="1"/>
          <p:nvPr/>
        </p:nvSpPr>
        <p:spPr>
          <a:xfrm>
            <a:off x="5776232" y="3573016"/>
            <a:ext cx="3141044" cy="216059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Ця </a:t>
            </a:r>
            <a:r>
              <a:rPr lang="uk-UA" sz="1400" dirty="0" err="1">
                <a:solidFill>
                  <a:schemeClr val="bg1"/>
                </a:solidFill>
              </a:rPr>
              <a:t>прблема</a:t>
            </a:r>
            <a:r>
              <a:rPr lang="uk-UA" sz="1400" dirty="0">
                <a:solidFill>
                  <a:schemeClr val="bg1"/>
                </a:solidFill>
              </a:rPr>
              <a:t> пов’язана із законодавством: податковим, яке вимагає сплатити майже 40% податків із заробітної плати, неадекватним поняттям «</a:t>
            </a:r>
            <a:r>
              <a:rPr lang="uk-UA" sz="1400" dirty="0" err="1">
                <a:solidFill>
                  <a:schemeClr val="bg1"/>
                </a:solidFill>
              </a:rPr>
              <a:t>волонтество</a:t>
            </a:r>
            <a:r>
              <a:rPr lang="uk-UA" sz="1400" dirty="0">
                <a:solidFill>
                  <a:schemeClr val="bg1"/>
                </a:solidFill>
              </a:rPr>
              <a:t>» тощо. Максимум, що можна зробити на рівні області – це «не помічати» явні порушення законодавства</a:t>
            </a:r>
          </a:p>
        </p:txBody>
      </p:sp>
      <p:cxnSp>
        <p:nvCxnSpPr>
          <p:cNvPr id="20" name="Соединительная линия уступом 19"/>
          <p:cNvCxnSpPr>
            <a:stCxn id="15" idx="2"/>
            <a:endCxn id="16" idx="0"/>
          </p:cNvCxnSpPr>
          <p:nvPr/>
        </p:nvCxnSpPr>
        <p:spPr>
          <a:xfrm rot="16200000" flipH="1">
            <a:off x="6593959" y="2820220"/>
            <a:ext cx="603045" cy="90254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8" name="Группа 17"/>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35" name="Овал 3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6"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2" name="Прямая соединительная линия 31"/>
            <p:cNvCxnSpPr>
              <a:stCxn id="3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3" name="Овал 3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Прямоугольник 3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412527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Мета створення ГО</a:t>
            </a:r>
          </a:p>
        </p:txBody>
      </p:sp>
      <p:sp>
        <p:nvSpPr>
          <p:cNvPr id="21" name="Прямоугольник 20"/>
          <p:cNvSpPr/>
          <p:nvPr/>
        </p:nvSpPr>
        <p:spPr>
          <a:xfrm>
            <a:off x="107504" y="648034"/>
            <a:ext cx="903649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Якщо</a:t>
            </a:r>
            <a:r>
              <a:rPr lang="ru-RU" sz="1600" dirty="0">
                <a:latin typeface="+mj-lt"/>
              </a:rPr>
              <a:t> є </a:t>
            </a:r>
            <a:r>
              <a:rPr lang="ru-RU" sz="1600" dirty="0" err="1">
                <a:latin typeface="+mj-lt"/>
              </a:rPr>
              <a:t>оплачуваний</a:t>
            </a:r>
            <a:r>
              <a:rPr lang="ru-RU" sz="1600" dirty="0">
                <a:latin typeface="+mj-lt"/>
              </a:rPr>
              <a:t> персонал, то </a:t>
            </a:r>
            <a:r>
              <a:rPr lang="ru-RU" sz="1600" dirty="0" err="1">
                <a:latin typeface="+mj-lt"/>
              </a:rPr>
              <a:t>скільки</a:t>
            </a:r>
            <a:r>
              <a:rPr lang="ru-RU" sz="1600" dirty="0">
                <a:latin typeface="+mj-lt"/>
              </a:rPr>
              <a:t>?»</a:t>
            </a:r>
          </a:p>
        </p:txBody>
      </p:sp>
      <p:sp>
        <p:nvSpPr>
          <p:cNvPr id="15" name="TextBox 14"/>
          <p:cNvSpPr txBox="1"/>
          <p:nvPr/>
        </p:nvSpPr>
        <p:spPr>
          <a:xfrm>
            <a:off x="5414092" y="3942879"/>
            <a:ext cx="3080894" cy="188481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Переважна більшість  організацій працюють взагалі без найманого персоналу або працюють із невеликою кількістю працівників. При цьому всі вони хочуть, щоб в них працювало більше людей і більш фахові люди</a:t>
            </a:r>
          </a:p>
        </p:txBody>
      </p:sp>
      <p:graphicFrame>
        <p:nvGraphicFramePr>
          <p:cNvPr id="28" name="Диаграмма 27"/>
          <p:cNvGraphicFramePr>
            <a:graphicFrameLocks/>
          </p:cNvGraphicFramePr>
          <p:nvPr>
            <p:extLst>
              <p:ext uri="{D42A27DB-BD31-4B8C-83A1-F6EECF244321}">
                <p14:modId xmlns:p14="http://schemas.microsoft.com/office/powerpoint/2010/main" val="4289682812"/>
              </p:ext>
            </p:extLst>
          </p:nvPr>
        </p:nvGraphicFramePr>
        <p:xfrm>
          <a:off x="345533" y="1566369"/>
          <a:ext cx="4082452" cy="4022589"/>
        </p:xfrm>
        <a:graphic>
          <a:graphicData uri="http://schemas.openxmlformats.org/drawingml/2006/chart">
            <c:chart xmlns:c="http://schemas.openxmlformats.org/drawingml/2006/chart" xmlns:r="http://schemas.openxmlformats.org/officeDocument/2006/relationships" r:id="rId3"/>
          </a:graphicData>
        </a:graphic>
      </p:graphicFrame>
      <p:sp>
        <p:nvSpPr>
          <p:cNvPr id="5" name="Овал 4"/>
          <p:cNvSpPr/>
          <p:nvPr/>
        </p:nvSpPr>
        <p:spPr>
          <a:xfrm>
            <a:off x="1331640" y="3717032"/>
            <a:ext cx="648072" cy="576064"/>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1" name="Овал 30"/>
          <p:cNvSpPr/>
          <p:nvPr/>
        </p:nvSpPr>
        <p:spPr>
          <a:xfrm>
            <a:off x="3910073" y="4653843"/>
            <a:ext cx="648072" cy="576064"/>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cxnSp>
        <p:nvCxnSpPr>
          <p:cNvPr id="7" name="Прямая соединительная линия 6"/>
          <p:cNvCxnSpPr>
            <a:stCxn id="5" idx="6"/>
            <a:endCxn id="15" idx="1"/>
          </p:cNvCxnSpPr>
          <p:nvPr/>
        </p:nvCxnSpPr>
        <p:spPr>
          <a:xfrm>
            <a:off x="1979712" y="4005064"/>
            <a:ext cx="3434380" cy="880221"/>
          </a:xfrm>
          <a:prstGeom prst="line">
            <a:avLst/>
          </a:prstGeom>
        </p:spPr>
        <p:style>
          <a:lnRef idx="1">
            <a:schemeClr val="accent2"/>
          </a:lnRef>
          <a:fillRef idx="0">
            <a:schemeClr val="accent2"/>
          </a:fillRef>
          <a:effectRef idx="0">
            <a:schemeClr val="accent2"/>
          </a:effectRef>
          <a:fontRef idx="minor">
            <a:schemeClr val="tx1"/>
          </a:fontRef>
        </p:style>
      </p:cxnSp>
      <p:cxnSp>
        <p:nvCxnSpPr>
          <p:cNvPr id="9" name="Прямая соединительная линия 8"/>
          <p:cNvCxnSpPr>
            <a:stCxn id="31" idx="6"/>
            <a:endCxn id="15" idx="1"/>
          </p:cNvCxnSpPr>
          <p:nvPr/>
        </p:nvCxnSpPr>
        <p:spPr>
          <a:xfrm flipV="1">
            <a:off x="4558145" y="4885285"/>
            <a:ext cx="855947" cy="56590"/>
          </a:xfrm>
          <a:prstGeom prst="line">
            <a:avLst/>
          </a:prstGeom>
        </p:spPr>
        <p:style>
          <a:lnRef idx="1">
            <a:schemeClr val="accent2"/>
          </a:lnRef>
          <a:fillRef idx="0">
            <a:schemeClr val="accent2"/>
          </a:fillRef>
          <a:effectRef idx="0">
            <a:schemeClr val="accent2"/>
          </a:effectRef>
          <a:fontRef idx="minor">
            <a:schemeClr val="tx1"/>
          </a:fontRef>
        </p:style>
      </p:cxnSp>
      <p:sp>
        <p:nvSpPr>
          <p:cNvPr id="32" name="TextBox 31"/>
          <p:cNvSpPr txBox="1"/>
          <p:nvPr/>
        </p:nvSpPr>
        <p:spPr>
          <a:xfrm>
            <a:off x="2917788" y="1890293"/>
            <a:ext cx="2446300" cy="1643527"/>
          </a:xfrm>
          <a:prstGeom prst="rect">
            <a:avLst/>
          </a:prstGeom>
          <a:ln>
            <a:solidFill>
              <a:schemeClr val="accent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Про велику кількість персоналу говорять ті організації, які асоціюють себе із національними або міжнародними проектами/коаліціями тощо</a:t>
            </a:r>
          </a:p>
        </p:txBody>
      </p:sp>
      <p:sp>
        <p:nvSpPr>
          <p:cNvPr id="33" name="Овал 32"/>
          <p:cNvSpPr/>
          <p:nvPr/>
        </p:nvSpPr>
        <p:spPr>
          <a:xfrm>
            <a:off x="1765653" y="2827438"/>
            <a:ext cx="648072" cy="576064"/>
          </a:xfrm>
          <a:prstGeom prst="ellipse">
            <a:avLst/>
          </a:prstGeom>
          <a:noFill/>
          <a:ln>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sp>
        <p:nvSpPr>
          <p:cNvPr id="34" name="Овал 33"/>
          <p:cNvSpPr/>
          <p:nvPr/>
        </p:nvSpPr>
        <p:spPr>
          <a:xfrm>
            <a:off x="1932563" y="1893737"/>
            <a:ext cx="648072" cy="576064"/>
          </a:xfrm>
          <a:prstGeom prst="ellipse">
            <a:avLst/>
          </a:prstGeom>
          <a:noFill/>
          <a:ln>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uk-UA"/>
          </a:p>
        </p:txBody>
      </p:sp>
      <p:cxnSp>
        <p:nvCxnSpPr>
          <p:cNvPr id="13" name="Прямая соединительная линия 12"/>
          <p:cNvCxnSpPr>
            <a:stCxn id="34" idx="6"/>
            <a:endCxn id="32" idx="1"/>
          </p:cNvCxnSpPr>
          <p:nvPr/>
        </p:nvCxnSpPr>
        <p:spPr>
          <a:xfrm>
            <a:off x="2580635" y="2181769"/>
            <a:ext cx="337153" cy="5302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a:stCxn id="33" idx="6"/>
            <a:endCxn id="32" idx="1"/>
          </p:cNvCxnSpPr>
          <p:nvPr/>
        </p:nvCxnSpPr>
        <p:spPr>
          <a:xfrm flipV="1">
            <a:off x="2413725" y="2712057"/>
            <a:ext cx="504063" cy="403413"/>
          </a:xfrm>
          <a:prstGeom prst="line">
            <a:avLst/>
          </a:prstGeom>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5835270" y="1696536"/>
            <a:ext cx="2612895" cy="112646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В будь-якому випадку організації, які працюють в області, не мають великої кількості найнятих працівників</a:t>
            </a:r>
          </a:p>
        </p:txBody>
      </p:sp>
      <p:cxnSp>
        <p:nvCxnSpPr>
          <p:cNvPr id="46" name="Соединительная линия уступом 45"/>
          <p:cNvCxnSpPr>
            <a:stCxn id="32" idx="3"/>
            <a:endCxn id="44" idx="1"/>
          </p:cNvCxnSpPr>
          <p:nvPr/>
        </p:nvCxnSpPr>
        <p:spPr>
          <a:xfrm flipV="1">
            <a:off x="5364088" y="2259767"/>
            <a:ext cx="471182" cy="4522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Соединительная линия уступом 47"/>
          <p:cNvCxnSpPr>
            <a:stCxn id="15" idx="0"/>
            <a:endCxn id="44" idx="2"/>
          </p:cNvCxnSpPr>
          <p:nvPr/>
        </p:nvCxnSpPr>
        <p:spPr>
          <a:xfrm rot="5400000" flipH="1" flipV="1">
            <a:off x="6488188" y="3289350"/>
            <a:ext cx="1119881" cy="18717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6" name="Группа 35"/>
          <p:cNvGrpSpPr/>
          <p:nvPr/>
        </p:nvGrpSpPr>
        <p:grpSpPr>
          <a:xfrm>
            <a:off x="107504" y="5877272"/>
            <a:ext cx="8677248" cy="864096"/>
            <a:chOff x="107504" y="5877272"/>
            <a:chExt cx="8677248" cy="864096"/>
          </a:xfrm>
        </p:grpSpPr>
        <p:sp>
          <p:nvSpPr>
            <p:cNvPr id="37" name="Прямоугольник 3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8" name="Группа 37"/>
            <p:cNvGrpSpPr/>
            <p:nvPr/>
          </p:nvGrpSpPr>
          <p:grpSpPr>
            <a:xfrm>
              <a:off x="107504" y="5877272"/>
              <a:ext cx="864096" cy="864096"/>
              <a:chOff x="7445326" y="-47947"/>
              <a:chExt cx="963744" cy="963744"/>
            </a:xfrm>
          </p:grpSpPr>
          <p:sp>
            <p:nvSpPr>
              <p:cNvPr id="42" name="Овал 4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4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9" name="Прямая соединительная линия 38"/>
            <p:cNvCxnSpPr>
              <a:stCxn id="4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40" name="Овал 3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1" name="Прямоугольник 4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434175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25</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Кількість членів організації</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Скільки</a:t>
            </a:r>
            <a:r>
              <a:rPr lang="ru-RU" sz="1600" dirty="0">
                <a:latin typeface="+mj-lt"/>
              </a:rPr>
              <a:t> </a:t>
            </a:r>
            <a:r>
              <a:rPr lang="ru-RU" sz="1600" dirty="0" err="1">
                <a:latin typeface="+mj-lt"/>
              </a:rPr>
              <a:t>членів</a:t>
            </a:r>
            <a:r>
              <a:rPr lang="ru-RU" sz="1600" dirty="0">
                <a:latin typeface="+mj-lt"/>
              </a:rPr>
              <a:t> </a:t>
            </a:r>
            <a:r>
              <a:rPr lang="ru-RU" sz="1600" dirty="0" err="1">
                <a:latin typeface="+mj-lt"/>
              </a:rPr>
              <a:t>нараховує</a:t>
            </a:r>
            <a:r>
              <a:rPr lang="ru-RU" sz="1600" dirty="0">
                <a:latin typeface="+mj-lt"/>
              </a:rPr>
              <a:t> Ваша </a:t>
            </a:r>
            <a:r>
              <a:rPr lang="ru-RU" sz="1600" dirty="0" err="1">
                <a:latin typeface="+mj-lt"/>
              </a:rPr>
              <a:t>організація</a:t>
            </a:r>
            <a:r>
              <a:rPr lang="ru-RU" sz="1600" dirty="0">
                <a:latin typeface="+mj-lt"/>
              </a:rPr>
              <a:t>?»</a:t>
            </a:r>
          </a:p>
        </p:txBody>
      </p:sp>
      <p:graphicFrame>
        <p:nvGraphicFramePr>
          <p:cNvPr id="28" name="Диаграмма 27"/>
          <p:cNvGraphicFramePr>
            <a:graphicFrameLocks/>
          </p:cNvGraphicFramePr>
          <p:nvPr/>
        </p:nvGraphicFramePr>
        <p:xfrm>
          <a:off x="116996" y="1688123"/>
          <a:ext cx="8928530" cy="4189149"/>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563888" y="1557392"/>
            <a:ext cx="3195908" cy="8679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Невелика кількість членів організацій свідчить про </a:t>
            </a:r>
            <a:r>
              <a:rPr lang="uk-UA" sz="1400" dirty="0" err="1"/>
              <a:t>вузькогалузевість</a:t>
            </a:r>
            <a:r>
              <a:rPr lang="uk-UA" sz="1400" dirty="0"/>
              <a:t> більшості організацій </a:t>
            </a:r>
          </a:p>
        </p:txBody>
      </p:sp>
      <p:sp>
        <p:nvSpPr>
          <p:cNvPr id="20" name="TextBox 19"/>
          <p:cNvSpPr txBox="1"/>
          <p:nvPr/>
        </p:nvSpPr>
        <p:spPr>
          <a:xfrm>
            <a:off x="5161842" y="2734586"/>
            <a:ext cx="3730638" cy="112646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Хоча велика кількість організацій своїми реципієнтами вважають величезну кількість людей, фактично робота більшості обмежується досить скромними показниками</a:t>
            </a:r>
          </a:p>
        </p:txBody>
      </p:sp>
      <p:cxnSp>
        <p:nvCxnSpPr>
          <p:cNvPr id="5" name="Соединительная линия уступом 4"/>
          <p:cNvCxnSpPr>
            <a:stCxn id="16" idx="3"/>
            <a:endCxn id="20" idx="0"/>
          </p:cNvCxnSpPr>
          <p:nvPr/>
        </p:nvCxnSpPr>
        <p:spPr>
          <a:xfrm>
            <a:off x="6759796" y="1991357"/>
            <a:ext cx="267365" cy="74322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298824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Зміна кількості членів організацій</a:t>
            </a:r>
          </a:p>
        </p:txBody>
      </p:sp>
      <p:sp>
        <p:nvSpPr>
          <p:cNvPr id="18" name="Прямоугольник 17"/>
          <p:cNvSpPr/>
          <p:nvPr/>
        </p:nvSpPr>
        <p:spPr>
          <a:xfrm>
            <a:off x="78845" y="648033"/>
            <a:ext cx="7877532" cy="1311128"/>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uk-UA" sz="1600" dirty="0">
                <a:latin typeface="+mj-lt"/>
              </a:rPr>
              <a:t>«Як змінилась кількість членів вашої організації протягом останнього року?»</a:t>
            </a:r>
          </a:p>
          <a:p>
            <a:pPr algn="ctr">
              <a:lnSpc>
                <a:spcPct val="120000"/>
              </a:lnSpc>
            </a:pPr>
            <a:r>
              <a:rPr lang="uk-UA" sz="1600" dirty="0">
                <a:latin typeface="+mj-lt"/>
              </a:rPr>
              <a:t>«Як ви вважаєте, як змінилась кількість членів громадських організацій загалом протягом останнього року?»</a:t>
            </a:r>
          </a:p>
        </p:txBody>
      </p:sp>
      <p:graphicFrame>
        <p:nvGraphicFramePr>
          <p:cNvPr id="21" name="Диаграмма 20"/>
          <p:cNvGraphicFramePr>
            <a:graphicFrameLocks/>
          </p:cNvGraphicFramePr>
          <p:nvPr>
            <p:extLst>
              <p:ext uri="{D42A27DB-BD31-4B8C-83A1-F6EECF244321}">
                <p14:modId xmlns:p14="http://schemas.microsoft.com/office/powerpoint/2010/main" val="2167277473"/>
              </p:ext>
            </p:extLst>
          </p:nvPr>
        </p:nvGraphicFramePr>
        <p:xfrm>
          <a:off x="107504" y="1935469"/>
          <a:ext cx="6120680" cy="3968096"/>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21"/>
          <p:cNvSpPr txBox="1"/>
          <p:nvPr/>
        </p:nvSpPr>
        <p:spPr>
          <a:xfrm>
            <a:off x="6028276" y="2062520"/>
            <a:ext cx="2864204"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Цікаво, що середній громадський діяч оцінює темпи зростання кількості  членів інших організацій краще</a:t>
            </a:r>
            <a:r>
              <a:rPr lang="ru-RU" sz="1400" dirty="0"/>
              <a:t>,</a:t>
            </a:r>
            <a:r>
              <a:rPr lang="uk-UA" sz="1400" dirty="0"/>
              <a:t> ніж власної. </a:t>
            </a:r>
          </a:p>
        </p:txBody>
      </p:sp>
      <p:sp>
        <p:nvSpPr>
          <p:cNvPr id="23" name="TextBox 22"/>
          <p:cNvSpPr txBox="1"/>
          <p:nvPr/>
        </p:nvSpPr>
        <p:spPr>
          <a:xfrm>
            <a:off x="6053768" y="3789040"/>
            <a:ext cx="2838712" cy="1643527"/>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Враховуючи, що середовище ГО сприймається здебільшого як конкурентне, такий стан речей стимулює до більш активного пошуку нових членів або відмови від громадської діяльності</a:t>
            </a:r>
          </a:p>
        </p:txBody>
      </p:sp>
      <p:cxnSp>
        <p:nvCxnSpPr>
          <p:cNvPr id="6" name="Соединительная линия уступом 5"/>
          <p:cNvCxnSpPr>
            <a:stCxn id="22" idx="2"/>
            <a:endCxn id="23" idx="0"/>
          </p:cNvCxnSpPr>
          <p:nvPr/>
        </p:nvCxnSpPr>
        <p:spPr>
          <a:xfrm rot="16200000" flipH="1">
            <a:off x="7166722" y="3482638"/>
            <a:ext cx="600058" cy="1274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0" name="Группа 19"/>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36" name="Овал 35"/>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7"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4"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4" name="Овал 33"/>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Прямоугольник 34"/>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266212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409836"/>
            <a:ext cx="5760640" cy="523220"/>
          </a:xfrm>
          <a:prstGeom prst="rect">
            <a:avLst/>
          </a:prstGeom>
          <a:noFill/>
        </p:spPr>
        <p:txBody>
          <a:bodyPr wrap="square" rtlCol="0">
            <a:spAutoFit/>
          </a:bodyPr>
          <a:lstStyle/>
          <a:p>
            <a:pPr algn="ctr"/>
            <a:r>
              <a:rPr lang="uk-UA" sz="2800" b="1" dirty="0">
                <a:solidFill>
                  <a:schemeClr val="tx1">
                    <a:lumMod val="75000"/>
                    <a:lumOff val="25000"/>
                  </a:schemeClr>
                </a:solidFill>
                <a:latin typeface="Myriad Pro" pitchFamily="34" charset="0"/>
              </a:rPr>
              <a:t>Взаємодія ІГС із владою</a:t>
            </a:r>
          </a:p>
        </p:txBody>
      </p:sp>
    </p:spTree>
    <p:extLst>
      <p:ext uri="{BB962C8B-B14F-4D97-AF65-F5344CB8AC3E}">
        <p14:creationId xmlns:p14="http://schemas.microsoft.com/office/powerpoint/2010/main" val="2019695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28</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Інтенсивність  контактів ІГС із державними структурами </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yriad Pro" panose="020B0503030403020204" pitchFamily="34" charset="0"/>
              </a:rPr>
              <a:t>Точне формулювання запитання:</a:t>
            </a:r>
          </a:p>
          <a:p>
            <a:pPr lvl="0" algn="ctr">
              <a:lnSpc>
                <a:spcPct val="120000"/>
              </a:lnSpc>
            </a:pPr>
            <a:r>
              <a:rPr lang="ru-RU" sz="1600" dirty="0">
                <a:latin typeface="+mj-lt"/>
              </a:rPr>
              <a:t>«Як часто персонал </a:t>
            </a:r>
            <a:r>
              <a:rPr lang="ru-RU" sz="1600" dirty="0" err="1">
                <a:latin typeface="+mj-lt"/>
              </a:rPr>
              <a:t>або</a:t>
            </a:r>
            <a:r>
              <a:rPr lang="ru-RU" sz="1600" dirty="0">
                <a:latin typeface="+mj-lt"/>
              </a:rPr>
              <a:t> </a:t>
            </a:r>
            <a:r>
              <a:rPr lang="ru-RU" sz="1600" dirty="0" err="1">
                <a:latin typeface="+mj-lt"/>
              </a:rPr>
              <a:t>волонтери</a:t>
            </a:r>
            <a:r>
              <a:rPr lang="ru-RU" sz="1600" dirty="0">
                <a:latin typeface="+mj-lt"/>
              </a:rPr>
              <a:t>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 </a:t>
            </a:r>
            <a:r>
              <a:rPr lang="ru-RU" sz="1600" dirty="0" err="1">
                <a:latin typeface="+mj-lt"/>
              </a:rPr>
              <a:t>контактують</a:t>
            </a:r>
            <a:r>
              <a:rPr lang="ru-RU" sz="1600" dirty="0">
                <a:latin typeface="+mj-lt"/>
              </a:rPr>
              <a:t> (формально </a:t>
            </a:r>
            <a:r>
              <a:rPr lang="ru-RU" sz="1600" dirty="0" err="1">
                <a:latin typeface="+mj-lt"/>
              </a:rPr>
              <a:t>чи</a:t>
            </a:r>
            <a:r>
              <a:rPr lang="ru-RU" sz="1600" dirty="0">
                <a:latin typeface="+mj-lt"/>
              </a:rPr>
              <a:t> неформально) </a:t>
            </a:r>
            <a:r>
              <a:rPr lang="ru-RU" sz="1600" dirty="0" err="1">
                <a:latin typeface="+mj-lt"/>
              </a:rPr>
              <a:t>із</a:t>
            </a:r>
            <a:r>
              <a:rPr lang="ru-RU" sz="1600" dirty="0">
                <a:latin typeface="+mj-lt"/>
              </a:rPr>
              <a:t> </a:t>
            </a:r>
            <a:r>
              <a:rPr lang="ru-RU" sz="1600" dirty="0" err="1">
                <a:latin typeface="+mj-lt"/>
              </a:rPr>
              <a:t>державними</a:t>
            </a:r>
            <a:r>
              <a:rPr lang="ru-RU" sz="1600" dirty="0">
                <a:latin typeface="+mj-lt"/>
              </a:rPr>
              <a:t> структурами </a:t>
            </a:r>
            <a:r>
              <a:rPr lang="ru-RU" sz="1600" dirty="0" err="1">
                <a:latin typeface="+mj-lt"/>
              </a:rPr>
              <a:t>від</a:t>
            </a:r>
            <a:r>
              <a:rPr lang="ru-RU" sz="1600" dirty="0">
                <a:latin typeface="+mj-lt"/>
              </a:rPr>
              <a:t> </a:t>
            </a:r>
            <a:r>
              <a:rPr lang="ru-RU" sz="1600" dirty="0" err="1">
                <a:latin typeface="+mj-lt"/>
              </a:rPr>
              <a:t>імені</a:t>
            </a:r>
            <a:r>
              <a:rPr lang="ru-RU" sz="1600" dirty="0">
                <a:latin typeface="+mj-lt"/>
              </a:rPr>
              <a:t> ІГС?»</a:t>
            </a:r>
          </a:p>
        </p:txBody>
      </p:sp>
      <p:graphicFrame>
        <p:nvGraphicFramePr>
          <p:cNvPr id="22" name="Диаграмма 21"/>
          <p:cNvGraphicFramePr>
            <a:graphicFrameLocks/>
          </p:cNvGraphicFramePr>
          <p:nvPr/>
        </p:nvGraphicFramePr>
        <p:xfrm>
          <a:off x="107504" y="1842868"/>
          <a:ext cx="9036496" cy="3907619"/>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2105454" y="1943377"/>
            <a:ext cx="3834698"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Практично всі, хто відповіли на запитання, говорять про співпрацю із владою. ПРОТЕ, є велика кількість організацій, які відмовились від відповіді. Імовірно, ці організації із владою НЕ співпрацюють</a:t>
            </a:r>
          </a:p>
        </p:txBody>
      </p:sp>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2810105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29</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Якість контактів ІГС із державними структурами</a:t>
            </a:r>
          </a:p>
        </p:txBody>
      </p:sp>
      <p:sp>
        <p:nvSpPr>
          <p:cNvPr id="15" name="Прямоугольник 14"/>
          <p:cNvSpPr/>
          <p:nvPr/>
        </p:nvSpPr>
        <p:spPr>
          <a:xfrm>
            <a:off x="78844" y="764587"/>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«Як за </a:t>
            </a:r>
            <a:r>
              <a:rPr lang="ru-RU" sz="1600" dirty="0" err="1">
                <a:latin typeface="+mj-lt"/>
              </a:rPr>
              <a:t>п’ятибальною</a:t>
            </a:r>
            <a:r>
              <a:rPr lang="ru-RU" sz="1600" dirty="0">
                <a:latin typeface="+mj-lt"/>
              </a:rPr>
              <a:t> шкалою </a:t>
            </a:r>
            <a:r>
              <a:rPr lang="ru-RU" sz="1600" dirty="0" err="1">
                <a:latin typeface="+mj-lt"/>
              </a:rPr>
              <a:t>ви</a:t>
            </a:r>
            <a:r>
              <a:rPr lang="ru-RU" sz="1600" dirty="0">
                <a:latin typeface="+mj-lt"/>
              </a:rPr>
              <a:t> </a:t>
            </a:r>
            <a:r>
              <a:rPr lang="ru-RU" sz="1600" dirty="0" err="1">
                <a:latin typeface="+mj-lt"/>
              </a:rPr>
              <a:t>оцінюєте</a:t>
            </a:r>
            <a:r>
              <a:rPr lang="ru-RU" sz="1600" dirty="0">
                <a:latin typeface="+mj-lt"/>
              </a:rPr>
              <a:t> ваш </a:t>
            </a:r>
            <a:r>
              <a:rPr lang="ru-RU" sz="1600" dirty="0" err="1">
                <a:latin typeface="+mj-lt"/>
              </a:rPr>
              <a:t>досвід</a:t>
            </a:r>
            <a:r>
              <a:rPr lang="ru-RU" sz="1600" dirty="0">
                <a:latin typeface="+mj-lt"/>
              </a:rPr>
              <a:t> </a:t>
            </a:r>
            <a:r>
              <a:rPr lang="ru-RU" sz="1600" dirty="0" err="1">
                <a:latin typeface="+mj-lt"/>
              </a:rPr>
              <a:t>співпраці</a:t>
            </a:r>
            <a:r>
              <a:rPr lang="ru-RU" sz="1600" dirty="0">
                <a:latin typeface="+mj-lt"/>
              </a:rPr>
              <a:t> з органами </a:t>
            </a:r>
            <a:r>
              <a:rPr lang="ru-RU" sz="1600" dirty="0" err="1">
                <a:latin typeface="+mj-lt"/>
              </a:rPr>
              <a:t>влади</a:t>
            </a:r>
            <a:r>
              <a:rPr lang="ru-RU" sz="1600" dirty="0">
                <a:latin typeface="+mj-lt"/>
              </a:rPr>
              <a:t>?»</a:t>
            </a:r>
          </a:p>
        </p:txBody>
      </p:sp>
      <p:graphicFrame>
        <p:nvGraphicFramePr>
          <p:cNvPr id="14" name="Диаграмма 13"/>
          <p:cNvGraphicFramePr>
            <a:graphicFrameLocks/>
          </p:cNvGraphicFramePr>
          <p:nvPr>
            <p:extLst>
              <p:ext uri="{D42A27DB-BD31-4B8C-83A1-F6EECF244321}">
                <p14:modId xmlns:p14="http://schemas.microsoft.com/office/powerpoint/2010/main" val="1708490030"/>
              </p:ext>
            </p:extLst>
          </p:nvPr>
        </p:nvGraphicFramePr>
        <p:xfrm>
          <a:off x="0" y="1631852"/>
          <a:ext cx="6516216" cy="4132878"/>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6028275" y="2062520"/>
            <a:ext cx="2638387" cy="145886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Середньозважена оцінка</a:t>
            </a:r>
            <a:r>
              <a:rPr lang="uk-UA" dirty="0"/>
              <a:t> </a:t>
            </a:r>
            <a:r>
              <a:rPr lang="uk-UA" b="1" dirty="0"/>
              <a:t>3,46</a:t>
            </a:r>
            <a:r>
              <a:rPr lang="uk-UA" dirty="0"/>
              <a:t> </a:t>
            </a:r>
            <a:r>
              <a:rPr lang="uk-UA" sz="1400" dirty="0"/>
              <a:t>балів за п’ятибальною шкалою, що багато у порівнянні з оцінкою якості роботи влади «пересічними громадянами»</a:t>
            </a:r>
          </a:p>
        </p:txBody>
      </p:sp>
      <p:grpSp>
        <p:nvGrpSpPr>
          <p:cNvPr id="16" name="Группа 15"/>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6144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70739" y="3284984"/>
            <a:ext cx="8312611" cy="2140842"/>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b="1" dirty="0">
                <a:latin typeface="+mj-lt"/>
              </a:rPr>
              <a:t>На наступному етапі відбуваються автоматична обробка:</a:t>
            </a:r>
          </a:p>
          <a:p>
            <a:pPr>
              <a:lnSpc>
                <a:spcPct val="120000"/>
              </a:lnSpc>
            </a:pPr>
            <a:r>
              <a:rPr lang="uk-UA" sz="1600" dirty="0">
                <a:latin typeface="+mj-lt"/>
              </a:rPr>
              <a:t>Обираються новини за визначеною тематикою (в даному випадку події, пов’язані з інститутами громадянського суспільства).</a:t>
            </a:r>
          </a:p>
          <a:p>
            <a:pPr>
              <a:lnSpc>
                <a:spcPct val="120000"/>
              </a:lnSpc>
            </a:pPr>
            <a:r>
              <a:rPr lang="uk-UA" sz="1600" dirty="0">
                <a:latin typeface="+mj-lt"/>
              </a:rPr>
              <a:t>Обрані новини аналізуються за критеріями емоційності та пов’язаних тем</a:t>
            </a:r>
          </a:p>
          <a:p>
            <a:pPr>
              <a:lnSpc>
                <a:spcPct val="120000"/>
              </a:lnSpc>
            </a:pPr>
            <a:endParaRPr lang="uk-UA" sz="1600" b="1" dirty="0">
              <a:latin typeface="+mj-lt"/>
            </a:endParaRPr>
          </a:p>
          <a:p>
            <a:pPr>
              <a:lnSpc>
                <a:spcPct val="120000"/>
              </a:lnSpc>
            </a:pPr>
            <a:r>
              <a:rPr lang="uk-UA" sz="1600" b="1" dirty="0">
                <a:latin typeface="+mj-lt"/>
              </a:rPr>
              <a:t>Далі – обробка «вручну», у ході якої шість різних аналітиків передивлялись і кодували матеріали найбільш популярних сайтів</a:t>
            </a:r>
          </a:p>
        </p:txBody>
      </p:sp>
      <p:sp>
        <p:nvSpPr>
          <p:cNvPr id="13" name="Прямоугольник 12"/>
          <p:cNvSpPr/>
          <p:nvPr/>
        </p:nvSpPr>
        <p:spPr>
          <a:xfrm>
            <a:off x="1935281" y="1034729"/>
            <a:ext cx="6830967" cy="1865126"/>
          </a:xfrm>
          <a:prstGeom prst="rect">
            <a:avLst/>
          </a:prstGeom>
        </p:spPr>
        <p:txBody>
          <a:bodyPr wrap="square">
            <a:spAutoFit/>
          </a:bodyPr>
          <a:lstStyle/>
          <a:p>
            <a:pPr>
              <a:lnSpc>
                <a:spcPct val="120000"/>
              </a:lnSpc>
            </a:pPr>
            <a:r>
              <a:rPr lang="uk-UA" sz="1600" b="1" dirty="0">
                <a:latin typeface="+mn-lt"/>
              </a:rPr>
              <a:t>Джерело інформації: </a:t>
            </a:r>
            <a:r>
              <a:rPr lang="uk-UA" sz="1600" dirty="0">
                <a:latin typeface="+mn-lt"/>
              </a:rPr>
              <a:t>обласні та районні Інтернет-ЗМІ, сторінки в соціальних мережах</a:t>
            </a:r>
          </a:p>
          <a:p>
            <a:pPr>
              <a:lnSpc>
                <a:spcPct val="120000"/>
              </a:lnSpc>
            </a:pPr>
            <a:endParaRPr lang="uk-UA" sz="1600" b="1" dirty="0">
              <a:latin typeface="+mn-lt"/>
            </a:endParaRPr>
          </a:p>
          <a:p>
            <a:pPr>
              <a:lnSpc>
                <a:spcPct val="120000"/>
              </a:lnSpc>
            </a:pPr>
            <a:r>
              <a:rPr lang="uk-UA" sz="1600" b="1" dirty="0">
                <a:latin typeface="+mn-lt"/>
              </a:rPr>
              <a:t>Спосіб збору інформації</a:t>
            </a:r>
            <a:r>
              <a:rPr lang="uk-UA" sz="1600" dirty="0">
                <a:latin typeface="+mn-lt"/>
              </a:rPr>
              <a:t>: програмно-аналітичний комплекс, який у режимі реального часу сканує оновлення сайтів. Всі тексти збираються у спеціальну медіа-базу даних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7112442" cy="369332"/>
          </a:xfrm>
          <a:prstGeom prst="rect">
            <a:avLst/>
          </a:prstGeom>
          <a:noFill/>
        </p:spPr>
        <p:txBody>
          <a:bodyPr wrap="square" rtlCol="0">
            <a:spAutoFit/>
          </a:bodyPr>
          <a:lstStyle/>
          <a:p>
            <a:r>
              <a:rPr lang="uk-UA" b="1" dirty="0">
                <a:solidFill>
                  <a:srgbClr val="912D29"/>
                </a:solidFill>
                <a:latin typeface="Myriad Pro" pitchFamily="34" charset="0"/>
              </a:rPr>
              <a:t>Методологія дослідження: контент-аналіз</a:t>
            </a:r>
            <a:endParaRPr lang="ru-RU" b="1" dirty="0">
              <a:solidFill>
                <a:srgbClr val="912D29"/>
              </a:solidFill>
              <a:latin typeface="Myriad Pro" pitchFamily="34" charset="0"/>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3</a:t>
            </a:fld>
            <a:endParaRPr lang="it-IT" b="1" dirty="0">
              <a:solidFill>
                <a:schemeClr val="tx1">
                  <a:lumMod val="85000"/>
                  <a:lumOff val="15000"/>
                </a:schemeClr>
              </a:solidFill>
              <a:latin typeface="Myriad Pro" pitchFamily="34" charset="0"/>
            </a:endParaRPr>
          </a:p>
        </p:txBody>
      </p:sp>
      <p:pic>
        <p:nvPicPr>
          <p:cNvPr id="4098" name="Picture 2" descr="D:\Work\АктивГрупп\Образование\pic\noun_525105_cc.png"/>
          <p:cNvPicPr>
            <a:picLocks noChangeAspect="1" noChangeArrowheads="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val="0"/>
              </a:ext>
            </a:extLst>
          </a:blip>
          <a:srcRect/>
          <a:stretch/>
        </p:blipFill>
        <p:spPr bwMode="auto">
          <a:xfrm>
            <a:off x="357873" y="1139200"/>
            <a:ext cx="1389379" cy="1656184"/>
          </a:xfrm>
          <a:prstGeom prst="rect">
            <a:avLst/>
          </a:prstGeom>
          <a:noFill/>
          <a:extLst>
            <a:ext uri="{909E8E84-426E-40DD-AFC4-6F175D3DCCD1}">
              <a14:hiddenFill xmlns:a14="http://schemas.microsoft.com/office/drawing/2010/main">
                <a:solidFill>
                  <a:srgbClr val="FFFFFF"/>
                </a:solidFill>
              </a14:hiddenFill>
            </a:ext>
          </a:extLst>
        </p:spPr>
      </p:pic>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21" name="Группа 20"/>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6008077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30</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Якість контактів ІГС із державними структурами</a:t>
            </a:r>
          </a:p>
        </p:txBody>
      </p:sp>
      <p:sp>
        <p:nvSpPr>
          <p:cNvPr id="15" name="Прямоугольник 14"/>
          <p:cNvSpPr/>
          <p:nvPr/>
        </p:nvSpPr>
        <p:spPr>
          <a:xfrm>
            <a:off x="78844" y="648033"/>
            <a:ext cx="9065156" cy="1311128"/>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a:t>
            </a:r>
            <a:r>
              <a:rPr lang="ru-RU" sz="1600" dirty="0" err="1">
                <a:latin typeface="+mj-lt"/>
              </a:rPr>
              <a:t>Який</a:t>
            </a:r>
            <a:r>
              <a:rPr lang="ru-RU" sz="1600" dirty="0">
                <a:latin typeface="+mj-lt"/>
              </a:rPr>
              <a:t> орган </a:t>
            </a:r>
            <a:r>
              <a:rPr lang="ru-RU" sz="1600" dirty="0" err="1">
                <a:latin typeface="+mj-lt"/>
              </a:rPr>
              <a:t>влади</a:t>
            </a:r>
            <a:r>
              <a:rPr lang="ru-RU" sz="1600" dirty="0">
                <a:latin typeface="+mj-lt"/>
              </a:rPr>
              <a:t> </a:t>
            </a:r>
            <a:r>
              <a:rPr lang="ru-RU" sz="1600" dirty="0" err="1">
                <a:latin typeface="+mj-lt"/>
              </a:rPr>
              <a:t>найкраще</a:t>
            </a:r>
            <a:r>
              <a:rPr lang="ru-RU" sz="1600" dirty="0">
                <a:latin typeface="+mj-lt"/>
              </a:rPr>
              <a:t> </a:t>
            </a:r>
            <a:r>
              <a:rPr lang="ru-RU" sz="1600" dirty="0" err="1">
                <a:latin typeface="+mj-lt"/>
              </a:rPr>
              <a:t>працює</a:t>
            </a:r>
            <a:r>
              <a:rPr lang="ru-RU" sz="1600" dirty="0">
                <a:latin typeface="+mj-lt"/>
              </a:rPr>
              <a:t> </a:t>
            </a:r>
            <a:r>
              <a:rPr lang="ru-RU" sz="1600" dirty="0" err="1">
                <a:latin typeface="+mj-lt"/>
              </a:rPr>
              <a:t>із</a:t>
            </a:r>
            <a:r>
              <a:rPr lang="ru-RU" sz="1600" dirty="0">
                <a:latin typeface="+mj-lt"/>
              </a:rPr>
              <a:t> </a:t>
            </a:r>
            <a:r>
              <a:rPr lang="ru-RU" sz="1600" dirty="0" err="1">
                <a:latin typeface="+mj-lt"/>
              </a:rPr>
              <a:t>громадськими</a:t>
            </a:r>
            <a:r>
              <a:rPr lang="ru-RU" sz="1600" dirty="0">
                <a:latin typeface="+mj-lt"/>
              </a:rPr>
              <a:t> </a:t>
            </a:r>
            <a:r>
              <a:rPr lang="ru-RU" sz="1600" dirty="0" err="1">
                <a:latin typeface="+mj-lt"/>
              </a:rPr>
              <a:t>організаціями</a:t>
            </a:r>
            <a:r>
              <a:rPr lang="ru-RU" sz="1600" dirty="0">
                <a:latin typeface="+mj-lt"/>
              </a:rPr>
              <a:t>?»</a:t>
            </a:r>
          </a:p>
          <a:p>
            <a:pPr algn="ctr">
              <a:lnSpc>
                <a:spcPct val="120000"/>
              </a:lnSpc>
            </a:pPr>
            <a:r>
              <a:rPr lang="ru-RU" sz="1600" dirty="0">
                <a:latin typeface="+mj-lt"/>
              </a:rPr>
              <a:t>«</a:t>
            </a:r>
            <a:r>
              <a:rPr lang="ru-RU" sz="1600" dirty="0" err="1">
                <a:latin typeface="+mj-lt"/>
              </a:rPr>
              <a:t>Який</a:t>
            </a:r>
            <a:r>
              <a:rPr lang="ru-RU" sz="1600" dirty="0">
                <a:latin typeface="+mj-lt"/>
              </a:rPr>
              <a:t> орган </a:t>
            </a:r>
            <a:r>
              <a:rPr lang="ru-RU" sz="1600" dirty="0" err="1">
                <a:latin typeface="+mj-lt"/>
              </a:rPr>
              <a:t>влади</a:t>
            </a:r>
            <a:r>
              <a:rPr lang="ru-RU" sz="1600" dirty="0">
                <a:latin typeface="+mj-lt"/>
              </a:rPr>
              <a:t> </a:t>
            </a:r>
            <a:r>
              <a:rPr lang="ru-RU" sz="1600" dirty="0" err="1">
                <a:latin typeface="+mj-lt"/>
              </a:rPr>
              <a:t>найгірше</a:t>
            </a:r>
            <a:r>
              <a:rPr lang="ru-RU" sz="1600" dirty="0">
                <a:latin typeface="+mj-lt"/>
              </a:rPr>
              <a:t> </a:t>
            </a:r>
            <a:r>
              <a:rPr lang="ru-RU" sz="1600" dirty="0" err="1">
                <a:latin typeface="+mj-lt"/>
              </a:rPr>
              <a:t>працює</a:t>
            </a:r>
            <a:r>
              <a:rPr lang="ru-RU" sz="1600" dirty="0">
                <a:latin typeface="+mj-lt"/>
              </a:rPr>
              <a:t> </a:t>
            </a:r>
            <a:r>
              <a:rPr lang="ru-RU" sz="1600" dirty="0" err="1">
                <a:latin typeface="+mj-lt"/>
              </a:rPr>
              <a:t>із</a:t>
            </a:r>
            <a:r>
              <a:rPr lang="ru-RU" sz="1600" dirty="0">
                <a:latin typeface="+mj-lt"/>
              </a:rPr>
              <a:t> </a:t>
            </a:r>
            <a:r>
              <a:rPr lang="ru-RU" sz="1600" dirty="0" err="1">
                <a:latin typeface="+mj-lt"/>
              </a:rPr>
              <a:t>громадськими</a:t>
            </a:r>
            <a:r>
              <a:rPr lang="ru-RU" sz="1600" dirty="0">
                <a:latin typeface="+mj-lt"/>
              </a:rPr>
              <a:t> </a:t>
            </a:r>
            <a:r>
              <a:rPr lang="ru-RU" sz="1600" dirty="0" err="1">
                <a:latin typeface="+mj-lt"/>
              </a:rPr>
              <a:t>організаціями</a:t>
            </a:r>
            <a:r>
              <a:rPr lang="ru-RU" sz="1600" dirty="0">
                <a:latin typeface="+mj-lt"/>
              </a:rPr>
              <a:t>?»</a:t>
            </a:r>
          </a:p>
          <a:p>
            <a:pPr lvl="0" algn="ctr">
              <a:lnSpc>
                <a:spcPct val="120000"/>
              </a:lnSpc>
            </a:pPr>
            <a:endParaRPr lang="ru-RU" sz="1600" dirty="0">
              <a:latin typeface="+mj-lt"/>
            </a:endParaRPr>
          </a:p>
        </p:txBody>
      </p:sp>
      <p:graphicFrame>
        <p:nvGraphicFramePr>
          <p:cNvPr id="16" name="Диаграмма 15"/>
          <p:cNvGraphicFramePr>
            <a:graphicFrameLocks/>
          </p:cNvGraphicFramePr>
          <p:nvPr>
            <p:extLst>
              <p:ext uri="{D42A27DB-BD31-4B8C-83A1-F6EECF244321}">
                <p14:modId xmlns:p14="http://schemas.microsoft.com/office/powerpoint/2010/main" val="3799805727"/>
              </p:ext>
            </p:extLst>
          </p:nvPr>
        </p:nvGraphicFramePr>
        <p:xfrm>
          <a:off x="98474" y="1628800"/>
          <a:ext cx="8686278" cy="4092799"/>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81333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31</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З якими структурами ГО співпрацювати найбільш складно</a:t>
            </a:r>
          </a:p>
        </p:txBody>
      </p:sp>
      <p:sp>
        <p:nvSpPr>
          <p:cNvPr id="16" name="Прямоугольник 15"/>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«З </a:t>
            </a:r>
            <a:r>
              <a:rPr lang="ru-RU" sz="1600" dirty="0" err="1">
                <a:latin typeface="+mj-lt"/>
              </a:rPr>
              <a:t>вашого</a:t>
            </a:r>
            <a:r>
              <a:rPr lang="ru-RU" sz="1600" dirty="0">
                <a:latin typeface="+mj-lt"/>
              </a:rPr>
              <a:t> </a:t>
            </a:r>
            <a:r>
              <a:rPr lang="ru-RU" sz="1600" dirty="0" err="1">
                <a:latin typeface="+mj-lt"/>
              </a:rPr>
              <a:t>досвіду</a:t>
            </a:r>
            <a:r>
              <a:rPr lang="ru-RU" sz="1600" dirty="0">
                <a:latin typeface="+mj-lt"/>
              </a:rPr>
              <a:t>, з </a:t>
            </a:r>
            <a:r>
              <a:rPr lang="ru-RU" sz="1600" dirty="0" err="1">
                <a:latin typeface="+mj-lt"/>
              </a:rPr>
              <a:t>якими</a:t>
            </a:r>
            <a:r>
              <a:rPr lang="ru-RU" sz="1600" dirty="0">
                <a:latin typeface="+mj-lt"/>
              </a:rPr>
              <a:t> </a:t>
            </a:r>
            <a:r>
              <a:rPr lang="ru-RU" sz="1600" dirty="0" err="1">
                <a:latin typeface="+mj-lt"/>
              </a:rPr>
              <a:t>управліннями</a:t>
            </a:r>
            <a:r>
              <a:rPr lang="ru-RU" sz="1600" dirty="0">
                <a:latin typeface="+mj-lt"/>
              </a:rPr>
              <a:t>/департаментами та органами </a:t>
            </a:r>
            <a:r>
              <a:rPr lang="ru-RU" sz="1600" dirty="0" err="1">
                <a:latin typeface="+mj-lt"/>
              </a:rPr>
              <a:t>влади</a:t>
            </a:r>
            <a:r>
              <a:rPr lang="ru-RU" sz="1600" dirty="0">
                <a:latin typeface="+mj-lt"/>
              </a:rPr>
              <a:t> (</a:t>
            </a:r>
            <a:r>
              <a:rPr lang="ru-RU" sz="1600" dirty="0" err="1">
                <a:latin typeface="+mj-lt"/>
              </a:rPr>
              <a:t>місцевими</a:t>
            </a:r>
            <a:r>
              <a:rPr lang="ru-RU" sz="1600" dirty="0">
                <a:latin typeface="+mj-lt"/>
              </a:rPr>
              <a:t> та </a:t>
            </a:r>
            <a:r>
              <a:rPr lang="ru-RU" sz="1600" dirty="0" err="1">
                <a:latin typeface="+mj-lt"/>
              </a:rPr>
              <a:t>національними</a:t>
            </a:r>
            <a:r>
              <a:rPr lang="ru-RU" sz="1600" dirty="0">
                <a:latin typeface="+mj-lt"/>
              </a:rPr>
              <a:t>) </a:t>
            </a:r>
            <a:r>
              <a:rPr lang="ru-RU" sz="1600" dirty="0" err="1">
                <a:latin typeface="+mj-lt"/>
              </a:rPr>
              <a:t>працювати</a:t>
            </a:r>
            <a:r>
              <a:rPr lang="ru-RU" sz="1600" dirty="0">
                <a:latin typeface="+mj-lt"/>
              </a:rPr>
              <a:t> </a:t>
            </a:r>
            <a:r>
              <a:rPr lang="ru-RU" sz="1600" dirty="0" err="1">
                <a:latin typeface="+mj-lt"/>
              </a:rPr>
              <a:t>найбільш</a:t>
            </a:r>
            <a:r>
              <a:rPr lang="ru-RU" sz="1600" dirty="0">
                <a:latin typeface="+mj-lt"/>
              </a:rPr>
              <a:t> складно?»</a:t>
            </a:r>
          </a:p>
        </p:txBody>
      </p:sp>
      <p:graphicFrame>
        <p:nvGraphicFramePr>
          <p:cNvPr id="15" name="Диаграмма 14"/>
          <p:cNvGraphicFramePr>
            <a:graphicFrameLocks/>
          </p:cNvGraphicFramePr>
          <p:nvPr>
            <p:extLst>
              <p:ext uri="{D42A27DB-BD31-4B8C-83A1-F6EECF244321}">
                <p14:modId xmlns:p14="http://schemas.microsoft.com/office/powerpoint/2010/main" val="1680346226"/>
              </p:ext>
            </p:extLst>
          </p:nvPr>
        </p:nvGraphicFramePr>
        <p:xfrm>
          <a:off x="107504" y="1772529"/>
          <a:ext cx="8384618" cy="4104743"/>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5978720" y="3041413"/>
            <a:ext cx="2520298"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Низка органів влади не потрапила у даний перелік (або потрапила із мінімальними результатами) через те, що з ними в принципі не співпрацюють </a:t>
            </a:r>
          </a:p>
        </p:txBody>
      </p:sp>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9101041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32</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з міськими органами влади</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Оцініть</a:t>
            </a:r>
            <a:r>
              <a:rPr lang="ru-RU" sz="1600" dirty="0">
                <a:latin typeface="+mj-lt"/>
              </a:rPr>
              <a:t> </a:t>
            </a:r>
            <a:r>
              <a:rPr lang="ru-RU" sz="1600" dirty="0" err="1">
                <a:latin typeface="+mj-lt"/>
              </a:rPr>
              <a:t>легкість</a:t>
            </a:r>
            <a:r>
              <a:rPr lang="ru-RU" sz="1600" dirty="0">
                <a:latin typeface="+mj-lt"/>
              </a:rPr>
              <a:t>/</a:t>
            </a:r>
            <a:r>
              <a:rPr lang="ru-RU" sz="1600" dirty="0" err="1">
                <a:latin typeface="+mj-lt"/>
              </a:rPr>
              <a:t>складність</a:t>
            </a:r>
            <a:r>
              <a:rPr lang="ru-RU" sz="1600" dirty="0">
                <a:latin typeface="+mj-lt"/>
              </a:rPr>
              <a:t> </a:t>
            </a:r>
            <a:r>
              <a:rPr lang="ru-RU" sz="1600" dirty="0" err="1">
                <a:latin typeface="+mj-lt"/>
              </a:rPr>
              <a:t>співпраці</a:t>
            </a:r>
            <a:r>
              <a:rPr lang="ru-RU" sz="1600" dirty="0">
                <a:latin typeface="+mj-lt"/>
              </a:rPr>
              <a:t> з органами </a:t>
            </a:r>
            <a:r>
              <a:rPr lang="ru-RU" sz="1600" dirty="0" err="1">
                <a:latin typeface="+mj-lt"/>
              </a:rPr>
              <a:t>влади</a:t>
            </a:r>
            <a:r>
              <a:rPr lang="ru-RU" sz="1600" dirty="0">
                <a:latin typeface="+mj-lt"/>
              </a:rPr>
              <a:t> за </a:t>
            </a:r>
            <a:r>
              <a:rPr lang="ru-RU" sz="1600" dirty="0" err="1">
                <a:latin typeface="+mj-lt"/>
              </a:rPr>
              <a:t>п’ятибальною</a:t>
            </a:r>
            <a:r>
              <a:rPr lang="ru-RU" sz="1600" dirty="0">
                <a:latin typeface="+mj-lt"/>
              </a:rPr>
              <a:t> шкалою, </a:t>
            </a:r>
            <a:br>
              <a:rPr lang="ru-RU" sz="1600" dirty="0">
                <a:latin typeface="+mj-lt"/>
              </a:rPr>
            </a:br>
            <a:r>
              <a:rPr lang="ru-RU" sz="1600" dirty="0">
                <a:latin typeface="+mj-lt"/>
              </a:rPr>
              <a:t>де 1 - </a:t>
            </a:r>
            <a:r>
              <a:rPr lang="ru-RU" sz="1600" dirty="0" err="1">
                <a:latin typeface="+mj-lt"/>
              </a:rPr>
              <a:t>співрацювати</a:t>
            </a:r>
            <a:r>
              <a:rPr lang="ru-RU" sz="1600" dirty="0">
                <a:latin typeface="+mj-lt"/>
              </a:rPr>
              <a:t> </a:t>
            </a:r>
            <a:r>
              <a:rPr lang="ru-RU" sz="1600" dirty="0" err="1">
                <a:latin typeface="+mj-lt"/>
              </a:rPr>
              <a:t>дуже</a:t>
            </a:r>
            <a:r>
              <a:rPr lang="ru-RU" sz="1600" dirty="0">
                <a:latin typeface="+mj-lt"/>
              </a:rPr>
              <a:t> </a:t>
            </a:r>
            <a:r>
              <a:rPr lang="ru-RU" sz="1600" dirty="0" err="1">
                <a:latin typeface="+mj-lt"/>
              </a:rPr>
              <a:t>важко</a:t>
            </a:r>
            <a:r>
              <a:rPr lang="ru-RU" sz="1600" dirty="0">
                <a:latin typeface="+mj-lt"/>
              </a:rPr>
              <a:t>, а 5 - </a:t>
            </a:r>
            <a:r>
              <a:rPr lang="ru-RU" sz="1600" dirty="0" err="1">
                <a:latin typeface="+mj-lt"/>
              </a:rPr>
              <a:t>спрівпрацювати</a:t>
            </a:r>
            <a:r>
              <a:rPr lang="ru-RU" sz="1600" dirty="0">
                <a:latin typeface="+mj-lt"/>
              </a:rPr>
              <a:t> </a:t>
            </a:r>
            <a:r>
              <a:rPr lang="ru-RU" sz="1600" dirty="0" err="1">
                <a:latin typeface="+mj-lt"/>
              </a:rPr>
              <a:t>дуже</a:t>
            </a:r>
            <a:r>
              <a:rPr lang="ru-RU" sz="1600" dirty="0">
                <a:latin typeface="+mj-lt"/>
              </a:rPr>
              <a:t> легко»</a:t>
            </a:r>
          </a:p>
        </p:txBody>
      </p:sp>
      <p:graphicFrame>
        <p:nvGraphicFramePr>
          <p:cNvPr id="20" name="Диаграмма 19"/>
          <p:cNvGraphicFramePr>
            <a:graphicFrameLocks/>
          </p:cNvGraphicFramePr>
          <p:nvPr>
            <p:extLst>
              <p:ext uri="{D42A27DB-BD31-4B8C-83A1-F6EECF244321}">
                <p14:modId xmlns:p14="http://schemas.microsoft.com/office/powerpoint/2010/main" val="791011750"/>
              </p:ext>
            </p:extLst>
          </p:nvPr>
        </p:nvGraphicFramePr>
        <p:xfrm>
          <a:off x="395537" y="1698609"/>
          <a:ext cx="5688631" cy="4292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Диаграмма 20"/>
          <p:cNvGraphicFramePr>
            <a:graphicFrameLocks/>
          </p:cNvGraphicFramePr>
          <p:nvPr>
            <p:extLst>
              <p:ext uri="{D42A27DB-BD31-4B8C-83A1-F6EECF244321}">
                <p14:modId xmlns:p14="http://schemas.microsoft.com/office/powerpoint/2010/main" val="3460798938"/>
              </p:ext>
            </p:extLst>
          </p:nvPr>
        </p:nvGraphicFramePr>
        <p:xfrm>
          <a:off x="6178628" y="1733749"/>
          <a:ext cx="2320390" cy="2794372"/>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5791314" y="4515612"/>
            <a:ext cx="2807658"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Співпраця з обласними органами влади оцінюється трохи краще, аніж з міськими. Причому різниця, нехай і не принципова, помітна по всіх оцінках </a:t>
            </a:r>
          </a:p>
        </p:txBody>
      </p:sp>
      <p:grpSp>
        <p:nvGrpSpPr>
          <p:cNvPr id="18" name="Группа 17"/>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35" name="Овал 3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6" name="Picture 2" descr="D:\Work\EDS\logo_active_group\logo\170116_logo_ag_color_square_goriz.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2" name="Прямая соединительная линия 31"/>
            <p:cNvCxnSpPr>
              <a:stCxn id="3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3" name="Овал 3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Прямоугольник 3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9331998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з міськими органами влади</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a:t>
            </a:r>
            <a:r>
              <a:rPr lang="ru-RU" sz="1600" dirty="0" err="1">
                <a:latin typeface="+mj-lt"/>
              </a:rPr>
              <a:t>Що</a:t>
            </a:r>
            <a:r>
              <a:rPr lang="ru-RU" sz="1600" dirty="0">
                <a:latin typeface="+mj-lt"/>
              </a:rPr>
              <a:t> </a:t>
            </a:r>
            <a:r>
              <a:rPr lang="ru-RU" sz="1600" dirty="0" err="1">
                <a:latin typeface="+mj-lt"/>
              </a:rPr>
              <a:t>найбільше</a:t>
            </a:r>
            <a:r>
              <a:rPr lang="ru-RU" sz="1600" dirty="0">
                <a:latin typeface="+mj-lt"/>
              </a:rPr>
              <a:t> </a:t>
            </a:r>
            <a:r>
              <a:rPr lang="ru-RU" sz="1600" dirty="0" err="1">
                <a:latin typeface="+mj-lt"/>
              </a:rPr>
              <a:t>заважає</a:t>
            </a:r>
            <a:r>
              <a:rPr lang="ru-RU" sz="1600" dirty="0">
                <a:latin typeface="+mj-lt"/>
              </a:rPr>
              <a:t> </a:t>
            </a:r>
            <a:r>
              <a:rPr lang="ru-RU" sz="1600" b="1" dirty="0" err="1">
                <a:latin typeface="+mj-lt"/>
              </a:rPr>
              <a:t>вашій</a:t>
            </a:r>
            <a:r>
              <a:rPr lang="ru-RU" sz="1600" dirty="0">
                <a:latin typeface="+mj-lt"/>
              </a:rPr>
              <a:t> </a:t>
            </a:r>
            <a:r>
              <a:rPr lang="ru-RU" sz="1600" dirty="0" err="1">
                <a:latin typeface="+mj-lt"/>
              </a:rPr>
              <a:t>організації</a:t>
            </a:r>
            <a:r>
              <a:rPr lang="ru-RU" sz="1600" dirty="0">
                <a:latin typeface="+mj-lt"/>
              </a:rPr>
              <a:t> </a:t>
            </a:r>
            <a:r>
              <a:rPr lang="ru-RU" sz="1600" dirty="0" err="1">
                <a:latin typeface="+mj-lt"/>
              </a:rPr>
              <a:t>співпрацювати</a:t>
            </a:r>
            <a:r>
              <a:rPr lang="ru-RU" sz="1600" dirty="0">
                <a:latin typeface="+mj-lt"/>
              </a:rPr>
              <a:t> з органами </a:t>
            </a:r>
            <a:r>
              <a:rPr lang="ru-RU" sz="1600" dirty="0" err="1">
                <a:latin typeface="+mj-lt"/>
              </a:rPr>
              <a:t>влади</a:t>
            </a:r>
            <a:r>
              <a:rPr lang="ru-RU" sz="1600" dirty="0">
                <a:latin typeface="+mj-lt"/>
              </a:rPr>
              <a:t>?»</a:t>
            </a:r>
          </a:p>
          <a:p>
            <a:pPr algn="ctr">
              <a:lnSpc>
                <a:spcPct val="120000"/>
              </a:lnSpc>
            </a:pPr>
            <a:r>
              <a:rPr lang="ru-RU" sz="1600" dirty="0">
                <a:latin typeface="+mj-lt"/>
              </a:rPr>
              <a:t>«</a:t>
            </a:r>
            <a:r>
              <a:rPr lang="ru-RU" sz="1600" dirty="0" err="1">
                <a:latin typeface="+mj-lt"/>
              </a:rPr>
              <a:t>Що</a:t>
            </a:r>
            <a:r>
              <a:rPr lang="ru-RU" sz="1600" dirty="0">
                <a:latin typeface="+mj-lt"/>
              </a:rPr>
              <a:t> </a:t>
            </a:r>
            <a:r>
              <a:rPr lang="ru-RU" sz="1600" dirty="0" err="1">
                <a:latin typeface="+mj-lt"/>
              </a:rPr>
              <a:t>найбільше</a:t>
            </a:r>
            <a:r>
              <a:rPr lang="ru-RU" sz="1600" dirty="0">
                <a:latin typeface="+mj-lt"/>
              </a:rPr>
              <a:t> </a:t>
            </a:r>
            <a:r>
              <a:rPr lang="ru-RU" sz="1600" dirty="0" err="1">
                <a:latin typeface="+mj-lt"/>
              </a:rPr>
              <a:t>заважає</a:t>
            </a:r>
            <a:r>
              <a:rPr lang="ru-RU" sz="1600" dirty="0">
                <a:latin typeface="+mj-lt"/>
              </a:rPr>
              <a:t> </a:t>
            </a:r>
            <a:r>
              <a:rPr lang="ru-RU" sz="1600" dirty="0" err="1">
                <a:latin typeface="+mj-lt"/>
              </a:rPr>
              <a:t>громадським</a:t>
            </a:r>
            <a:r>
              <a:rPr lang="ru-RU" sz="1600" dirty="0">
                <a:latin typeface="+mj-lt"/>
              </a:rPr>
              <a:t> </a:t>
            </a:r>
            <a:r>
              <a:rPr lang="ru-RU" sz="1600" dirty="0" err="1">
                <a:latin typeface="+mj-lt"/>
              </a:rPr>
              <a:t>організаціям</a:t>
            </a:r>
            <a:r>
              <a:rPr lang="ru-RU" sz="1600" dirty="0">
                <a:latin typeface="+mj-lt"/>
              </a:rPr>
              <a:t> </a:t>
            </a:r>
            <a:r>
              <a:rPr lang="ru-RU" sz="1600" b="1" dirty="0" err="1">
                <a:latin typeface="+mj-lt"/>
              </a:rPr>
              <a:t>загалом</a:t>
            </a:r>
            <a:r>
              <a:rPr lang="ru-RU" sz="1600" b="1" dirty="0">
                <a:latin typeface="+mj-lt"/>
              </a:rPr>
              <a:t> </a:t>
            </a:r>
            <a:r>
              <a:rPr lang="ru-RU" sz="1600" dirty="0" err="1">
                <a:latin typeface="+mj-lt"/>
              </a:rPr>
              <a:t>співпрацювати</a:t>
            </a:r>
            <a:r>
              <a:rPr lang="ru-RU" sz="1600" dirty="0">
                <a:latin typeface="+mj-lt"/>
              </a:rPr>
              <a:t> з органами </a:t>
            </a:r>
            <a:r>
              <a:rPr lang="ru-RU" sz="1600" dirty="0" err="1">
                <a:latin typeface="+mj-lt"/>
              </a:rPr>
              <a:t>влади</a:t>
            </a:r>
            <a:r>
              <a:rPr lang="ru-RU" sz="1600" dirty="0">
                <a:latin typeface="+mj-lt"/>
              </a:rPr>
              <a:t>?»</a:t>
            </a:r>
          </a:p>
        </p:txBody>
      </p:sp>
      <p:graphicFrame>
        <p:nvGraphicFramePr>
          <p:cNvPr id="16" name="Диаграмма 15"/>
          <p:cNvGraphicFramePr>
            <a:graphicFrameLocks/>
          </p:cNvGraphicFramePr>
          <p:nvPr>
            <p:extLst>
              <p:ext uri="{D42A27DB-BD31-4B8C-83A1-F6EECF244321}">
                <p14:modId xmlns:p14="http://schemas.microsoft.com/office/powerpoint/2010/main" val="4009206836"/>
              </p:ext>
            </p:extLst>
          </p:nvPr>
        </p:nvGraphicFramePr>
        <p:xfrm>
          <a:off x="752977" y="1781785"/>
          <a:ext cx="8031775" cy="4292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0" name="Прямоугольник 1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1" name="Группа 20"/>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2" name="Прямая соединительная линия 21"/>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6843941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з міськими органами влади</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a:t>
            </a:r>
            <a:r>
              <a:rPr lang="ru-RU" sz="1600" dirty="0" err="1">
                <a:latin typeface="+mj-lt"/>
              </a:rPr>
              <a:t>Які</a:t>
            </a:r>
            <a:r>
              <a:rPr lang="ru-RU" sz="1600" dirty="0">
                <a:latin typeface="+mj-lt"/>
              </a:rPr>
              <a:t> </a:t>
            </a:r>
            <a:r>
              <a:rPr lang="ru-RU" sz="1600" dirty="0" err="1">
                <a:latin typeface="+mj-lt"/>
              </a:rPr>
              <a:t>форми</a:t>
            </a:r>
            <a:r>
              <a:rPr lang="ru-RU" sz="1600" dirty="0">
                <a:latin typeface="+mj-lt"/>
              </a:rPr>
              <a:t> </a:t>
            </a:r>
            <a:r>
              <a:rPr lang="ru-RU" sz="1600" dirty="0" err="1">
                <a:latin typeface="+mj-lt"/>
              </a:rPr>
              <a:t>взаємодії</a:t>
            </a:r>
            <a:r>
              <a:rPr lang="ru-RU" sz="1600" dirty="0">
                <a:latin typeface="+mj-lt"/>
              </a:rPr>
              <a:t> та </a:t>
            </a:r>
            <a:r>
              <a:rPr lang="ru-RU" sz="1600" dirty="0" err="1">
                <a:latin typeface="+mj-lt"/>
              </a:rPr>
              <a:t>підтримки</a:t>
            </a:r>
            <a:r>
              <a:rPr lang="ru-RU" sz="1600" dirty="0">
                <a:latin typeface="+mj-lt"/>
              </a:rPr>
              <a:t> з боку </a:t>
            </a:r>
            <a:r>
              <a:rPr lang="ru-RU" sz="1600" dirty="0" err="1">
                <a:latin typeface="+mj-lt"/>
              </a:rPr>
              <a:t>органів</a:t>
            </a:r>
            <a:r>
              <a:rPr lang="ru-RU" sz="1600" dirty="0">
                <a:latin typeface="+mj-lt"/>
              </a:rPr>
              <a:t> </a:t>
            </a:r>
            <a:r>
              <a:rPr lang="ru-RU" sz="1600" dirty="0" err="1">
                <a:latin typeface="+mj-lt"/>
              </a:rPr>
              <a:t>влади</a:t>
            </a:r>
            <a:r>
              <a:rPr lang="ru-RU" sz="1600" dirty="0">
                <a:latin typeface="+mj-lt"/>
              </a:rPr>
              <a:t> </a:t>
            </a:r>
            <a:r>
              <a:rPr lang="ru-RU" sz="1600" dirty="0" err="1">
                <a:latin typeface="+mj-lt"/>
              </a:rPr>
              <a:t>отримувала</a:t>
            </a:r>
            <a:r>
              <a:rPr lang="ru-RU" sz="1600" dirty="0">
                <a:latin typeface="+mj-lt"/>
              </a:rPr>
              <a:t> ваша </a:t>
            </a:r>
            <a:r>
              <a:rPr lang="ru-RU" sz="1600" dirty="0" err="1">
                <a:latin typeface="+mj-lt"/>
              </a:rPr>
              <a:t>організація</a:t>
            </a:r>
            <a:r>
              <a:rPr lang="ru-RU" sz="1600" dirty="0">
                <a:latin typeface="+mj-lt"/>
              </a:rPr>
              <a:t>?»</a:t>
            </a:r>
          </a:p>
          <a:p>
            <a:pPr lvl="0" algn="ctr">
              <a:lnSpc>
                <a:spcPct val="120000"/>
              </a:lnSpc>
            </a:pPr>
            <a:r>
              <a:rPr lang="ru-RU" sz="1600" dirty="0">
                <a:latin typeface="+mj-lt"/>
              </a:rPr>
              <a:t>«</a:t>
            </a:r>
            <a:r>
              <a:rPr lang="ru-RU" sz="1600" dirty="0" err="1">
                <a:latin typeface="+mj-lt"/>
              </a:rPr>
              <a:t>Які</a:t>
            </a:r>
            <a:r>
              <a:rPr lang="ru-RU" sz="1600" dirty="0">
                <a:latin typeface="+mj-lt"/>
              </a:rPr>
              <a:t> </a:t>
            </a:r>
            <a:r>
              <a:rPr lang="ru-RU" sz="1600" dirty="0" err="1">
                <a:latin typeface="+mj-lt"/>
              </a:rPr>
              <a:t>форми</a:t>
            </a:r>
            <a:r>
              <a:rPr lang="ru-RU" sz="1600" dirty="0">
                <a:latin typeface="+mj-lt"/>
              </a:rPr>
              <a:t> </a:t>
            </a:r>
            <a:r>
              <a:rPr lang="ru-RU" sz="1600" dirty="0" err="1">
                <a:latin typeface="+mj-lt"/>
              </a:rPr>
              <a:t>взаємодії</a:t>
            </a:r>
            <a:r>
              <a:rPr lang="ru-RU" sz="1600" dirty="0">
                <a:latin typeface="+mj-lt"/>
              </a:rPr>
              <a:t> та </a:t>
            </a:r>
            <a:r>
              <a:rPr lang="ru-RU" sz="1600" dirty="0" err="1">
                <a:latin typeface="+mj-lt"/>
              </a:rPr>
              <a:t>підтримки</a:t>
            </a:r>
            <a:r>
              <a:rPr lang="ru-RU" sz="1600" dirty="0">
                <a:latin typeface="+mj-lt"/>
              </a:rPr>
              <a:t> з боку </a:t>
            </a:r>
            <a:r>
              <a:rPr lang="ru-RU" sz="1600" dirty="0" err="1">
                <a:latin typeface="+mj-lt"/>
              </a:rPr>
              <a:t>органів</a:t>
            </a:r>
            <a:r>
              <a:rPr lang="ru-RU" sz="1600" dirty="0">
                <a:latin typeface="+mj-lt"/>
              </a:rPr>
              <a:t> </a:t>
            </a:r>
            <a:r>
              <a:rPr lang="ru-RU" sz="1600" dirty="0" err="1">
                <a:latin typeface="+mj-lt"/>
              </a:rPr>
              <a:t>влади</a:t>
            </a:r>
            <a:r>
              <a:rPr lang="ru-RU" sz="1600" dirty="0">
                <a:latin typeface="+mj-lt"/>
              </a:rPr>
              <a:t> </a:t>
            </a:r>
            <a:r>
              <a:rPr lang="ru-RU" sz="1600" dirty="0" err="1">
                <a:latin typeface="+mj-lt"/>
              </a:rPr>
              <a:t>ви</a:t>
            </a:r>
            <a:r>
              <a:rPr lang="ru-RU" sz="1600" dirty="0">
                <a:latin typeface="+mj-lt"/>
              </a:rPr>
              <a:t> </a:t>
            </a:r>
            <a:r>
              <a:rPr lang="ru-RU" sz="1600" dirty="0" err="1">
                <a:latin typeface="+mj-lt"/>
              </a:rPr>
              <a:t>хотіли</a:t>
            </a:r>
            <a:r>
              <a:rPr lang="ru-RU" sz="1600" dirty="0">
                <a:latin typeface="+mj-lt"/>
              </a:rPr>
              <a:t> б </a:t>
            </a:r>
            <a:r>
              <a:rPr lang="ru-RU" sz="1600" dirty="0" err="1">
                <a:latin typeface="+mj-lt"/>
              </a:rPr>
              <a:t>отримати</a:t>
            </a:r>
            <a:r>
              <a:rPr lang="ru-RU" sz="1600" dirty="0">
                <a:latin typeface="+mj-lt"/>
              </a:rPr>
              <a:t>?»</a:t>
            </a:r>
          </a:p>
        </p:txBody>
      </p:sp>
      <p:graphicFrame>
        <p:nvGraphicFramePr>
          <p:cNvPr id="13" name="Диаграмма 12"/>
          <p:cNvGraphicFramePr>
            <a:graphicFrameLocks/>
          </p:cNvGraphicFramePr>
          <p:nvPr>
            <p:extLst>
              <p:ext uri="{D42A27DB-BD31-4B8C-83A1-F6EECF244321}">
                <p14:modId xmlns:p14="http://schemas.microsoft.com/office/powerpoint/2010/main" val="3678957456"/>
              </p:ext>
            </p:extLst>
          </p:nvPr>
        </p:nvGraphicFramePr>
        <p:xfrm>
          <a:off x="286334" y="1728688"/>
          <a:ext cx="8380329" cy="4292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Группа 15"/>
          <p:cNvGrpSpPr/>
          <p:nvPr/>
        </p:nvGrpSpPr>
        <p:grpSpPr>
          <a:xfrm>
            <a:off x="107504" y="5877272"/>
            <a:ext cx="8677248" cy="864096"/>
            <a:chOff x="107504" y="5877272"/>
            <a:chExt cx="8677248" cy="864096"/>
          </a:xfrm>
        </p:grpSpPr>
        <p:sp>
          <p:nvSpPr>
            <p:cNvPr id="20" name="Прямоугольник 1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1" name="Группа 20"/>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2" name="Прямая соединительная линия 21"/>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567563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40013" y="3422737"/>
            <a:ext cx="5760640" cy="523220"/>
          </a:xfrm>
          <a:prstGeom prst="rect">
            <a:avLst/>
          </a:prstGeom>
          <a:noFill/>
        </p:spPr>
        <p:txBody>
          <a:bodyPr wrap="square" rtlCol="0">
            <a:spAutoFit/>
          </a:bodyPr>
          <a:lstStyle/>
          <a:p>
            <a:pPr algn="ctr"/>
            <a:r>
              <a:rPr lang="uk-UA" sz="2800" b="1" dirty="0">
                <a:solidFill>
                  <a:schemeClr val="tx1">
                    <a:lumMod val="75000"/>
                    <a:lumOff val="25000"/>
                  </a:schemeClr>
                </a:solidFill>
                <a:latin typeface="Myriad Pro" pitchFamily="34" charset="0"/>
              </a:rPr>
              <a:t>Взаємодія </a:t>
            </a:r>
            <a:r>
              <a:rPr lang="uk-UA" sz="2800" b="1" dirty="0" err="1">
                <a:solidFill>
                  <a:schemeClr val="tx1">
                    <a:lumMod val="75000"/>
                    <a:lumOff val="25000"/>
                  </a:schemeClr>
                </a:solidFill>
                <a:latin typeface="Myriad Pro" pitchFamily="34" charset="0"/>
              </a:rPr>
              <a:t>ІГС</a:t>
            </a:r>
            <a:r>
              <a:rPr lang="uk-UA" sz="2800" b="1" dirty="0">
                <a:solidFill>
                  <a:schemeClr val="tx1">
                    <a:lumMod val="75000"/>
                    <a:lumOff val="25000"/>
                  </a:schemeClr>
                </a:solidFill>
                <a:latin typeface="Myriad Pro" pitchFamily="34" charset="0"/>
              </a:rPr>
              <a:t> між собою</a:t>
            </a:r>
          </a:p>
        </p:txBody>
      </p:sp>
    </p:spTree>
    <p:extLst>
      <p:ext uri="{BB962C8B-B14F-4D97-AF65-F5344CB8AC3E}">
        <p14:creationId xmlns:p14="http://schemas.microsoft.com/office/powerpoint/2010/main" val="10227956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Співпраця з іншими </a:t>
            </a:r>
            <a:r>
              <a:rPr lang="uk-UA" b="1" dirty="0" err="1">
                <a:solidFill>
                  <a:srgbClr val="912D29"/>
                </a:solidFill>
                <a:latin typeface="Myriad Pro" pitchFamily="34" charset="0"/>
              </a:rPr>
              <a:t>ІГС</a:t>
            </a:r>
            <a:endParaRPr lang="uk-UA" b="1" dirty="0">
              <a:solidFill>
                <a:srgbClr val="912D29"/>
              </a:solidFill>
              <a:latin typeface="Myriad Pro" pitchFamily="34" charset="0"/>
            </a:endParaRPr>
          </a:p>
        </p:txBody>
      </p:sp>
      <p:sp>
        <p:nvSpPr>
          <p:cNvPr id="15" name="Прямоугольник 14"/>
          <p:cNvSpPr/>
          <p:nvPr/>
        </p:nvSpPr>
        <p:spPr>
          <a:xfrm>
            <a:off x="201289" y="959527"/>
            <a:ext cx="377307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Чи</a:t>
            </a:r>
            <a:r>
              <a:rPr lang="ru-RU" sz="1600" dirty="0">
                <a:latin typeface="+mj-lt"/>
              </a:rPr>
              <a:t> </a:t>
            </a:r>
            <a:r>
              <a:rPr lang="ru-RU" sz="1600" dirty="0" err="1">
                <a:latin typeface="+mj-lt"/>
              </a:rPr>
              <a:t>співпрацюєте</a:t>
            </a:r>
            <a:r>
              <a:rPr lang="ru-RU" sz="1600" dirty="0">
                <a:latin typeface="+mj-lt"/>
              </a:rPr>
              <a:t> Ви з </a:t>
            </a:r>
            <a:r>
              <a:rPr lang="ru-RU" sz="1600" dirty="0" err="1">
                <a:latin typeface="+mj-lt"/>
              </a:rPr>
              <a:t>іншими</a:t>
            </a:r>
            <a:r>
              <a:rPr lang="ru-RU" sz="1600" dirty="0">
                <a:latin typeface="+mj-lt"/>
              </a:rPr>
              <a:t> ІГС?»</a:t>
            </a:r>
          </a:p>
        </p:txBody>
      </p:sp>
      <p:graphicFrame>
        <p:nvGraphicFramePr>
          <p:cNvPr id="48" name="Диаграмма 47"/>
          <p:cNvGraphicFramePr>
            <a:graphicFrameLocks/>
          </p:cNvGraphicFramePr>
          <p:nvPr>
            <p:extLst>
              <p:ext uri="{D42A27DB-BD31-4B8C-83A1-F6EECF244321}">
                <p14:modId xmlns:p14="http://schemas.microsoft.com/office/powerpoint/2010/main" val="773221840"/>
              </p:ext>
            </p:extLst>
          </p:nvPr>
        </p:nvGraphicFramePr>
        <p:xfrm>
          <a:off x="253535" y="2000898"/>
          <a:ext cx="3742401" cy="3766855"/>
        </p:xfrm>
        <a:graphic>
          <a:graphicData uri="http://schemas.openxmlformats.org/drawingml/2006/chart">
            <c:chart xmlns:c="http://schemas.openxmlformats.org/drawingml/2006/chart" xmlns:r="http://schemas.openxmlformats.org/officeDocument/2006/relationships" r:id="rId3"/>
          </a:graphicData>
        </a:graphic>
      </p:graphicFrame>
      <p:sp>
        <p:nvSpPr>
          <p:cNvPr id="16" name="Прямоугольник 15"/>
          <p:cNvSpPr/>
          <p:nvPr/>
        </p:nvSpPr>
        <p:spPr>
          <a:xfrm>
            <a:off x="4884733" y="985235"/>
            <a:ext cx="4259267" cy="1015663"/>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Якщо</a:t>
            </a:r>
            <a:r>
              <a:rPr lang="ru-RU" sz="1600" dirty="0">
                <a:latin typeface="+mj-lt"/>
              </a:rPr>
              <a:t> так, то </a:t>
            </a:r>
            <a:r>
              <a:rPr lang="ru-RU" sz="1600" dirty="0" err="1">
                <a:latin typeface="+mj-lt"/>
              </a:rPr>
              <a:t>яким</a:t>
            </a:r>
            <a:r>
              <a:rPr lang="ru-RU" sz="1600" dirty="0">
                <a:latin typeface="+mj-lt"/>
              </a:rPr>
              <a:t> чином ваша </a:t>
            </a:r>
            <a:r>
              <a:rPr lang="ru-RU" sz="1600" dirty="0" err="1">
                <a:latin typeface="+mj-lt"/>
              </a:rPr>
              <a:t>організація</a:t>
            </a:r>
            <a:r>
              <a:rPr lang="ru-RU" sz="1600" dirty="0">
                <a:latin typeface="+mj-lt"/>
              </a:rPr>
              <a:t> </a:t>
            </a:r>
            <a:r>
              <a:rPr lang="ru-RU" sz="1600" dirty="0" err="1">
                <a:latin typeface="+mj-lt"/>
              </a:rPr>
              <a:t>співпрацювала</a:t>
            </a:r>
            <a:r>
              <a:rPr lang="ru-RU" sz="1600" dirty="0">
                <a:latin typeface="+mj-lt"/>
              </a:rPr>
              <a:t> з </a:t>
            </a:r>
            <a:r>
              <a:rPr lang="ru-RU" sz="1600" dirty="0" err="1">
                <a:latin typeface="+mj-lt"/>
              </a:rPr>
              <a:t>іншими</a:t>
            </a:r>
            <a:r>
              <a:rPr lang="ru-RU" sz="1600" dirty="0">
                <a:latin typeface="+mj-lt"/>
              </a:rPr>
              <a:t> ІГС?»</a:t>
            </a:r>
          </a:p>
        </p:txBody>
      </p:sp>
      <p:graphicFrame>
        <p:nvGraphicFramePr>
          <p:cNvPr id="20" name="Диаграмма 19"/>
          <p:cNvGraphicFramePr>
            <a:graphicFrameLocks/>
          </p:cNvGraphicFramePr>
          <p:nvPr>
            <p:extLst>
              <p:ext uri="{D42A27DB-BD31-4B8C-83A1-F6EECF244321}">
                <p14:modId xmlns:p14="http://schemas.microsoft.com/office/powerpoint/2010/main" val="814436050"/>
              </p:ext>
            </p:extLst>
          </p:nvPr>
        </p:nvGraphicFramePr>
        <p:xfrm>
          <a:off x="4427984" y="2000898"/>
          <a:ext cx="4536504" cy="4259487"/>
        </p:xfrm>
        <a:graphic>
          <a:graphicData uri="http://schemas.openxmlformats.org/drawingml/2006/chart">
            <c:chart xmlns:c="http://schemas.openxmlformats.org/drawingml/2006/chart" xmlns:r="http://schemas.openxmlformats.org/officeDocument/2006/relationships" r:id="rId4"/>
          </a:graphicData>
        </a:graphic>
      </p:graphicFrame>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1778827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37</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рівня співпраці з ІГС</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«Як ви оцінюєте за </a:t>
            </a:r>
            <a:r>
              <a:rPr lang="ru-RU" sz="1600" dirty="0" err="1">
                <a:latin typeface="+mj-lt"/>
              </a:rPr>
              <a:t>п’ятибальною</a:t>
            </a:r>
            <a:r>
              <a:rPr lang="ru-RU" sz="1600" dirty="0">
                <a:latin typeface="+mj-lt"/>
              </a:rPr>
              <a:t> шкалою рівень </a:t>
            </a:r>
            <a:r>
              <a:rPr lang="ru-RU" sz="1600" dirty="0" err="1">
                <a:latin typeface="+mj-lt"/>
              </a:rPr>
              <a:t>співпраці</a:t>
            </a:r>
            <a:r>
              <a:rPr lang="ru-RU" sz="1600" dirty="0">
                <a:latin typeface="+mj-lt"/>
              </a:rPr>
              <a:t> ІГС у </a:t>
            </a:r>
            <a:r>
              <a:rPr lang="ru-RU" sz="1600" dirty="0" err="1">
                <a:latin typeface="+mj-lt"/>
              </a:rPr>
              <a:t>Херсонській</a:t>
            </a:r>
            <a:r>
              <a:rPr lang="ru-RU" sz="1600" dirty="0">
                <a:latin typeface="+mj-lt"/>
              </a:rPr>
              <a:t> </a:t>
            </a:r>
            <a:r>
              <a:rPr lang="ru-RU" sz="1600" dirty="0" err="1">
                <a:latin typeface="+mj-lt"/>
              </a:rPr>
              <a:t>області</a:t>
            </a:r>
            <a:r>
              <a:rPr lang="ru-RU" sz="1600" dirty="0">
                <a:latin typeface="+mj-lt"/>
              </a:rPr>
              <a:t>?»</a:t>
            </a:r>
          </a:p>
        </p:txBody>
      </p:sp>
      <p:graphicFrame>
        <p:nvGraphicFramePr>
          <p:cNvPr id="46" name="Диаграмма 45"/>
          <p:cNvGraphicFramePr>
            <a:graphicFrameLocks/>
          </p:cNvGraphicFramePr>
          <p:nvPr>
            <p:extLst>
              <p:ext uri="{D42A27DB-BD31-4B8C-83A1-F6EECF244321}">
                <p14:modId xmlns:p14="http://schemas.microsoft.com/office/powerpoint/2010/main" val="2732635076"/>
              </p:ext>
            </p:extLst>
          </p:nvPr>
        </p:nvGraphicFramePr>
        <p:xfrm>
          <a:off x="0" y="1655974"/>
          <a:ext cx="5580112" cy="411178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5724128" y="1844824"/>
            <a:ext cx="281809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Середньозважена оцінка</a:t>
            </a:r>
            <a:r>
              <a:rPr lang="uk-UA" dirty="0"/>
              <a:t> </a:t>
            </a:r>
            <a:r>
              <a:rPr lang="uk-UA" b="1" dirty="0"/>
              <a:t>3,11</a:t>
            </a:r>
            <a:r>
              <a:rPr lang="uk-UA" dirty="0"/>
              <a:t> </a:t>
            </a:r>
            <a:r>
              <a:rPr lang="uk-UA" sz="1400" dirty="0"/>
              <a:t>балів за п’ятибальною шкалою. Це нижче, ніж оцінка якості взаємодії з владою</a:t>
            </a:r>
          </a:p>
        </p:txBody>
      </p:sp>
      <p:sp>
        <p:nvSpPr>
          <p:cNvPr id="20" name="TextBox 19"/>
          <p:cNvSpPr txBox="1"/>
          <p:nvPr/>
        </p:nvSpPr>
        <p:spPr>
          <a:xfrm>
            <a:off x="5724129" y="3471315"/>
            <a:ext cx="2824445" cy="188481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Розрізненість ГО – одна з ключових проблем, які називали громадські діячі в рамках фокус-груп. Але саме це дає можливість для представників влади легше просувати власні інтереси серед громадськості</a:t>
            </a:r>
          </a:p>
        </p:txBody>
      </p:sp>
      <p:cxnSp>
        <p:nvCxnSpPr>
          <p:cNvPr id="5" name="Соединительная линия уступом 4"/>
          <p:cNvCxnSpPr>
            <a:stCxn id="16" idx="2"/>
            <a:endCxn id="20" idx="0"/>
          </p:cNvCxnSpPr>
          <p:nvPr/>
        </p:nvCxnSpPr>
        <p:spPr>
          <a:xfrm rot="16200000" flipH="1">
            <a:off x="6921683" y="3256646"/>
            <a:ext cx="426162" cy="317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8" name="Группа 17"/>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1446188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38</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проблеми роз’єднаності серед ГО</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Оцініть</a:t>
            </a:r>
            <a:r>
              <a:rPr lang="ru-RU" sz="1600" dirty="0">
                <a:latin typeface="+mj-lt"/>
              </a:rPr>
              <a:t> за 5-ти бальною шкалою проблему </a:t>
            </a:r>
            <a:r>
              <a:rPr lang="ru-RU" sz="1600" dirty="0" err="1">
                <a:latin typeface="+mj-lt"/>
              </a:rPr>
              <a:t>роз'єднаності</a:t>
            </a:r>
            <a:r>
              <a:rPr lang="ru-RU" sz="1600" dirty="0">
                <a:latin typeface="+mj-lt"/>
              </a:rPr>
              <a:t> </a:t>
            </a:r>
            <a:r>
              <a:rPr lang="ru-RU" sz="1600" dirty="0" err="1">
                <a:latin typeface="+mj-lt"/>
              </a:rPr>
              <a:t>серед</a:t>
            </a:r>
            <a:r>
              <a:rPr lang="ru-RU" sz="1600" dirty="0">
                <a:latin typeface="+mj-lt"/>
              </a:rPr>
              <a:t> ГО?»</a:t>
            </a:r>
          </a:p>
        </p:txBody>
      </p:sp>
      <p:graphicFrame>
        <p:nvGraphicFramePr>
          <p:cNvPr id="28" name="Диаграмма 27"/>
          <p:cNvGraphicFramePr>
            <a:graphicFrameLocks/>
          </p:cNvGraphicFramePr>
          <p:nvPr>
            <p:extLst>
              <p:ext uri="{D42A27DB-BD31-4B8C-83A1-F6EECF244321}">
                <p14:modId xmlns:p14="http://schemas.microsoft.com/office/powerpoint/2010/main" val="3157453025"/>
              </p:ext>
            </p:extLst>
          </p:nvPr>
        </p:nvGraphicFramePr>
        <p:xfrm>
          <a:off x="-1" y="1368230"/>
          <a:ext cx="6084169" cy="4448175"/>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p:cNvSpPr txBox="1"/>
          <p:nvPr/>
        </p:nvSpPr>
        <p:spPr>
          <a:xfrm>
            <a:off x="6028276" y="2062520"/>
            <a:ext cx="2520298" cy="171739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Середньозважена оцінка</a:t>
            </a:r>
            <a:r>
              <a:rPr lang="uk-UA" dirty="0"/>
              <a:t> </a:t>
            </a:r>
            <a:r>
              <a:rPr lang="uk-UA" b="1" dirty="0"/>
              <a:t>3,0 </a:t>
            </a:r>
            <a:r>
              <a:rPr lang="uk-UA" sz="1400" dirty="0"/>
              <a:t>балів за п’ятибальною шкалою – ідеальна «трійка». Тобто проблема є, але вона не акцентована саме в такому формулюванні</a:t>
            </a:r>
          </a:p>
        </p:txBody>
      </p:sp>
      <p:grpSp>
        <p:nvGrpSpPr>
          <p:cNvPr id="14" name="Группа 13"/>
          <p:cNvGrpSpPr/>
          <p:nvPr/>
        </p:nvGrpSpPr>
        <p:grpSpPr>
          <a:xfrm>
            <a:off x="107504" y="5877272"/>
            <a:ext cx="8677248" cy="864096"/>
            <a:chOff x="107504" y="5877272"/>
            <a:chExt cx="8677248" cy="864096"/>
          </a:xfrm>
        </p:grpSpPr>
        <p:sp>
          <p:nvSpPr>
            <p:cNvPr id="16" name="Прямоугольник 15"/>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8" name="Группа 17"/>
            <p:cNvGrpSpPr/>
            <p:nvPr/>
          </p:nvGrpSpPr>
          <p:grpSpPr>
            <a:xfrm>
              <a:off x="107504" y="5877272"/>
              <a:ext cx="864096" cy="864096"/>
              <a:chOff x="7445326" y="-47947"/>
              <a:chExt cx="963744" cy="963744"/>
            </a:xfrm>
          </p:grpSpPr>
          <p:sp>
            <p:nvSpPr>
              <p:cNvPr id="23" name="Овал 2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7"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0" name="Прямая соединительная линия 19"/>
            <p:cNvCxnSpPr>
              <a:stCxn id="2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Прямоугольник 2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451480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39</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Причини проблеми роз’єднаності</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«На вашу думку, у </a:t>
            </a:r>
            <a:r>
              <a:rPr lang="ru-RU" sz="1600" dirty="0" err="1">
                <a:latin typeface="+mj-lt"/>
              </a:rPr>
              <a:t>чому</a:t>
            </a:r>
            <a:r>
              <a:rPr lang="ru-RU" sz="1600" dirty="0">
                <a:latin typeface="+mj-lt"/>
              </a:rPr>
              <a:t> причина </a:t>
            </a:r>
            <a:r>
              <a:rPr lang="ru-RU" sz="1600" dirty="0" err="1">
                <a:latin typeface="+mj-lt"/>
              </a:rPr>
              <a:t>такої</a:t>
            </a:r>
            <a:r>
              <a:rPr lang="ru-RU" sz="1600" dirty="0">
                <a:latin typeface="+mj-lt"/>
              </a:rPr>
              <a:t> </a:t>
            </a:r>
            <a:r>
              <a:rPr lang="ru-RU" sz="1600" dirty="0" err="1">
                <a:latin typeface="+mj-lt"/>
              </a:rPr>
              <a:t>проблеми</a:t>
            </a:r>
            <a:r>
              <a:rPr lang="ru-RU" sz="1600" dirty="0">
                <a:latin typeface="+mj-lt"/>
              </a:rPr>
              <a:t>?»</a:t>
            </a:r>
          </a:p>
        </p:txBody>
      </p:sp>
      <p:graphicFrame>
        <p:nvGraphicFramePr>
          <p:cNvPr id="27" name="Диаграмма 26"/>
          <p:cNvGraphicFramePr>
            <a:graphicFrameLocks/>
          </p:cNvGraphicFramePr>
          <p:nvPr/>
        </p:nvGraphicFramePr>
        <p:xfrm>
          <a:off x="1" y="1266092"/>
          <a:ext cx="9144000" cy="4611180"/>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6" name="Группа 15"/>
            <p:cNvGrpSpPr/>
            <p:nvPr/>
          </p:nvGrpSpPr>
          <p:grpSpPr>
            <a:xfrm>
              <a:off x="107504" y="5877272"/>
              <a:ext cx="864096" cy="864096"/>
              <a:chOff x="7445326" y="-47947"/>
              <a:chExt cx="963744" cy="963744"/>
            </a:xfrm>
          </p:grpSpPr>
          <p:sp>
            <p:nvSpPr>
              <p:cNvPr id="22" name="Овал 2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18" name="Прямая соединительная линия 17"/>
            <p:cNvCxnSpPr>
              <a:stCxn id="2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Прямоугольник 2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874490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909931" y="1268760"/>
            <a:ext cx="7910541" cy="3342453"/>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Проаналізовано завдяки аналітичній системі </a:t>
            </a:r>
            <a:r>
              <a:rPr lang="uk-UA" sz="1600" b="1" dirty="0">
                <a:latin typeface="+mj-lt"/>
              </a:rPr>
              <a:t>136101</a:t>
            </a:r>
            <a:r>
              <a:rPr lang="uk-UA" sz="1600" dirty="0">
                <a:latin typeface="+mj-lt"/>
              </a:rPr>
              <a:t> текстів. Автоматична система аналізу виконувала пошук за ключовими словами, пов’язаними с </a:t>
            </a:r>
            <a:r>
              <a:rPr lang="uk-UA" sz="1600" dirty="0" err="1">
                <a:latin typeface="+mj-lt"/>
              </a:rPr>
              <a:t>ІГС</a:t>
            </a:r>
            <a:r>
              <a:rPr lang="uk-UA" sz="1600" dirty="0">
                <a:latin typeface="+mj-lt"/>
              </a:rPr>
              <a:t>: «громадська організація», «форум» тощо </a:t>
            </a:r>
          </a:p>
          <a:p>
            <a:pPr>
              <a:lnSpc>
                <a:spcPct val="120000"/>
              </a:lnSpc>
            </a:pPr>
            <a:endParaRPr lang="uk-UA" sz="1600" dirty="0">
              <a:latin typeface="+mj-lt"/>
            </a:endParaRPr>
          </a:p>
          <a:p>
            <a:pPr>
              <a:lnSpc>
                <a:spcPct val="120000"/>
              </a:lnSpc>
            </a:pPr>
            <a:r>
              <a:rPr lang="uk-UA" sz="1600" dirty="0">
                <a:latin typeface="+mj-lt"/>
              </a:rPr>
              <a:t>Проаналізовано вручну близько </a:t>
            </a:r>
            <a:r>
              <a:rPr lang="uk-UA" sz="1600" b="1" dirty="0">
                <a:latin typeface="+mj-lt"/>
              </a:rPr>
              <a:t>12 тис.</a:t>
            </a:r>
            <a:r>
              <a:rPr lang="uk-UA" sz="1600" dirty="0">
                <a:latin typeface="+mj-lt"/>
              </a:rPr>
              <a:t> текстів</a:t>
            </a:r>
          </a:p>
          <a:p>
            <a:pPr>
              <a:lnSpc>
                <a:spcPct val="120000"/>
              </a:lnSpc>
            </a:pPr>
            <a:endParaRPr lang="uk-UA" sz="1600" dirty="0">
              <a:latin typeface="+mj-lt"/>
            </a:endParaRPr>
          </a:p>
          <a:p>
            <a:pPr>
              <a:lnSpc>
                <a:spcPct val="120000"/>
              </a:lnSpc>
            </a:pPr>
            <a:r>
              <a:rPr lang="uk-UA" sz="1600" dirty="0">
                <a:latin typeface="+mj-lt"/>
              </a:rPr>
              <a:t>Загальний обсяг даних (у форматі </a:t>
            </a:r>
            <a:r>
              <a:rPr lang="en-US" sz="1600" dirty="0">
                <a:latin typeface="+mj-lt"/>
              </a:rPr>
              <a:t>SQL) – </a:t>
            </a:r>
            <a:r>
              <a:rPr lang="uk-UA" sz="1600" dirty="0">
                <a:latin typeface="+mj-lt"/>
              </a:rPr>
              <a:t>понад 600 Мб</a:t>
            </a:r>
          </a:p>
          <a:p>
            <a:pPr>
              <a:lnSpc>
                <a:spcPct val="120000"/>
              </a:lnSpc>
            </a:pPr>
            <a:endParaRPr lang="uk-UA" sz="1600" dirty="0">
              <a:latin typeface="+mj-lt"/>
            </a:endParaRPr>
          </a:p>
          <a:p>
            <a:pPr>
              <a:lnSpc>
                <a:spcPct val="120000"/>
              </a:lnSpc>
            </a:pPr>
            <a:r>
              <a:rPr lang="uk-UA" sz="1600" dirty="0">
                <a:latin typeface="+mj-lt"/>
              </a:rPr>
              <a:t>Частка текстів, присвячена </a:t>
            </a:r>
            <a:r>
              <a:rPr lang="uk-UA" sz="1600" dirty="0" err="1">
                <a:latin typeface="+mj-lt"/>
              </a:rPr>
              <a:t>ІГС</a:t>
            </a:r>
            <a:r>
              <a:rPr lang="uk-UA" sz="1600" dirty="0">
                <a:latin typeface="+mj-lt"/>
              </a:rPr>
              <a:t>:</a:t>
            </a:r>
          </a:p>
          <a:p>
            <a:pPr marL="285750" indent="-285750">
              <a:lnSpc>
                <a:spcPct val="120000"/>
              </a:lnSpc>
              <a:buFontTx/>
              <a:buChar char="-"/>
            </a:pPr>
            <a:r>
              <a:rPr lang="uk-UA" sz="1600" dirty="0">
                <a:latin typeface="+mj-lt"/>
              </a:rPr>
              <a:t>За автоматичною обробкою – 12,3%</a:t>
            </a:r>
          </a:p>
          <a:p>
            <a:pPr marL="285750" indent="-285750">
              <a:lnSpc>
                <a:spcPct val="120000"/>
              </a:lnSpc>
              <a:buFontTx/>
              <a:buChar char="-"/>
            </a:pPr>
            <a:r>
              <a:rPr lang="uk-UA" sz="1600" dirty="0">
                <a:latin typeface="+mj-lt"/>
              </a:rPr>
              <a:t>За ручною обробкою – близько 10%</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7688506" cy="369332"/>
          </a:xfrm>
          <a:prstGeom prst="rect">
            <a:avLst/>
          </a:prstGeom>
          <a:noFill/>
        </p:spPr>
        <p:txBody>
          <a:bodyPr wrap="square" rtlCol="0">
            <a:spAutoFit/>
          </a:bodyPr>
          <a:lstStyle/>
          <a:p>
            <a:r>
              <a:rPr lang="uk-UA" b="1" dirty="0">
                <a:solidFill>
                  <a:srgbClr val="912D29"/>
                </a:solidFill>
                <a:latin typeface="Myriad Pro" pitchFamily="34" charset="0"/>
              </a:rPr>
              <a:t>Методологія дослідження : кількісні параметри контент-аналізу</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17" name="Группа 16"/>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0613424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40</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Можлива причина для згуртування ГО</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Навколо</a:t>
            </a:r>
            <a:r>
              <a:rPr lang="ru-RU" sz="1600" dirty="0">
                <a:latin typeface="+mj-lt"/>
              </a:rPr>
              <a:t> </a:t>
            </a:r>
            <a:r>
              <a:rPr lang="ru-RU" sz="1600" dirty="0" err="1">
                <a:latin typeface="+mj-lt"/>
              </a:rPr>
              <a:t>чого</a:t>
            </a:r>
            <a:r>
              <a:rPr lang="ru-RU" sz="1600" dirty="0">
                <a:latin typeface="+mj-lt"/>
              </a:rPr>
              <a:t>/кого могли б </a:t>
            </a:r>
            <a:r>
              <a:rPr lang="ru-RU" sz="1600" dirty="0" err="1">
                <a:latin typeface="+mj-lt"/>
              </a:rPr>
              <a:t>згуртуватись</a:t>
            </a:r>
            <a:r>
              <a:rPr lang="ru-RU" sz="1600" dirty="0">
                <a:latin typeface="+mj-lt"/>
              </a:rPr>
              <a:t> </a:t>
            </a:r>
            <a:r>
              <a:rPr lang="ru-RU" sz="1600" dirty="0" err="1">
                <a:latin typeface="+mj-lt"/>
              </a:rPr>
              <a:t>громадські</a:t>
            </a:r>
            <a:r>
              <a:rPr lang="ru-RU" sz="1600" dirty="0">
                <a:latin typeface="+mj-lt"/>
              </a:rPr>
              <a:t> </a:t>
            </a:r>
            <a:r>
              <a:rPr lang="ru-RU" sz="1600" dirty="0" err="1">
                <a:latin typeface="+mj-lt"/>
              </a:rPr>
              <a:t>організації</a:t>
            </a:r>
            <a:r>
              <a:rPr lang="ru-RU" sz="1600" dirty="0">
                <a:latin typeface="+mj-lt"/>
              </a:rPr>
              <a:t>?»</a:t>
            </a:r>
          </a:p>
        </p:txBody>
      </p:sp>
      <p:graphicFrame>
        <p:nvGraphicFramePr>
          <p:cNvPr id="23" name="Диаграмма 22"/>
          <p:cNvGraphicFramePr>
            <a:graphicFrameLocks/>
          </p:cNvGraphicFramePr>
          <p:nvPr/>
        </p:nvGraphicFramePr>
        <p:xfrm>
          <a:off x="78844" y="1252025"/>
          <a:ext cx="9065156" cy="4625247"/>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635896" y="1556792"/>
            <a:ext cx="5256583"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Хоча 60% опитаних сказали, що можна об’єднатись для вирішення «широких» проблем, більш глибоке інтерв’ю показало, що у організацій немає спільного бачення щодо вирішення таких проблем. Проте є низка протиріч між ІГС (починаючи від ідеологічних і особистісних конфліктів і закінчуючи банальною конкуренцією за грантові чи спонсорські кошти)</a:t>
            </a:r>
          </a:p>
        </p:txBody>
      </p:sp>
      <p:grpSp>
        <p:nvGrpSpPr>
          <p:cNvPr id="14" name="Группа 13"/>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2" name="Овал 2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2318630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356992"/>
            <a:ext cx="5760640" cy="523220"/>
          </a:xfrm>
          <a:prstGeom prst="rect">
            <a:avLst/>
          </a:prstGeom>
          <a:noFill/>
        </p:spPr>
        <p:txBody>
          <a:bodyPr wrap="square" rtlCol="0">
            <a:spAutoFit/>
          </a:bodyPr>
          <a:lstStyle/>
          <a:p>
            <a:pPr algn="ctr"/>
            <a:r>
              <a:rPr lang="uk-UA" sz="2800" b="1" dirty="0">
                <a:solidFill>
                  <a:schemeClr val="tx1">
                    <a:lumMod val="75000"/>
                    <a:lumOff val="25000"/>
                  </a:schemeClr>
                </a:solidFill>
                <a:latin typeface="Myriad Pro" pitchFamily="34" charset="0"/>
              </a:rPr>
              <a:t>Взаємодія ІГС із бізнесом</a:t>
            </a:r>
          </a:p>
        </p:txBody>
      </p:sp>
    </p:spTree>
    <p:extLst>
      <p:ext uri="{BB962C8B-B14F-4D97-AF65-F5344CB8AC3E}">
        <p14:creationId xmlns:p14="http://schemas.microsoft.com/office/powerpoint/2010/main" val="30824917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42</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Бізнесом</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«Як </a:t>
            </a:r>
            <a:r>
              <a:rPr lang="ru-RU" sz="1600" dirty="0" err="1">
                <a:latin typeface="+mj-lt"/>
              </a:rPr>
              <a:t>ви</a:t>
            </a:r>
            <a:r>
              <a:rPr lang="ru-RU" sz="1600" dirty="0">
                <a:latin typeface="+mj-lt"/>
              </a:rPr>
              <a:t> </a:t>
            </a:r>
            <a:r>
              <a:rPr lang="ru-RU" sz="1600" dirty="0" err="1">
                <a:latin typeface="+mj-lt"/>
              </a:rPr>
              <a:t>оцінюєте</a:t>
            </a:r>
            <a:r>
              <a:rPr lang="ru-RU" sz="1600" dirty="0">
                <a:latin typeface="+mj-lt"/>
              </a:rPr>
              <a:t> за </a:t>
            </a:r>
            <a:r>
              <a:rPr lang="ru-RU" sz="1600" dirty="0" err="1">
                <a:latin typeface="+mj-lt"/>
              </a:rPr>
              <a:t>п’ятибальною</a:t>
            </a:r>
            <a:r>
              <a:rPr lang="ru-RU" sz="1600" dirty="0">
                <a:latin typeface="+mj-lt"/>
              </a:rPr>
              <a:t> шкалою роботу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 з </a:t>
            </a:r>
            <a:r>
              <a:rPr lang="ru-RU" sz="1600" dirty="0" err="1">
                <a:latin typeface="+mj-lt"/>
              </a:rPr>
              <a:t>бізнесом</a:t>
            </a:r>
            <a:r>
              <a:rPr lang="ru-RU" sz="1600" dirty="0">
                <a:latin typeface="+mj-lt"/>
              </a:rPr>
              <a:t>?</a:t>
            </a:r>
          </a:p>
          <a:p>
            <a:pPr lvl="0" algn="ctr">
              <a:lnSpc>
                <a:spcPct val="120000"/>
              </a:lnSpc>
            </a:pPr>
            <a:r>
              <a:rPr lang="ru-RU" sz="1600" dirty="0">
                <a:latin typeface="+mj-lt"/>
              </a:rPr>
              <a:t>Як </a:t>
            </a:r>
            <a:r>
              <a:rPr lang="ru-RU" sz="1600" dirty="0" err="1">
                <a:latin typeface="+mj-lt"/>
              </a:rPr>
              <a:t>ви</a:t>
            </a:r>
            <a:r>
              <a:rPr lang="ru-RU" sz="1600" dirty="0">
                <a:latin typeface="+mj-lt"/>
              </a:rPr>
              <a:t> </a:t>
            </a:r>
            <a:r>
              <a:rPr lang="ru-RU" sz="1600" dirty="0" err="1">
                <a:latin typeface="+mj-lt"/>
              </a:rPr>
              <a:t>оцінюєте</a:t>
            </a:r>
            <a:r>
              <a:rPr lang="ru-RU" sz="1600" dirty="0">
                <a:latin typeface="+mj-lt"/>
              </a:rPr>
              <a:t> за </a:t>
            </a:r>
            <a:r>
              <a:rPr lang="ru-RU" sz="1600" dirty="0" err="1">
                <a:latin typeface="+mj-lt"/>
              </a:rPr>
              <a:t>п’ятибальною</a:t>
            </a:r>
            <a:r>
              <a:rPr lang="ru-RU" sz="1600" dirty="0">
                <a:latin typeface="+mj-lt"/>
              </a:rPr>
              <a:t> шкалою роботу </a:t>
            </a:r>
            <a:r>
              <a:rPr lang="ru-RU" sz="1600" dirty="0" err="1">
                <a:latin typeface="+mj-lt"/>
              </a:rPr>
              <a:t>інших</a:t>
            </a:r>
            <a:r>
              <a:rPr lang="ru-RU" sz="1600" dirty="0">
                <a:latin typeface="+mj-lt"/>
              </a:rPr>
              <a:t> ГО з </a:t>
            </a:r>
            <a:r>
              <a:rPr lang="ru-RU" sz="1600" dirty="0" err="1">
                <a:latin typeface="+mj-lt"/>
              </a:rPr>
              <a:t>бізнесом</a:t>
            </a:r>
            <a:r>
              <a:rPr lang="ru-RU" sz="1600" dirty="0">
                <a:latin typeface="+mj-lt"/>
              </a:rPr>
              <a:t>?</a:t>
            </a:r>
          </a:p>
        </p:txBody>
      </p:sp>
      <p:graphicFrame>
        <p:nvGraphicFramePr>
          <p:cNvPr id="14" name="Диаграмма 13"/>
          <p:cNvGraphicFramePr>
            <a:graphicFrameLocks/>
          </p:cNvGraphicFramePr>
          <p:nvPr>
            <p:extLst>
              <p:ext uri="{D42A27DB-BD31-4B8C-83A1-F6EECF244321}">
                <p14:modId xmlns:p14="http://schemas.microsoft.com/office/powerpoint/2010/main" val="2061407397"/>
              </p:ext>
            </p:extLst>
          </p:nvPr>
        </p:nvGraphicFramePr>
        <p:xfrm>
          <a:off x="539552" y="1747505"/>
          <a:ext cx="3433540" cy="4292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Диаграмма 15"/>
          <p:cNvGraphicFramePr>
            <a:graphicFrameLocks/>
          </p:cNvGraphicFramePr>
          <p:nvPr>
            <p:extLst>
              <p:ext uri="{D42A27DB-BD31-4B8C-83A1-F6EECF244321}">
                <p14:modId xmlns:p14="http://schemas.microsoft.com/office/powerpoint/2010/main" val="1185811116"/>
              </p:ext>
            </p:extLst>
          </p:nvPr>
        </p:nvGraphicFramePr>
        <p:xfrm>
          <a:off x="4645539" y="1901313"/>
          <a:ext cx="1800199" cy="3975959"/>
        </p:xfrm>
        <a:graphic>
          <a:graphicData uri="http://schemas.openxmlformats.org/drawingml/2006/chart">
            <c:chart xmlns:c="http://schemas.openxmlformats.org/drawingml/2006/chart" xmlns:r="http://schemas.openxmlformats.org/officeDocument/2006/relationships" r:id="rId4"/>
          </a:graphicData>
        </a:graphic>
      </p:graphicFrame>
      <p:grpSp>
        <p:nvGrpSpPr>
          <p:cNvPr id="21" name="Группа 20"/>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0588120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Мотиви роботи бізнесу з ІГС</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Які</a:t>
            </a:r>
            <a:r>
              <a:rPr lang="ru-RU" sz="1600" dirty="0">
                <a:latin typeface="+mj-lt"/>
              </a:rPr>
              <a:t> </a:t>
            </a:r>
            <a:r>
              <a:rPr lang="ru-RU" sz="1600" dirty="0" err="1">
                <a:latin typeface="+mj-lt"/>
              </a:rPr>
              <a:t>основні</a:t>
            </a:r>
            <a:r>
              <a:rPr lang="ru-RU" sz="1600" dirty="0">
                <a:latin typeface="+mj-lt"/>
              </a:rPr>
              <a:t> </a:t>
            </a:r>
            <a:r>
              <a:rPr lang="ru-RU" sz="1600" dirty="0" err="1">
                <a:latin typeface="+mj-lt"/>
              </a:rPr>
              <a:t>мотиви</a:t>
            </a:r>
            <a:r>
              <a:rPr lang="ru-RU" sz="1600" dirty="0">
                <a:latin typeface="+mj-lt"/>
              </a:rPr>
              <a:t> </a:t>
            </a:r>
            <a:r>
              <a:rPr lang="ru-RU" sz="1600" dirty="0" err="1">
                <a:latin typeface="+mj-lt"/>
              </a:rPr>
              <a:t>роботи</a:t>
            </a:r>
            <a:r>
              <a:rPr lang="ru-RU" sz="1600" dirty="0">
                <a:latin typeface="+mj-lt"/>
              </a:rPr>
              <a:t> </a:t>
            </a:r>
            <a:r>
              <a:rPr lang="ru-RU" sz="1600" dirty="0" err="1">
                <a:latin typeface="+mj-lt"/>
              </a:rPr>
              <a:t>бізнесу</a:t>
            </a:r>
            <a:r>
              <a:rPr lang="ru-RU" sz="1600" dirty="0">
                <a:latin typeface="+mj-lt"/>
              </a:rPr>
              <a:t> з ІГС?»</a:t>
            </a:r>
          </a:p>
        </p:txBody>
      </p:sp>
      <p:graphicFrame>
        <p:nvGraphicFramePr>
          <p:cNvPr id="43" name="Диаграмма 42"/>
          <p:cNvGraphicFramePr>
            <a:graphicFrameLocks/>
          </p:cNvGraphicFramePr>
          <p:nvPr/>
        </p:nvGraphicFramePr>
        <p:xfrm>
          <a:off x="107504" y="1368230"/>
          <a:ext cx="9036496" cy="4309284"/>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Группа 15"/>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2" name="Группа 21"/>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3622347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Що хочуть ІГС від бізнесу</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Що</a:t>
            </a:r>
            <a:r>
              <a:rPr lang="ru-RU" sz="1600" dirty="0">
                <a:latin typeface="+mj-lt"/>
              </a:rPr>
              <a:t> </a:t>
            </a:r>
            <a:r>
              <a:rPr lang="ru-RU" sz="1600" dirty="0" err="1">
                <a:latin typeface="+mj-lt"/>
              </a:rPr>
              <a:t>хоче</a:t>
            </a:r>
            <a:r>
              <a:rPr lang="ru-RU" sz="1600" dirty="0">
                <a:latin typeface="+mj-lt"/>
              </a:rPr>
              <a:t> </a:t>
            </a:r>
            <a:r>
              <a:rPr lang="ru-RU" sz="1600" dirty="0" err="1">
                <a:latin typeface="+mj-lt"/>
              </a:rPr>
              <a:t>отримати</a:t>
            </a:r>
            <a:r>
              <a:rPr lang="ru-RU" sz="1600" dirty="0">
                <a:latin typeface="+mj-lt"/>
              </a:rPr>
              <a:t> ІГС </a:t>
            </a:r>
            <a:r>
              <a:rPr lang="ru-RU" sz="1600" dirty="0" err="1">
                <a:latin typeface="+mj-lt"/>
              </a:rPr>
              <a:t>від</a:t>
            </a:r>
            <a:r>
              <a:rPr lang="ru-RU" sz="1600" dirty="0">
                <a:latin typeface="+mj-lt"/>
              </a:rPr>
              <a:t> </a:t>
            </a:r>
            <a:r>
              <a:rPr lang="ru-RU" sz="1600" dirty="0" err="1">
                <a:latin typeface="+mj-lt"/>
              </a:rPr>
              <a:t>бізнесу</a:t>
            </a:r>
            <a:r>
              <a:rPr lang="ru-RU" sz="1600" dirty="0">
                <a:latin typeface="+mj-lt"/>
              </a:rPr>
              <a:t>?»</a:t>
            </a:r>
          </a:p>
        </p:txBody>
      </p:sp>
      <p:graphicFrame>
        <p:nvGraphicFramePr>
          <p:cNvPr id="42" name="Диаграмма 41"/>
          <p:cNvGraphicFramePr>
            <a:graphicFrameLocks/>
          </p:cNvGraphicFramePr>
          <p:nvPr/>
        </p:nvGraphicFramePr>
        <p:xfrm>
          <a:off x="0" y="1477108"/>
          <a:ext cx="9144000" cy="424582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635896" y="1628800"/>
            <a:ext cx="5256584" cy="241912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Те, що найбільше відповідей саме про «партнерство», свідчить, в першу чергу, про те, що ГО переважно хочуть називати взаємодію із бізнесом партнерством. А для бізнеса ця форма не завжди зрозуміла. Тож потрібен певний «перекладач», який зможе скоординувати бізнес і ГО для досягнення спільних дій. (</a:t>
            </a:r>
            <a:r>
              <a:rPr lang="uk-UA" sz="1400" i="1" dirty="0"/>
              <a:t>прим модератора ФГД: теоретично, таким посередником може стати депутат місцевої ради, проте той негатив, який є у ставленні до більшості депутатів, не дозволяє йому повноцінно працювати в цьому напрямку)</a:t>
            </a:r>
            <a:endParaRPr lang="uk-UA" sz="1400" dirty="0"/>
          </a:p>
        </p:txBody>
      </p:sp>
      <p:grpSp>
        <p:nvGrpSpPr>
          <p:cNvPr id="18" name="Группа 17"/>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4311478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429000"/>
            <a:ext cx="5760640" cy="523220"/>
          </a:xfrm>
          <a:prstGeom prst="rect">
            <a:avLst/>
          </a:prstGeom>
          <a:noFill/>
        </p:spPr>
        <p:txBody>
          <a:bodyPr wrap="square" rtlCol="0">
            <a:spAutoFit/>
          </a:bodyPr>
          <a:lstStyle/>
          <a:p>
            <a:pPr algn="ctr"/>
            <a:r>
              <a:rPr lang="uk-UA" sz="2800" b="1" dirty="0">
                <a:solidFill>
                  <a:schemeClr val="tx1">
                    <a:lumMod val="75000"/>
                    <a:lumOff val="25000"/>
                  </a:schemeClr>
                </a:solidFill>
                <a:latin typeface="Myriad Pro" pitchFamily="34" charset="0"/>
              </a:rPr>
              <a:t>Робота ІГС із медіа</a:t>
            </a:r>
          </a:p>
        </p:txBody>
      </p:sp>
    </p:spTree>
    <p:extLst>
      <p:ext uri="{BB962C8B-B14F-4D97-AF65-F5344CB8AC3E}">
        <p14:creationId xmlns:p14="http://schemas.microsoft.com/office/powerpoint/2010/main" val="15671588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Способи поширення інформації</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«Як ваша </a:t>
            </a:r>
            <a:r>
              <a:rPr lang="ru-RU" sz="1600" dirty="0" err="1">
                <a:latin typeface="+mj-lt"/>
              </a:rPr>
              <a:t>організація</a:t>
            </a:r>
            <a:r>
              <a:rPr lang="ru-RU" sz="1600" dirty="0">
                <a:latin typeface="+mj-lt"/>
              </a:rPr>
              <a:t> </a:t>
            </a:r>
            <a:r>
              <a:rPr lang="ru-RU" sz="1600" dirty="0" err="1">
                <a:latin typeface="+mj-lt"/>
              </a:rPr>
              <a:t>зазвичай</a:t>
            </a:r>
            <a:r>
              <a:rPr lang="ru-RU" sz="1600" dirty="0">
                <a:latin typeface="+mj-lt"/>
              </a:rPr>
              <a:t> </a:t>
            </a:r>
            <a:r>
              <a:rPr lang="ru-RU" sz="1600" dirty="0" err="1">
                <a:latin typeface="+mj-lt"/>
              </a:rPr>
              <a:t>поширює</a:t>
            </a:r>
            <a:r>
              <a:rPr lang="ru-RU" sz="1600" dirty="0">
                <a:latin typeface="+mj-lt"/>
              </a:rPr>
              <a:t> </a:t>
            </a:r>
            <a:r>
              <a:rPr lang="ru-RU" sz="1600" dirty="0" err="1">
                <a:latin typeface="+mj-lt"/>
              </a:rPr>
              <a:t>інформацію</a:t>
            </a:r>
            <a:r>
              <a:rPr lang="ru-RU" sz="1600" dirty="0">
                <a:latin typeface="+mj-lt"/>
              </a:rPr>
              <a:t> про себе та свою </a:t>
            </a:r>
            <a:r>
              <a:rPr lang="ru-RU" sz="1600" dirty="0" err="1">
                <a:latin typeface="+mj-lt"/>
              </a:rPr>
              <a:t>діяльність</a:t>
            </a:r>
            <a:r>
              <a:rPr lang="ru-RU" sz="1600" dirty="0">
                <a:latin typeface="+mj-lt"/>
              </a:rPr>
              <a:t>?»</a:t>
            </a:r>
          </a:p>
        </p:txBody>
      </p:sp>
      <p:graphicFrame>
        <p:nvGraphicFramePr>
          <p:cNvPr id="41" name="Диаграмма 40"/>
          <p:cNvGraphicFramePr>
            <a:graphicFrameLocks/>
          </p:cNvGraphicFramePr>
          <p:nvPr/>
        </p:nvGraphicFramePr>
        <p:xfrm>
          <a:off x="107504" y="1463506"/>
          <a:ext cx="9036496" cy="4544389"/>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6" name="Группа 15"/>
            <p:cNvGrpSpPr/>
            <p:nvPr/>
          </p:nvGrpSpPr>
          <p:grpSpPr>
            <a:xfrm>
              <a:off x="107504" y="5877272"/>
              <a:ext cx="864096" cy="864096"/>
              <a:chOff x="7445326" y="-47947"/>
              <a:chExt cx="963744" cy="963744"/>
            </a:xfrm>
          </p:grpSpPr>
          <p:sp>
            <p:nvSpPr>
              <p:cNvPr id="22" name="Овал 2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18" name="Прямая соединительная линия 17"/>
            <p:cNvCxnSpPr>
              <a:stCxn id="2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Прямоугольник 2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5730622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47</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із медіа</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«Як </a:t>
            </a:r>
            <a:r>
              <a:rPr lang="ru-RU" sz="1600" dirty="0" err="1">
                <a:latin typeface="+mj-lt"/>
              </a:rPr>
              <a:t>ви</a:t>
            </a:r>
            <a:r>
              <a:rPr lang="ru-RU" sz="1600" dirty="0">
                <a:latin typeface="+mj-lt"/>
              </a:rPr>
              <a:t> </a:t>
            </a:r>
            <a:r>
              <a:rPr lang="ru-RU" sz="1600" dirty="0" err="1">
                <a:latin typeface="+mj-lt"/>
              </a:rPr>
              <a:t>оцінюєте</a:t>
            </a:r>
            <a:r>
              <a:rPr lang="ru-RU" sz="1600" dirty="0">
                <a:latin typeface="+mj-lt"/>
              </a:rPr>
              <a:t> за </a:t>
            </a:r>
            <a:r>
              <a:rPr lang="ru-RU" sz="1600" dirty="0" err="1">
                <a:latin typeface="+mj-lt"/>
              </a:rPr>
              <a:t>п’ятибальною</a:t>
            </a:r>
            <a:r>
              <a:rPr lang="ru-RU" sz="1600" dirty="0">
                <a:latin typeface="+mj-lt"/>
              </a:rPr>
              <a:t> шкалою роботу </a:t>
            </a:r>
            <a:r>
              <a:rPr lang="ru-RU" sz="1600" dirty="0" err="1">
                <a:latin typeface="+mj-lt"/>
              </a:rPr>
              <a:t>вашої</a:t>
            </a:r>
            <a:r>
              <a:rPr lang="ru-RU" sz="1600" dirty="0">
                <a:latin typeface="+mj-lt"/>
              </a:rPr>
              <a:t> ГО з </a:t>
            </a:r>
            <a:r>
              <a:rPr lang="ru-RU" sz="1600" dirty="0" err="1">
                <a:latin typeface="+mj-lt"/>
              </a:rPr>
              <a:t>медіа</a:t>
            </a:r>
            <a:r>
              <a:rPr lang="ru-RU" sz="1600" dirty="0">
                <a:latin typeface="+mj-lt"/>
              </a:rPr>
              <a:t>?»</a:t>
            </a:r>
          </a:p>
          <a:p>
            <a:pPr lvl="0" algn="ctr">
              <a:lnSpc>
                <a:spcPct val="120000"/>
              </a:lnSpc>
            </a:pPr>
            <a:r>
              <a:rPr lang="ru-RU" sz="1600" dirty="0">
                <a:latin typeface="+mj-lt"/>
              </a:rPr>
              <a:t>«Як </a:t>
            </a:r>
            <a:r>
              <a:rPr lang="ru-RU" sz="1600" dirty="0" err="1">
                <a:latin typeface="+mj-lt"/>
              </a:rPr>
              <a:t>ви</a:t>
            </a:r>
            <a:r>
              <a:rPr lang="ru-RU" sz="1600" dirty="0">
                <a:latin typeface="+mj-lt"/>
              </a:rPr>
              <a:t> </a:t>
            </a:r>
            <a:r>
              <a:rPr lang="ru-RU" sz="1600" dirty="0" err="1">
                <a:latin typeface="+mj-lt"/>
              </a:rPr>
              <a:t>оцінюєте</a:t>
            </a:r>
            <a:r>
              <a:rPr lang="ru-RU" sz="1600" dirty="0">
                <a:latin typeface="+mj-lt"/>
              </a:rPr>
              <a:t> за </a:t>
            </a:r>
            <a:r>
              <a:rPr lang="ru-RU" sz="1600" dirty="0" err="1">
                <a:latin typeface="+mj-lt"/>
              </a:rPr>
              <a:t>п’ятибальною</a:t>
            </a:r>
            <a:r>
              <a:rPr lang="ru-RU" sz="1600" dirty="0">
                <a:latin typeface="+mj-lt"/>
              </a:rPr>
              <a:t> шкалою роботу </a:t>
            </a:r>
            <a:r>
              <a:rPr lang="ru-RU" sz="1600" dirty="0" err="1">
                <a:latin typeface="+mj-lt"/>
              </a:rPr>
              <a:t>інших</a:t>
            </a:r>
            <a:r>
              <a:rPr lang="ru-RU" sz="1600" dirty="0">
                <a:latin typeface="+mj-lt"/>
              </a:rPr>
              <a:t> ГО з </a:t>
            </a:r>
            <a:r>
              <a:rPr lang="ru-RU" sz="1600" dirty="0" err="1">
                <a:latin typeface="+mj-lt"/>
              </a:rPr>
              <a:t>медіа</a:t>
            </a:r>
            <a:r>
              <a:rPr lang="ru-RU" sz="1600" dirty="0">
                <a:latin typeface="+mj-lt"/>
              </a:rPr>
              <a:t>?»</a:t>
            </a:r>
          </a:p>
        </p:txBody>
      </p:sp>
      <p:graphicFrame>
        <p:nvGraphicFramePr>
          <p:cNvPr id="21" name="Диаграмма 20"/>
          <p:cNvGraphicFramePr>
            <a:graphicFrameLocks/>
          </p:cNvGraphicFramePr>
          <p:nvPr>
            <p:extLst>
              <p:ext uri="{D42A27DB-BD31-4B8C-83A1-F6EECF244321}">
                <p14:modId xmlns:p14="http://schemas.microsoft.com/office/powerpoint/2010/main" val="2234880247"/>
              </p:ext>
            </p:extLst>
          </p:nvPr>
        </p:nvGraphicFramePr>
        <p:xfrm>
          <a:off x="418274" y="1729618"/>
          <a:ext cx="5606431" cy="4292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Диаграмма 21"/>
          <p:cNvGraphicFramePr>
            <a:graphicFrameLocks/>
          </p:cNvGraphicFramePr>
          <p:nvPr>
            <p:extLst>
              <p:ext uri="{D42A27DB-BD31-4B8C-83A1-F6EECF244321}">
                <p14:modId xmlns:p14="http://schemas.microsoft.com/office/powerpoint/2010/main" val="3258756872"/>
              </p:ext>
            </p:extLst>
          </p:nvPr>
        </p:nvGraphicFramePr>
        <p:xfrm>
          <a:off x="6310385" y="2060848"/>
          <a:ext cx="1623146" cy="3552552"/>
        </p:xfrm>
        <a:graphic>
          <a:graphicData uri="http://schemas.openxmlformats.org/drawingml/2006/chart">
            <c:chart xmlns:c="http://schemas.openxmlformats.org/drawingml/2006/chart" xmlns:r="http://schemas.openxmlformats.org/officeDocument/2006/relationships" r:id="rId4"/>
          </a:graphicData>
        </a:graphic>
      </p:graphicFrame>
      <p:grpSp>
        <p:nvGrpSpPr>
          <p:cNvPr id="16" name="Группа 15"/>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037084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48</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Які соціальні мережі використовують ГО</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Чи</a:t>
            </a:r>
            <a:r>
              <a:rPr lang="ru-RU" sz="1600" dirty="0">
                <a:latin typeface="+mj-lt"/>
              </a:rPr>
              <a:t> </a:t>
            </a:r>
            <a:r>
              <a:rPr lang="ru-RU" sz="1600" dirty="0" err="1">
                <a:latin typeface="+mj-lt"/>
              </a:rPr>
              <a:t>використовуєте</a:t>
            </a:r>
            <a:r>
              <a:rPr lang="ru-RU" sz="1600" dirty="0">
                <a:latin typeface="+mj-lt"/>
              </a:rPr>
              <a:t> ви </a:t>
            </a:r>
            <a:r>
              <a:rPr lang="ru-RU" sz="1600" dirty="0" err="1">
                <a:latin typeface="+mj-lt"/>
              </a:rPr>
              <a:t>соціальні</a:t>
            </a:r>
            <a:r>
              <a:rPr lang="ru-RU" sz="1600" dirty="0">
                <a:latin typeface="+mj-lt"/>
              </a:rPr>
              <a:t> </a:t>
            </a:r>
            <a:r>
              <a:rPr lang="ru-RU" sz="1600" dirty="0" err="1">
                <a:latin typeface="+mj-lt"/>
              </a:rPr>
              <a:t>мережі</a:t>
            </a:r>
            <a:r>
              <a:rPr lang="ru-RU" sz="1600" dirty="0">
                <a:latin typeface="+mj-lt"/>
              </a:rPr>
              <a:t> у </a:t>
            </a:r>
            <a:r>
              <a:rPr lang="ru-RU" sz="1600" dirty="0" err="1">
                <a:latin typeface="+mj-lt"/>
              </a:rPr>
              <a:t>своїй</a:t>
            </a:r>
            <a:r>
              <a:rPr lang="ru-RU" sz="1600" dirty="0">
                <a:latin typeface="+mj-lt"/>
              </a:rPr>
              <a:t> </a:t>
            </a:r>
            <a:r>
              <a:rPr lang="ru-RU" sz="1600" dirty="0" err="1">
                <a:latin typeface="+mj-lt"/>
              </a:rPr>
              <a:t>роботі</a:t>
            </a:r>
            <a:r>
              <a:rPr lang="ru-RU" sz="1600" dirty="0">
                <a:latin typeface="+mj-lt"/>
              </a:rPr>
              <a:t>, </a:t>
            </a:r>
            <a:r>
              <a:rPr lang="ru-RU" sz="1600" dirty="0" err="1">
                <a:latin typeface="+mj-lt"/>
              </a:rPr>
              <a:t>якщо</a:t>
            </a:r>
            <a:r>
              <a:rPr lang="ru-RU" sz="1600" dirty="0">
                <a:latin typeface="+mj-lt"/>
              </a:rPr>
              <a:t> так то </a:t>
            </a:r>
            <a:r>
              <a:rPr lang="ru-RU" sz="1600" dirty="0" err="1">
                <a:latin typeface="+mj-lt"/>
              </a:rPr>
              <a:t>які</a:t>
            </a:r>
            <a:r>
              <a:rPr lang="ru-RU" sz="1600" dirty="0">
                <a:latin typeface="+mj-lt"/>
              </a:rPr>
              <a:t>?»</a:t>
            </a:r>
          </a:p>
        </p:txBody>
      </p:sp>
      <p:graphicFrame>
        <p:nvGraphicFramePr>
          <p:cNvPr id="38" name="Диаграмма 37"/>
          <p:cNvGraphicFramePr>
            <a:graphicFrameLocks/>
          </p:cNvGraphicFramePr>
          <p:nvPr/>
        </p:nvGraphicFramePr>
        <p:xfrm>
          <a:off x="107504" y="1571058"/>
          <a:ext cx="8938021" cy="4436837"/>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6" name="Группа 15"/>
            <p:cNvGrpSpPr/>
            <p:nvPr/>
          </p:nvGrpSpPr>
          <p:grpSpPr>
            <a:xfrm>
              <a:off x="107504" y="5877272"/>
              <a:ext cx="864096" cy="864096"/>
              <a:chOff x="7445326" y="-47947"/>
              <a:chExt cx="963744" cy="963744"/>
            </a:xfrm>
          </p:grpSpPr>
          <p:sp>
            <p:nvSpPr>
              <p:cNvPr id="22" name="Овал 2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18" name="Прямая соединительная линия 17"/>
            <p:cNvCxnSpPr>
              <a:stCxn id="2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Прямоугольник 2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46367546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49</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Періодичність оновлення сторінки у соціальних мережах</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«Як часто ви </a:t>
            </a:r>
            <a:r>
              <a:rPr lang="ru-RU" sz="1600" dirty="0" err="1">
                <a:latin typeface="+mj-lt"/>
              </a:rPr>
              <a:t>оновлюєте</a:t>
            </a:r>
            <a:r>
              <a:rPr lang="ru-RU" sz="1600" dirty="0">
                <a:latin typeface="+mj-lt"/>
              </a:rPr>
              <a:t> </a:t>
            </a:r>
            <a:r>
              <a:rPr lang="ru-RU" sz="1600" dirty="0" err="1">
                <a:latin typeface="+mj-lt"/>
              </a:rPr>
              <a:t>свій</a:t>
            </a:r>
            <a:r>
              <a:rPr lang="ru-RU" sz="1600" dirty="0">
                <a:latin typeface="+mj-lt"/>
              </a:rPr>
              <a:t> сайт та </a:t>
            </a:r>
            <a:r>
              <a:rPr lang="ru-RU" sz="1600" dirty="0" err="1">
                <a:latin typeface="+mj-lt"/>
              </a:rPr>
              <a:t>сторінку</a:t>
            </a:r>
            <a:r>
              <a:rPr lang="ru-RU" sz="1600" dirty="0">
                <a:latin typeface="+mj-lt"/>
              </a:rPr>
              <a:t> в </a:t>
            </a:r>
            <a:r>
              <a:rPr lang="ru-RU" sz="1600" dirty="0" err="1">
                <a:latin typeface="+mj-lt"/>
              </a:rPr>
              <a:t>соціальних</a:t>
            </a:r>
            <a:r>
              <a:rPr lang="ru-RU" sz="1600" dirty="0">
                <a:latin typeface="+mj-lt"/>
              </a:rPr>
              <a:t> мережах?»</a:t>
            </a:r>
          </a:p>
        </p:txBody>
      </p:sp>
      <p:graphicFrame>
        <p:nvGraphicFramePr>
          <p:cNvPr id="37" name="Диаграмма 36"/>
          <p:cNvGraphicFramePr>
            <a:graphicFrameLocks/>
          </p:cNvGraphicFramePr>
          <p:nvPr>
            <p:extLst>
              <p:ext uri="{D42A27DB-BD31-4B8C-83A1-F6EECF244321}">
                <p14:modId xmlns:p14="http://schemas.microsoft.com/office/powerpoint/2010/main" val="3602594544"/>
              </p:ext>
            </p:extLst>
          </p:nvPr>
        </p:nvGraphicFramePr>
        <p:xfrm>
          <a:off x="78844" y="1744394"/>
          <a:ext cx="9036496" cy="4132878"/>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6" name="Группа 15"/>
            <p:cNvGrpSpPr/>
            <p:nvPr/>
          </p:nvGrpSpPr>
          <p:grpSpPr>
            <a:xfrm>
              <a:off x="107504" y="5877272"/>
              <a:ext cx="864096" cy="864096"/>
              <a:chOff x="7445326" y="-47947"/>
              <a:chExt cx="963744" cy="963744"/>
            </a:xfrm>
          </p:grpSpPr>
          <p:sp>
            <p:nvSpPr>
              <p:cNvPr id="22" name="Овал 2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18" name="Прямая соединительная линия 17"/>
            <p:cNvCxnSpPr>
              <a:stCxn id="2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Прямоугольник 2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79272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334862" y="911004"/>
            <a:ext cx="7765530" cy="4667018"/>
          </a:xfrm>
          <a:prstGeom prst="rect">
            <a:avLst/>
          </a:prstGeom>
          <a:noFill/>
        </p:spPr>
        <p:txBody>
          <a:bodyPr wrap="square" numCol="2"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en-US" sz="1600" b="1" dirty="0">
                <a:latin typeface="+mj-lt"/>
                <a:hlinkClick r:id="rId3"/>
              </a:rPr>
              <a:t>http://pivden.info</a:t>
            </a:r>
            <a:r>
              <a:rPr lang="uk-UA" sz="1600" b="1" dirty="0">
                <a:latin typeface="+mj-lt"/>
              </a:rPr>
              <a:t> </a:t>
            </a:r>
            <a:br>
              <a:rPr lang="uk-UA" sz="1600" b="1" dirty="0">
                <a:latin typeface="+mj-lt"/>
              </a:rPr>
            </a:br>
            <a:r>
              <a:rPr lang="en-US" sz="1600" b="1" dirty="0">
                <a:latin typeface="+mj-lt"/>
                <a:hlinkClick r:id="rId4"/>
              </a:rPr>
              <a:t>http://newscity.in.ua</a:t>
            </a:r>
            <a:r>
              <a:rPr lang="uk-UA" sz="1600" b="1" dirty="0">
                <a:latin typeface="+mj-lt"/>
              </a:rPr>
              <a:t> </a:t>
            </a:r>
            <a:br>
              <a:rPr lang="uk-UA" sz="1600" b="1" dirty="0">
                <a:latin typeface="+mj-lt"/>
              </a:rPr>
            </a:br>
            <a:r>
              <a:rPr lang="en-US" sz="1600" b="1" dirty="0">
                <a:latin typeface="+mj-lt"/>
                <a:hlinkClick r:id="rId5"/>
              </a:rPr>
              <a:t>http://fakti.ks.ua</a:t>
            </a:r>
            <a:r>
              <a:rPr lang="uk-UA" sz="1600" b="1" dirty="0">
                <a:latin typeface="+mj-lt"/>
              </a:rPr>
              <a:t>,</a:t>
            </a:r>
            <a:br>
              <a:rPr lang="uk-UA" sz="1600" b="1" dirty="0">
                <a:latin typeface="+mj-lt"/>
              </a:rPr>
            </a:br>
            <a:r>
              <a:rPr lang="en-US" sz="1600" b="1" dirty="0">
                <a:latin typeface="+mj-lt"/>
                <a:hlinkClick r:id="rId6"/>
              </a:rPr>
              <a:t>http://gopri.in.ua</a:t>
            </a:r>
            <a:br>
              <a:rPr lang="uk-UA" sz="1600" b="1" dirty="0">
                <a:latin typeface="+mj-lt"/>
              </a:rPr>
            </a:br>
            <a:r>
              <a:rPr lang="en-US" sz="1600" b="1" dirty="0">
                <a:latin typeface="+mj-lt"/>
                <a:hlinkClick r:id="rId7"/>
              </a:rPr>
              <a:t>http://www.gazeta.ks.ua</a:t>
            </a:r>
            <a:br>
              <a:rPr lang="uk-UA" sz="1600" b="1" dirty="0">
                <a:latin typeface="+mj-lt"/>
              </a:rPr>
            </a:br>
            <a:r>
              <a:rPr lang="en-US" sz="1600" b="1" dirty="0">
                <a:latin typeface="+mj-lt"/>
                <a:hlinkClick r:id="rId8"/>
              </a:rPr>
              <a:t>http://naberejna.com.ua</a:t>
            </a:r>
            <a:r>
              <a:rPr lang="uk-UA" sz="1600" b="1" dirty="0">
                <a:latin typeface="+mj-lt"/>
              </a:rPr>
              <a:t> </a:t>
            </a:r>
            <a:r>
              <a:rPr lang="en-US" sz="1600" b="1" dirty="0">
                <a:latin typeface="+mj-lt"/>
                <a:hlinkClick r:id="rId9"/>
              </a:rPr>
              <a:t>http://khersonci.com.ua</a:t>
            </a:r>
            <a:r>
              <a:rPr lang="uk-UA" sz="1600" b="1" dirty="0">
                <a:latin typeface="+mj-lt"/>
              </a:rPr>
              <a:t> </a:t>
            </a:r>
            <a:r>
              <a:rPr lang="en-US" sz="1600" b="1" dirty="0">
                <a:latin typeface="+mj-lt"/>
                <a:hlinkClick r:id="rId10"/>
              </a:rPr>
              <a:t>http://www.pskherson.com.ua</a:t>
            </a:r>
            <a:br>
              <a:rPr lang="uk-UA" sz="1600" b="1" dirty="0">
                <a:latin typeface="+mj-lt"/>
              </a:rPr>
            </a:br>
            <a:r>
              <a:rPr lang="en-US" sz="1600" b="1" dirty="0">
                <a:latin typeface="+mj-lt"/>
                <a:hlinkClick r:id="rId11"/>
              </a:rPr>
              <a:t>http://ks-line.info</a:t>
            </a:r>
            <a:r>
              <a:rPr lang="uk-UA" sz="1600" b="1" dirty="0">
                <a:latin typeface="+mj-lt"/>
              </a:rPr>
              <a:t> </a:t>
            </a:r>
            <a:br>
              <a:rPr lang="uk-UA" sz="1600" b="1" dirty="0">
                <a:latin typeface="+mj-lt"/>
              </a:rPr>
            </a:br>
            <a:r>
              <a:rPr lang="en-US" sz="1600" b="1" dirty="0">
                <a:latin typeface="+mj-lt"/>
                <a:hlinkClick r:id="rId12"/>
              </a:rPr>
              <a:t>http://www.ksdumka.in.ua</a:t>
            </a:r>
            <a:r>
              <a:rPr lang="uk-UA" sz="1600" b="1" dirty="0">
                <a:latin typeface="+mj-lt"/>
              </a:rPr>
              <a:t> </a:t>
            </a:r>
            <a:br>
              <a:rPr lang="uk-UA" sz="1600" b="1" dirty="0">
                <a:latin typeface="+mj-lt"/>
              </a:rPr>
            </a:br>
            <a:r>
              <a:rPr lang="en-US" sz="1600" b="1" dirty="0">
                <a:latin typeface="+mj-lt"/>
                <a:hlinkClick r:id="rId13"/>
              </a:rPr>
              <a:t>http://vgoru.org</a:t>
            </a:r>
            <a:r>
              <a:rPr lang="uk-UA" sz="1600" b="1" dirty="0">
                <a:latin typeface="+mj-lt"/>
              </a:rPr>
              <a:t> </a:t>
            </a:r>
            <a:br>
              <a:rPr lang="uk-UA" sz="1600" b="1" dirty="0">
                <a:latin typeface="+mj-lt"/>
              </a:rPr>
            </a:br>
            <a:r>
              <a:rPr lang="en-US" sz="1600" b="1" dirty="0">
                <a:latin typeface="+mj-lt"/>
                <a:hlinkClick r:id="rId14"/>
              </a:rPr>
              <a:t>https://tavriya.ks.ua</a:t>
            </a:r>
            <a:r>
              <a:rPr lang="uk-UA" sz="1600" b="1" dirty="0">
                <a:latin typeface="+mj-lt"/>
              </a:rPr>
              <a:t> </a:t>
            </a:r>
            <a:br>
              <a:rPr lang="uk-UA" sz="1600" b="1" dirty="0">
                <a:latin typeface="+mj-lt"/>
              </a:rPr>
            </a:br>
            <a:r>
              <a:rPr lang="en-US" sz="1600" b="1" dirty="0">
                <a:latin typeface="+mj-lt"/>
                <a:hlinkClick r:id="rId15"/>
              </a:rPr>
              <a:t>http://business-kherson.info</a:t>
            </a:r>
            <a:r>
              <a:rPr lang="uk-UA" sz="1600" b="1" dirty="0">
                <a:latin typeface="+mj-lt"/>
              </a:rPr>
              <a:t> </a:t>
            </a:r>
            <a:r>
              <a:rPr lang="en-US" sz="1600" b="1" dirty="0">
                <a:latin typeface="+mj-lt"/>
                <a:hlinkClick r:id="rId16"/>
              </a:rPr>
              <a:t>https://0552online.com</a:t>
            </a:r>
            <a:r>
              <a:rPr lang="uk-UA" sz="1600" b="1" dirty="0">
                <a:latin typeface="+mj-lt"/>
              </a:rPr>
              <a:t> </a:t>
            </a:r>
            <a:br>
              <a:rPr lang="uk-UA" sz="1600" b="1" dirty="0">
                <a:latin typeface="+mj-lt"/>
              </a:rPr>
            </a:br>
            <a:r>
              <a:rPr lang="en-US" sz="1600" b="1" dirty="0">
                <a:latin typeface="+mj-lt"/>
                <a:hlinkClick r:id="rId17"/>
              </a:rPr>
              <a:t>http://most.ks.ua</a:t>
            </a:r>
            <a:br>
              <a:rPr lang="uk-UA" sz="1600" b="1" dirty="0">
                <a:latin typeface="+mj-lt"/>
              </a:rPr>
            </a:br>
            <a:r>
              <a:rPr lang="en-US" sz="1600" b="1" dirty="0">
                <a:latin typeface="+mj-lt"/>
                <a:hlinkClick r:id="rId18"/>
              </a:rPr>
              <a:t>http://www.vtvplus.com.ua</a:t>
            </a:r>
            <a:br>
              <a:rPr lang="uk-UA" sz="1600" b="1" dirty="0">
                <a:latin typeface="+mj-lt"/>
              </a:rPr>
            </a:br>
            <a:r>
              <a:rPr lang="en-US" sz="1600" b="1" dirty="0">
                <a:latin typeface="+mj-lt"/>
                <a:hlinkClick r:id="rId19"/>
              </a:rPr>
              <a:t>http://www.politics.kherson.ua</a:t>
            </a:r>
            <a:r>
              <a:rPr lang="uk-UA" sz="1600" b="1" dirty="0">
                <a:latin typeface="+mj-lt"/>
              </a:rPr>
              <a:t> </a:t>
            </a:r>
            <a:r>
              <a:rPr lang="en-US" sz="1600" b="1" dirty="0">
                <a:latin typeface="+mj-lt"/>
                <a:hlinkClick r:id="rId20"/>
              </a:rPr>
              <a:t>http://www.grivna.ks.ua</a:t>
            </a:r>
            <a:r>
              <a:rPr lang="uk-UA" sz="1600" b="1" dirty="0">
                <a:latin typeface="+mj-lt"/>
              </a:rPr>
              <a:t> </a:t>
            </a:r>
            <a:r>
              <a:rPr lang="en-US" sz="1600" b="1" dirty="0">
                <a:latin typeface="+mj-lt"/>
                <a:hlinkClick r:id="rId21"/>
              </a:rPr>
              <a:t>http://www.postfactum.ks.ua</a:t>
            </a:r>
            <a:r>
              <a:rPr lang="uk-UA" sz="1600" b="1" dirty="0">
                <a:latin typeface="+mj-lt"/>
              </a:rPr>
              <a:t> </a:t>
            </a:r>
            <a:r>
              <a:rPr lang="en-US" sz="1600" b="1" dirty="0">
                <a:latin typeface="+mj-lt"/>
                <a:hlinkClick r:id="rId22"/>
              </a:rPr>
              <a:t>http://www.tnua.info</a:t>
            </a:r>
            <a:r>
              <a:rPr lang="uk-UA" sz="1600" b="1" dirty="0">
                <a:latin typeface="+mj-lt"/>
              </a:rPr>
              <a:t> </a:t>
            </a:r>
            <a:br>
              <a:rPr lang="uk-UA" sz="1600" b="1" dirty="0">
                <a:latin typeface="+mj-lt"/>
              </a:rPr>
            </a:br>
            <a:r>
              <a:rPr lang="en-US" sz="1600" b="1" dirty="0">
                <a:latin typeface="+mj-lt"/>
                <a:hlinkClick r:id="rId23"/>
              </a:rPr>
              <a:t>http://blog.kherson.ua</a:t>
            </a:r>
            <a:r>
              <a:rPr lang="uk-UA" sz="1600" b="1" dirty="0">
                <a:latin typeface="+mj-lt"/>
              </a:rPr>
              <a:t> </a:t>
            </a:r>
            <a:br>
              <a:rPr lang="uk-UA" sz="1600" b="1" dirty="0">
                <a:latin typeface="+mj-lt"/>
              </a:rPr>
            </a:br>
            <a:r>
              <a:rPr lang="en-US" sz="1600" b="1" dirty="0">
                <a:latin typeface="+mj-lt"/>
                <a:hlinkClick r:id="rId15"/>
              </a:rPr>
              <a:t>http://business-kherson.info</a:t>
            </a:r>
            <a:r>
              <a:rPr lang="uk-UA" sz="1600" b="1" dirty="0">
                <a:latin typeface="+mj-lt"/>
              </a:rPr>
              <a:t> </a:t>
            </a:r>
            <a:r>
              <a:rPr lang="en-US" sz="1600" b="1" dirty="0">
                <a:latin typeface="+mj-lt"/>
                <a:hlinkClick r:id="rId24"/>
              </a:rPr>
              <a:t>http://www.motiv.ks.ua</a:t>
            </a:r>
            <a:r>
              <a:rPr lang="uk-UA" sz="1600" b="1" dirty="0">
                <a:latin typeface="+mj-lt"/>
              </a:rPr>
              <a:t> </a:t>
            </a:r>
            <a:br>
              <a:rPr lang="uk-UA" sz="1600" b="1" dirty="0">
                <a:latin typeface="+mj-lt"/>
              </a:rPr>
            </a:br>
            <a:r>
              <a:rPr lang="en-US" sz="1600" b="1" dirty="0">
                <a:latin typeface="+mj-lt"/>
                <a:hlinkClick r:id="rId25"/>
              </a:rPr>
              <a:t>http://www.kn.ks.ua</a:t>
            </a:r>
            <a:br>
              <a:rPr lang="uk-UA" sz="1600" b="1" dirty="0">
                <a:latin typeface="+mj-lt"/>
              </a:rPr>
            </a:br>
            <a:r>
              <a:rPr lang="en-US" sz="1600" b="1" dirty="0">
                <a:latin typeface="+mj-lt"/>
                <a:hlinkClick r:id="rId26"/>
              </a:rPr>
              <a:t>http://www.khersontimes.ks.ua</a:t>
            </a:r>
            <a:r>
              <a:rPr lang="uk-UA" sz="1600" b="1" dirty="0">
                <a:latin typeface="+mj-lt"/>
              </a:rPr>
              <a:t> </a:t>
            </a:r>
            <a:r>
              <a:rPr lang="en-US" sz="1600" b="1" dirty="0">
                <a:latin typeface="+mj-lt"/>
                <a:hlinkClick r:id="rId27"/>
              </a:rPr>
              <a:t>http://stepnews.ks.ua</a:t>
            </a:r>
            <a:r>
              <a:rPr lang="uk-UA" sz="1600" b="1" dirty="0">
                <a:latin typeface="+mj-lt"/>
              </a:rPr>
              <a:t> </a:t>
            </a:r>
            <a:br>
              <a:rPr lang="uk-UA" sz="1600" b="1" dirty="0">
                <a:latin typeface="+mj-lt"/>
              </a:rPr>
            </a:br>
            <a:r>
              <a:rPr lang="en-US" sz="1600" b="1" dirty="0">
                <a:latin typeface="+mj-lt"/>
                <a:hlinkClick r:id="rId28"/>
              </a:rPr>
              <a:t>http://bilozerka.info</a:t>
            </a:r>
            <a:r>
              <a:rPr lang="uk-UA" sz="1600" b="1" dirty="0">
                <a:latin typeface="+mj-lt"/>
              </a:rPr>
              <a:t> </a:t>
            </a:r>
            <a:r>
              <a:rPr lang="en-US" sz="1600" b="1" dirty="0">
                <a:latin typeface="+mj-lt"/>
                <a:hlinkClick r:id="rId29"/>
              </a:rPr>
              <a:t>http://voznesenskonline.com.ua</a:t>
            </a:r>
            <a:r>
              <a:rPr lang="uk-UA" sz="1600" b="1" dirty="0">
                <a:latin typeface="+mj-lt"/>
              </a:rPr>
              <a:t> </a:t>
            </a:r>
            <a:r>
              <a:rPr lang="en-US" sz="1600" b="1" dirty="0">
                <a:latin typeface="+mj-lt"/>
                <a:hlinkClick r:id="rId30"/>
              </a:rPr>
              <a:t>http://khersonline.net</a:t>
            </a:r>
            <a:r>
              <a:rPr lang="uk-UA" sz="1600" b="1" dirty="0">
                <a:latin typeface="+mj-lt"/>
              </a:rPr>
              <a:t>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6968426" cy="369332"/>
          </a:xfrm>
          <a:prstGeom prst="rect">
            <a:avLst/>
          </a:prstGeom>
          <a:noFill/>
        </p:spPr>
        <p:txBody>
          <a:bodyPr wrap="square" rtlCol="0">
            <a:spAutoFit/>
          </a:bodyPr>
          <a:lstStyle/>
          <a:p>
            <a:r>
              <a:rPr lang="uk-UA" b="1" dirty="0">
                <a:solidFill>
                  <a:srgbClr val="912D29"/>
                </a:solidFill>
                <a:latin typeface="Myriad Pro" pitchFamily="34" charset="0"/>
              </a:rPr>
              <a:t>Методологія дослідження : перелік сайтів контент-аналізу</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5</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17" name="Группа 16"/>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31"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4021021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65173" y="2664319"/>
            <a:ext cx="5688632" cy="1772793"/>
          </a:xfrm>
          <a:prstGeom prst="rect">
            <a:avLst/>
          </a:prstGeom>
          <a:noFill/>
        </p:spPr>
        <p:txBody>
          <a:bodyPr wrap="square" rtlCol="0">
            <a:spAutoFit/>
          </a:bodyPr>
          <a:lstStyle/>
          <a:p>
            <a:pPr algn="ctr">
              <a:lnSpc>
                <a:spcPct val="130000"/>
              </a:lnSpc>
            </a:pPr>
            <a:r>
              <a:rPr lang="uk-UA" sz="2800" b="1" dirty="0">
                <a:solidFill>
                  <a:schemeClr val="tx1">
                    <a:lumMod val="75000"/>
                    <a:lumOff val="25000"/>
                  </a:schemeClr>
                </a:solidFill>
                <a:latin typeface="Myriad Pro" pitchFamily="34" charset="0"/>
              </a:rPr>
              <a:t>Оцінка фінансового і організаційного </a:t>
            </a:r>
            <a:br>
              <a:rPr lang="uk-UA" sz="2800" b="1" dirty="0">
                <a:solidFill>
                  <a:schemeClr val="tx1">
                    <a:lumMod val="75000"/>
                    <a:lumOff val="25000"/>
                  </a:schemeClr>
                </a:solidFill>
                <a:latin typeface="Myriad Pro" pitchFamily="34" charset="0"/>
              </a:rPr>
            </a:br>
            <a:r>
              <a:rPr lang="uk-UA" sz="2800" b="1" dirty="0">
                <a:solidFill>
                  <a:schemeClr val="tx1">
                    <a:lumMod val="75000"/>
                    <a:lumOff val="25000"/>
                  </a:schemeClr>
                </a:solidFill>
                <a:latin typeface="Myriad Pro" pitchFamily="34" charset="0"/>
              </a:rPr>
              <a:t>забезпечення ІГС</a:t>
            </a:r>
          </a:p>
        </p:txBody>
      </p:sp>
    </p:spTree>
    <p:extLst>
      <p:ext uri="{BB962C8B-B14F-4D97-AF65-F5344CB8AC3E}">
        <p14:creationId xmlns:p14="http://schemas.microsoft.com/office/powerpoint/2010/main" val="6263456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51</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ru-RU" b="1" dirty="0">
                <a:solidFill>
                  <a:srgbClr val="912D29"/>
                </a:solidFill>
                <a:latin typeface="Myriad Pro" pitchFamily="34" charset="0"/>
              </a:rPr>
              <a:t>Основ</a:t>
            </a:r>
            <a:r>
              <a:rPr lang="uk-UA" b="1" dirty="0">
                <a:solidFill>
                  <a:srgbClr val="912D29"/>
                </a:solidFill>
                <a:latin typeface="Myriad Pro" pitchFamily="34" charset="0"/>
              </a:rPr>
              <a:t>ні джерела фінансування ГО</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Якими</a:t>
            </a:r>
            <a:r>
              <a:rPr lang="ru-RU" sz="1600" dirty="0">
                <a:latin typeface="+mj-lt"/>
              </a:rPr>
              <a:t> є </a:t>
            </a:r>
            <a:r>
              <a:rPr lang="ru-RU" sz="1600" dirty="0" err="1">
                <a:latin typeface="+mj-lt"/>
              </a:rPr>
              <a:t>основні</a:t>
            </a:r>
            <a:r>
              <a:rPr lang="ru-RU" sz="1600" dirty="0">
                <a:latin typeface="+mj-lt"/>
              </a:rPr>
              <a:t> </a:t>
            </a:r>
            <a:r>
              <a:rPr lang="ru-RU" sz="1600" dirty="0" err="1">
                <a:latin typeface="+mj-lt"/>
              </a:rPr>
              <a:t>джерела</a:t>
            </a:r>
            <a:r>
              <a:rPr lang="ru-RU" sz="1600" dirty="0">
                <a:latin typeface="+mj-lt"/>
              </a:rPr>
              <a:t> </a:t>
            </a:r>
            <a:r>
              <a:rPr lang="ru-RU" sz="1600" dirty="0" err="1">
                <a:latin typeface="+mj-lt"/>
              </a:rPr>
              <a:t>фінансування</a:t>
            </a:r>
            <a:r>
              <a:rPr lang="ru-RU" sz="1600" dirty="0">
                <a:latin typeface="+mj-lt"/>
              </a:rPr>
              <a:t>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 </a:t>
            </a:r>
            <a:r>
              <a:rPr lang="ru-RU" sz="1600" dirty="0" err="1">
                <a:latin typeface="+mj-lt"/>
              </a:rPr>
              <a:t>чи</a:t>
            </a:r>
            <a:r>
              <a:rPr lang="ru-RU" sz="1600" dirty="0">
                <a:latin typeface="+mj-lt"/>
              </a:rPr>
              <a:t> </a:t>
            </a:r>
            <a:r>
              <a:rPr lang="ru-RU" sz="1600" dirty="0" err="1">
                <a:latin typeface="+mj-lt"/>
              </a:rPr>
              <a:t>ініціативної</a:t>
            </a:r>
            <a:r>
              <a:rPr lang="ru-RU" sz="1600" dirty="0">
                <a:latin typeface="+mj-lt"/>
              </a:rPr>
              <a:t> </a:t>
            </a:r>
            <a:r>
              <a:rPr lang="ru-RU" sz="1600" dirty="0" err="1">
                <a:latin typeface="+mj-lt"/>
              </a:rPr>
              <a:t>групи</a:t>
            </a:r>
            <a:r>
              <a:rPr lang="ru-RU" sz="1600" dirty="0">
                <a:latin typeface="+mj-lt"/>
              </a:rPr>
              <a:t>?»</a:t>
            </a:r>
          </a:p>
        </p:txBody>
      </p:sp>
      <p:graphicFrame>
        <p:nvGraphicFramePr>
          <p:cNvPr id="16" name="Диаграмма 15"/>
          <p:cNvGraphicFramePr>
            <a:graphicFrameLocks/>
          </p:cNvGraphicFramePr>
          <p:nvPr>
            <p:extLst>
              <p:ext uri="{D42A27DB-BD31-4B8C-83A1-F6EECF244321}">
                <p14:modId xmlns:p14="http://schemas.microsoft.com/office/powerpoint/2010/main" val="2908809283"/>
              </p:ext>
            </p:extLst>
          </p:nvPr>
        </p:nvGraphicFramePr>
        <p:xfrm>
          <a:off x="49155" y="1512555"/>
          <a:ext cx="9065156" cy="4386098"/>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8" name="Группа 17"/>
            <p:cNvGrpSpPr/>
            <p:nvPr/>
          </p:nvGrpSpPr>
          <p:grpSpPr>
            <a:xfrm>
              <a:off x="107504" y="5877272"/>
              <a:ext cx="864096" cy="864096"/>
              <a:chOff x="7445326" y="-47947"/>
              <a:chExt cx="963744" cy="963744"/>
            </a:xfrm>
          </p:grpSpPr>
          <p:sp>
            <p:nvSpPr>
              <p:cNvPr id="23" name="Овал 2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7"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0" name="Прямая соединительная линия 19"/>
            <p:cNvCxnSpPr>
              <a:stCxn id="2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Прямоугольник 2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6235716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Диаграмма 15"/>
          <p:cNvGraphicFramePr>
            <a:graphicFrameLocks/>
          </p:cNvGraphicFramePr>
          <p:nvPr/>
        </p:nvGraphicFramePr>
        <p:xfrm>
          <a:off x="0" y="1663696"/>
          <a:ext cx="9143999" cy="4813787"/>
        </p:xfrm>
        <a:graphic>
          <a:graphicData uri="http://schemas.openxmlformats.org/drawingml/2006/chart">
            <c:chart xmlns:c="http://schemas.openxmlformats.org/drawingml/2006/chart" xmlns:r="http://schemas.openxmlformats.org/officeDocument/2006/relationships" r:id="rId3"/>
          </a:graphicData>
        </a:graphic>
      </p:graphicFrame>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52</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Процес залучення фінансів у ГО</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«З </a:t>
            </a:r>
            <a:r>
              <a:rPr lang="ru-RU" sz="1600" dirty="0" err="1">
                <a:latin typeface="+mj-lt"/>
              </a:rPr>
              <a:t>наступного</a:t>
            </a:r>
            <a:r>
              <a:rPr lang="ru-RU" sz="1600" dirty="0">
                <a:latin typeface="+mj-lt"/>
              </a:rPr>
              <a:t> </a:t>
            </a:r>
            <a:r>
              <a:rPr lang="ru-RU" sz="1600" dirty="0" err="1">
                <a:latin typeface="+mj-lt"/>
              </a:rPr>
              <a:t>переліку</a:t>
            </a:r>
            <a:r>
              <a:rPr lang="ru-RU" sz="1600" dirty="0">
                <a:latin typeface="+mj-lt"/>
              </a:rPr>
              <a:t> </a:t>
            </a:r>
            <a:r>
              <a:rPr lang="ru-RU" sz="1600" dirty="0" err="1">
                <a:latin typeface="+mj-lt"/>
              </a:rPr>
              <a:t>відповідей</a:t>
            </a:r>
            <a:r>
              <a:rPr lang="ru-RU" sz="1600" dirty="0">
                <a:latin typeface="+mj-lt"/>
              </a:rPr>
              <a:t> </a:t>
            </a:r>
            <a:r>
              <a:rPr lang="ru-RU" sz="1600" dirty="0" err="1">
                <a:latin typeface="+mj-lt"/>
              </a:rPr>
              <a:t>оберіть</a:t>
            </a:r>
            <a:r>
              <a:rPr lang="ru-RU" sz="1600" dirty="0">
                <a:latin typeface="+mj-lt"/>
              </a:rPr>
              <a:t> одну, </a:t>
            </a:r>
            <a:r>
              <a:rPr lang="ru-RU" sz="1600" dirty="0" err="1">
                <a:latin typeface="+mj-lt"/>
              </a:rPr>
              <a:t>що</a:t>
            </a:r>
            <a:r>
              <a:rPr lang="ru-RU" sz="1600" dirty="0">
                <a:latin typeface="+mj-lt"/>
              </a:rPr>
              <a:t> </a:t>
            </a:r>
            <a:r>
              <a:rPr lang="ru-RU" sz="1600" dirty="0" err="1">
                <a:latin typeface="+mj-lt"/>
              </a:rPr>
              <a:t>найкраще</a:t>
            </a:r>
            <a:r>
              <a:rPr lang="ru-RU" sz="1600" dirty="0">
                <a:latin typeface="+mj-lt"/>
              </a:rPr>
              <a:t> </a:t>
            </a:r>
            <a:r>
              <a:rPr lang="ru-RU" sz="1600" dirty="0" err="1">
                <a:latin typeface="+mj-lt"/>
              </a:rPr>
              <a:t>описує</a:t>
            </a:r>
            <a:br>
              <a:rPr lang="ru-RU" sz="1600" dirty="0">
                <a:latin typeface="+mj-lt"/>
              </a:rPr>
            </a:br>
            <a:r>
              <a:rPr lang="ru-RU" sz="1600" dirty="0">
                <a:latin typeface="+mj-lt"/>
              </a:rPr>
              <a:t> </a:t>
            </a:r>
            <a:r>
              <a:rPr lang="ru-RU" sz="1600" dirty="0" err="1">
                <a:latin typeface="+mj-lt"/>
              </a:rPr>
              <a:t>процес</a:t>
            </a:r>
            <a:r>
              <a:rPr lang="ru-RU" sz="1600" dirty="0">
                <a:latin typeface="+mj-lt"/>
              </a:rPr>
              <a:t> </a:t>
            </a:r>
            <a:r>
              <a:rPr lang="ru-RU" sz="1600" dirty="0" err="1">
                <a:latin typeface="+mj-lt"/>
              </a:rPr>
              <a:t>залучення</a:t>
            </a:r>
            <a:r>
              <a:rPr lang="ru-RU" sz="1600" dirty="0">
                <a:latin typeface="+mj-lt"/>
              </a:rPr>
              <a:t> </a:t>
            </a:r>
            <a:r>
              <a:rPr lang="ru-RU" sz="1600" dirty="0" err="1">
                <a:latin typeface="+mj-lt"/>
              </a:rPr>
              <a:t>фінансування</a:t>
            </a:r>
            <a:r>
              <a:rPr lang="ru-RU" sz="1600" dirty="0">
                <a:latin typeface="+mj-lt"/>
              </a:rPr>
              <a:t> у </a:t>
            </a:r>
            <a:r>
              <a:rPr lang="ru-RU" sz="1600" dirty="0" err="1">
                <a:latin typeface="+mj-lt"/>
              </a:rPr>
              <a:t>Вашій</a:t>
            </a:r>
            <a:r>
              <a:rPr lang="ru-RU" sz="1600" dirty="0">
                <a:latin typeface="+mj-lt"/>
              </a:rPr>
              <a:t> </a:t>
            </a:r>
            <a:r>
              <a:rPr lang="ru-RU" sz="1600" dirty="0" err="1">
                <a:latin typeface="+mj-lt"/>
              </a:rPr>
              <a:t>організації</a:t>
            </a:r>
            <a:r>
              <a:rPr lang="ru-RU" sz="1600" dirty="0">
                <a:latin typeface="+mj-lt"/>
              </a:rPr>
              <a:t>?»</a:t>
            </a:r>
          </a:p>
        </p:txBody>
      </p:sp>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8" name="Группа 17"/>
            <p:cNvGrpSpPr/>
            <p:nvPr/>
          </p:nvGrpSpPr>
          <p:grpSpPr>
            <a:xfrm>
              <a:off x="107504" y="5877272"/>
              <a:ext cx="864096" cy="864096"/>
              <a:chOff x="7445326" y="-47947"/>
              <a:chExt cx="963744" cy="963744"/>
            </a:xfrm>
          </p:grpSpPr>
          <p:sp>
            <p:nvSpPr>
              <p:cNvPr id="23" name="Овал 2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7"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0" name="Прямая соединительная линия 19"/>
            <p:cNvCxnSpPr>
              <a:stCxn id="2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2" name="Прямоугольник 2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3399079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Зміни рівня фінансування протягом останнього року</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a:t>
            </a:r>
            <a:r>
              <a:rPr lang="ru-RU" sz="1600" dirty="0" err="1">
                <a:latin typeface="+mj-lt"/>
              </a:rPr>
              <a:t>Чи</a:t>
            </a:r>
            <a:r>
              <a:rPr lang="ru-RU" sz="1600" dirty="0">
                <a:latin typeface="+mj-lt"/>
              </a:rPr>
              <a:t> </a:t>
            </a:r>
            <a:r>
              <a:rPr lang="ru-RU" sz="1600" dirty="0" err="1">
                <a:latin typeface="+mj-lt"/>
              </a:rPr>
              <a:t>змінився</a:t>
            </a:r>
            <a:r>
              <a:rPr lang="ru-RU" sz="1600" dirty="0">
                <a:latin typeface="+mj-lt"/>
              </a:rPr>
              <a:t> рівень </a:t>
            </a:r>
            <a:r>
              <a:rPr lang="ru-RU" sz="1600" dirty="0" err="1">
                <a:latin typeface="+mj-lt"/>
              </a:rPr>
              <a:t>фінансового</a:t>
            </a:r>
            <a:r>
              <a:rPr lang="ru-RU" sz="1600" dirty="0">
                <a:latin typeface="+mj-lt"/>
              </a:rPr>
              <a:t> </a:t>
            </a:r>
            <a:r>
              <a:rPr lang="ru-RU" sz="1600" dirty="0" err="1">
                <a:latin typeface="+mj-lt"/>
              </a:rPr>
              <a:t>забезпечення</a:t>
            </a:r>
            <a:r>
              <a:rPr lang="ru-RU" sz="1600" dirty="0">
                <a:latin typeface="+mj-lt"/>
              </a:rPr>
              <a:t>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 за </a:t>
            </a:r>
            <a:r>
              <a:rPr lang="ru-RU" sz="1600" dirty="0" err="1">
                <a:latin typeface="+mj-lt"/>
              </a:rPr>
              <a:t>останній</a:t>
            </a:r>
            <a:r>
              <a:rPr lang="ru-RU" sz="1600" dirty="0">
                <a:latin typeface="+mj-lt"/>
              </a:rPr>
              <a:t> </a:t>
            </a:r>
            <a:r>
              <a:rPr lang="ru-RU" sz="1600" dirty="0" err="1">
                <a:latin typeface="+mj-lt"/>
              </a:rPr>
              <a:t>рік</a:t>
            </a:r>
            <a:r>
              <a:rPr lang="ru-RU" sz="1600" dirty="0">
                <a:latin typeface="+mj-lt"/>
              </a:rPr>
              <a:t>?»</a:t>
            </a:r>
          </a:p>
        </p:txBody>
      </p:sp>
      <p:graphicFrame>
        <p:nvGraphicFramePr>
          <p:cNvPr id="34" name="Диаграмма 33"/>
          <p:cNvGraphicFramePr>
            <a:graphicFrameLocks/>
          </p:cNvGraphicFramePr>
          <p:nvPr/>
        </p:nvGraphicFramePr>
        <p:xfrm>
          <a:off x="78844" y="1368230"/>
          <a:ext cx="9065156" cy="4304741"/>
        </p:xfrm>
        <a:graphic>
          <a:graphicData uri="http://schemas.openxmlformats.org/drawingml/2006/chart">
            <c:chart xmlns:c="http://schemas.openxmlformats.org/drawingml/2006/chart" xmlns:r="http://schemas.openxmlformats.org/officeDocument/2006/relationships" r:id="rId3"/>
          </a:graphicData>
        </a:graphic>
      </p:graphicFrame>
      <p:grpSp>
        <p:nvGrpSpPr>
          <p:cNvPr id="13" name="Группа 12"/>
          <p:cNvGrpSpPr/>
          <p:nvPr/>
        </p:nvGrpSpPr>
        <p:grpSpPr>
          <a:xfrm>
            <a:off x="107504" y="5877272"/>
            <a:ext cx="8677248" cy="864096"/>
            <a:chOff x="107504" y="5877272"/>
            <a:chExt cx="8677248" cy="864096"/>
          </a:xfrm>
        </p:grpSpPr>
        <p:sp>
          <p:nvSpPr>
            <p:cNvPr id="14" name="Прямоугольник 1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6" name="Группа 15"/>
            <p:cNvGrpSpPr/>
            <p:nvPr/>
          </p:nvGrpSpPr>
          <p:grpSpPr>
            <a:xfrm>
              <a:off x="107504" y="5877272"/>
              <a:ext cx="864096" cy="864096"/>
              <a:chOff x="7445326" y="-47947"/>
              <a:chExt cx="963744" cy="963744"/>
            </a:xfrm>
          </p:grpSpPr>
          <p:sp>
            <p:nvSpPr>
              <p:cNvPr id="22" name="Овал 2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18" name="Прямая соединительная линия 17"/>
            <p:cNvCxnSpPr>
              <a:stCxn id="2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Овал 1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Прямоугольник 2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5197009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Проблеми громадянського сектору Херсонської області</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«На вашу думку, </a:t>
            </a:r>
            <a:r>
              <a:rPr lang="ru-RU" sz="1600" dirty="0" err="1">
                <a:latin typeface="+mj-lt"/>
              </a:rPr>
              <a:t>внутрішніми</a:t>
            </a:r>
            <a:r>
              <a:rPr lang="ru-RU" sz="1600" dirty="0">
                <a:latin typeface="+mj-lt"/>
              </a:rPr>
              <a:t> проблемами </a:t>
            </a:r>
            <a:r>
              <a:rPr lang="ru-RU" sz="1600" dirty="0" err="1">
                <a:latin typeface="+mj-lt"/>
              </a:rPr>
              <a:t>Вашої</a:t>
            </a:r>
            <a:r>
              <a:rPr lang="ru-RU" sz="1600" dirty="0">
                <a:latin typeface="+mj-lt"/>
              </a:rPr>
              <a:t> </a:t>
            </a:r>
            <a:r>
              <a:rPr lang="ru-RU" sz="1600" dirty="0" err="1">
                <a:latin typeface="+mj-lt"/>
              </a:rPr>
              <a:t>організації</a:t>
            </a:r>
            <a:r>
              <a:rPr lang="ru-RU" sz="1600" dirty="0">
                <a:latin typeface="+mj-lt"/>
              </a:rPr>
              <a:t> є?»</a:t>
            </a:r>
          </a:p>
          <a:p>
            <a:pPr lvl="0" algn="ctr">
              <a:lnSpc>
                <a:spcPct val="120000"/>
              </a:lnSpc>
            </a:pPr>
            <a:r>
              <a:rPr lang="ru-RU" sz="1600" dirty="0">
                <a:latin typeface="+mj-lt"/>
              </a:rPr>
              <a:t>«На вашу думку, </a:t>
            </a:r>
            <a:r>
              <a:rPr lang="ru-RU" sz="1600" dirty="0" err="1">
                <a:latin typeface="+mj-lt"/>
              </a:rPr>
              <a:t>які</a:t>
            </a:r>
            <a:r>
              <a:rPr lang="ru-RU" sz="1600" dirty="0">
                <a:latin typeface="+mj-lt"/>
              </a:rPr>
              <a:t> </a:t>
            </a:r>
            <a:r>
              <a:rPr lang="ru-RU" sz="1600" dirty="0" err="1">
                <a:latin typeface="+mj-lt"/>
              </a:rPr>
              <a:t>проблеми</a:t>
            </a:r>
            <a:r>
              <a:rPr lang="ru-RU" sz="1600" dirty="0">
                <a:latin typeface="+mj-lt"/>
              </a:rPr>
              <a:t> є </a:t>
            </a:r>
            <a:r>
              <a:rPr lang="ru-RU" sz="1600" dirty="0" err="1">
                <a:latin typeface="+mj-lt"/>
              </a:rPr>
              <a:t>типовими</a:t>
            </a:r>
            <a:r>
              <a:rPr lang="ru-RU" sz="1600" dirty="0">
                <a:latin typeface="+mj-lt"/>
              </a:rPr>
              <a:t> для </a:t>
            </a:r>
            <a:r>
              <a:rPr lang="ru-RU" sz="1600" dirty="0" err="1">
                <a:latin typeface="+mj-lt"/>
              </a:rPr>
              <a:t>громадянського</a:t>
            </a:r>
            <a:r>
              <a:rPr lang="ru-RU" sz="1600" dirty="0">
                <a:latin typeface="+mj-lt"/>
              </a:rPr>
              <a:t> сектору </a:t>
            </a:r>
            <a:r>
              <a:rPr lang="ru-RU" sz="1600" dirty="0" err="1">
                <a:latin typeface="+mj-lt"/>
              </a:rPr>
              <a:t>Херсонської</a:t>
            </a:r>
            <a:r>
              <a:rPr lang="ru-RU" sz="1600" dirty="0">
                <a:latin typeface="+mj-lt"/>
              </a:rPr>
              <a:t> </a:t>
            </a:r>
            <a:r>
              <a:rPr lang="ru-RU" sz="1600" dirty="0" err="1">
                <a:latin typeface="+mj-lt"/>
              </a:rPr>
              <a:t>області</a:t>
            </a:r>
            <a:r>
              <a:rPr lang="ru-RU" sz="1600" dirty="0">
                <a:latin typeface="+mj-lt"/>
              </a:rPr>
              <a:t>?»</a:t>
            </a:r>
          </a:p>
        </p:txBody>
      </p:sp>
      <p:graphicFrame>
        <p:nvGraphicFramePr>
          <p:cNvPr id="16" name="Диаграмма 15"/>
          <p:cNvGraphicFramePr>
            <a:graphicFrameLocks/>
          </p:cNvGraphicFramePr>
          <p:nvPr>
            <p:extLst>
              <p:ext uri="{D42A27DB-BD31-4B8C-83A1-F6EECF244321}">
                <p14:modId xmlns:p14="http://schemas.microsoft.com/office/powerpoint/2010/main" val="1038549132"/>
              </p:ext>
            </p:extLst>
          </p:nvPr>
        </p:nvGraphicFramePr>
        <p:xfrm>
          <a:off x="418655" y="1781785"/>
          <a:ext cx="8129919" cy="4292600"/>
        </p:xfrm>
        <a:graphic>
          <a:graphicData uri="http://schemas.openxmlformats.org/drawingml/2006/chart">
            <c:chart xmlns:c="http://schemas.openxmlformats.org/drawingml/2006/chart" xmlns:r="http://schemas.openxmlformats.org/officeDocument/2006/relationships" r:id="rId3"/>
          </a:graphicData>
        </a:graphic>
      </p:graphicFrame>
      <p:grpSp>
        <p:nvGrpSpPr>
          <p:cNvPr id="21" name="Группа 20"/>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3167305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55</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Потрібна допомога</a:t>
            </a:r>
          </a:p>
        </p:txBody>
      </p:sp>
      <p:sp>
        <p:nvSpPr>
          <p:cNvPr id="15" name="Прямоугольник 14"/>
          <p:cNvSpPr/>
          <p:nvPr/>
        </p:nvSpPr>
        <p:spPr>
          <a:xfrm>
            <a:off x="78844" y="648033"/>
            <a:ext cx="9065156" cy="1015663"/>
          </a:xfrm>
          <a:prstGeom prst="rect">
            <a:avLst/>
          </a:prstGeom>
        </p:spPr>
        <p:txBody>
          <a:bodyPr wrap="square">
            <a:spAutoFit/>
          </a:bodyPr>
          <a:lstStyle/>
          <a:p>
            <a:pPr>
              <a:lnSpc>
                <a:spcPct val="120000"/>
              </a:lnSpc>
            </a:pPr>
            <a:r>
              <a:rPr lang="uk-UA" b="1" dirty="0">
                <a:latin typeface="+mj-lt"/>
              </a:rPr>
              <a:t>Точне формулювання запитань:</a:t>
            </a:r>
          </a:p>
          <a:p>
            <a:pPr lvl="0" algn="ctr">
              <a:lnSpc>
                <a:spcPct val="120000"/>
              </a:lnSpc>
            </a:pPr>
            <a:r>
              <a:rPr lang="ru-RU" sz="1600" dirty="0">
                <a:latin typeface="+mj-lt"/>
              </a:rPr>
              <a:t>«Яка </a:t>
            </a:r>
            <a:r>
              <a:rPr lang="ru-RU" sz="1600" dirty="0" err="1">
                <a:latin typeface="+mj-lt"/>
              </a:rPr>
              <a:t>допомога</a:t>
            </a:r>
            <a:r>
              <a:rPr lang="ru-RU" sz="1600" dirty="0">
                <a:latin typeface="+mj-lt"/>
              </a:rPr>
              <a:t> </a:t>
            </a:r>
            <a:r>
              <a:rPr lang="ru-RU" sz="1600" dirty="0" err="1">
                <a:latin typeface="+mj-lt"/>
              </a:rPr>
              <a:t>потрібна</a:t>
            </a:r>
            <a:r>
              <a:rPr lang="ru-RU" sz="1600" dirty="0">
                <a:latin typeface="+mj-lt"/>
              </a:rPr>
              <a:t> </a:t>
            </a:r>
            <a:r>
              <a:rPr lang="ru-RU" sz="1600" dirty="0" err="1">
                <a:latin typeface="+mj-lt"/>
              </a:rPr>
              <a:t>вашому</a:t>
            </a:r>
            <a:r>
              <a:rPr lang="ru-RU" sz="1600" dirty="0">
                <a:latin typeface="+mj-lt"/>
              </a:rPr>
              <a:t> ІГС </a:t>
            </a:r>
            <a:r>
              <a:rPr lang="ru-RU" sz="1600" dirty="0" err="1">
                <a:latin typeface="+mj-lt"/>
              </a:rPr>
              <a:t>взагалі</a:t>
            </a:r>
            <a:r>
              <a:rPr lang="ru-RU" sz="1600" dirty="0">
                <a:latin typeface="+mj-lt"/>
              </a:rPr>
              <a:t>?»</a:t>
            </a:r>
          </a:p>
          <a:p>
            <a:pPr lvl="0" algn="ctr">
              <a:lnSpc>
                <a:spcPct val="120000"/>
              </a:lnSpc>
            </a:pPr>
            <a:r>
              <a:rPr lang="ru-RU" sz="1600" dirty="0">
                <a:latin typeface="+mj-lt"/>
              </a:rPr>
              <a:t>«Яка </a:t>
            </a:r>
            <a:r>
              <a:rPr lang="ru-RU" sz="1600" dirty="0" err="1">
                <a:latin typeface="+mj-lt"/>
              </a:rPr>
              <a:t>допомога</a:t>
            </a:r>
            <a:r>
              <a:rPr lang="ru-RU" sz="1600" dirty="0">
                <a:latin typeface="+mj-lt"/>
              </a:rPr>
              <a:t> </a:t>
            </a:r>
            <a:r>
              <a:rPr lang="ru-RU" sz="1600" dirty="0" err="1">
                <a:latin typeface="+mj-lt"/>
              </a:rPr>
              <a:t>потрібна</a:t>
            </a:r>
            <a:r>
              <a:rPr lang="ru-RU" sz="1600" dirty="0">
                <a:latin typeface="+mj-lt"/>
              </a:rPr>
              <a:t> </a:t>
            </a:r>
            <a:r>
              <a:rPr lang="ru-RU" sz="1600" dirty="0" err="1">
                <a:latin typeface="+mj-lt"/>
              </a:rPr>
              <a:t>від</a:t>
            </a:r>
            <a:r>
              <a:rPr lang="ru-RU" sz="1600" dirty="0">
                <a:latin typeface="+mj-lt"/>
              </a:rPr>
              <a:t> </a:t>
            </a:r>
            <a:r>
              <a:rPr lang="ru-RU" sz="1600" dirty="0" err="1">
                <a:latin typeface="+mj-lt"/>
              </a:rPr>
              <a:t>органів</a:t>
            </a:r>
            <a:r>
              <a:rPr lang="ru-RU" sz="1600" dirty="0">
                <a:latin typeface="+mj-lt"/>
              </a:rPr>
              <a:t> </a:t>
            </a:r>
            <a:r>
              <a:rPr lang="ru-RU" sz="1600" dirty="0" err="1">
                <a:latin typeface="+mj-lt"/>
              </a:rPr>
              <a:t>влади</a:t>
            </a:r>
            <a:r>
              <a:rPr lang="ru-RU" sz="1600" dirty="0">
                <a:latin typeface="+mj-lt"/>
              </a:rPr>
              <a:t>?»</a:t>
            </a:r>
          </a:p>
        </p:txBody>
      </p:sp>
      <p:graphicFrame>
        <p:nvGraphicFramePr>
          <p:cNvPr id="21" name="Диаграмма 20"/>
          <p:cNvGraphicFramePr>
            <a:graphicFrameLocks/>
          </p:cNvGraphicFramePr>
          <p:nvPr>
            <p:extLst>
              <p:ext uri="{D42A27DB-BD31-4B8C-83A1-F6EECF244321}">
                <p14:modId xmlns:p14="http://schemas.microsoft.com/office/powerpoint/2010/main" val="1041320017"/>
              </p:ext>
            </p:extLst>
          </p:nvPr>
        </p:nvGraphicFramePr>
        <p:xfrm>
          <a:off x="107504" y="1781786"/>
          <a:ext cx="8856984" cy="3793514"/>
        </p:xfrm>
        <a:graphic>
          <a:graphicData uri="http://schemas.openxmlformats.org/drawingml/2006/chart">
            <c:chart xmlns:c="http://schemas.openxmlformats.org/drawingml/2006/chart" xmlns:r="http://schemas.openxmlformats.org/officeDocument/2006/relationships" r:id="rId3"/>
          </a:graphicData>
        </a:graphic>
      </p:graphicFrame>
      <p:grpSp>
        <p:nvGrpSpPr>
          <p:cNvPr id="16" name="Группа 15"/>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3" name="Группа 22"/>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7136304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a:solidFill>
                  <a:schemeClr val="tx1">
                    <a:lumMod val="85000"/>
                    <a:lumOff val="15000"/>
                  </a:schemeClr>
                </a:solidFill>
                <a:latin typeface="Myriad Pro" pitchFamily="34" charset="0"/>
              </a:rPr>
              <a:pPr algn="ctr">
                <a:defRPr/>
              </a:pPr>
              <a:t>56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253535" y="205764"/>
            <a:ext cx="7961148"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ГО в селах та ОТГ</a:t>
            </a:r>
          </a:p>
        </p:txBody>
      </p:sp>
      <p:sp>
        <p:nvSpPr>
          <p:cNvPr id="15" name="Прямоугольник 14"/>
          <p:cNvSpPr/>
          <p:nvPr/>
        </p:nvSpPr>
        <p:spPr>
          <a:xfrm>
            <a:off x="78844" y="648033"/>
            <a:ext cx="9065156" cy="720197"/>
          </a:xfrm>
          <a:prstGeom prst="rect">
            <a:avLst/>
          </a:prstGeom>
        </p:spPr>
        <p:txBody>
          <a:bodyPr wrap="square">
            <a:spAutoFit/>
          </a:bodyPr>
          <a:lstStyle/>
          <a:p>
            <a:pPr>
              <a:lnSpc>
                <a:spcPct val="120000"/>
              </a:lnSpc>
            </a:pPr>
            <a:r>
              <a:rPr lang="uk-UA" b="1" dirty="0">
                <a:latin typeface="+mj-lt"/>
              </a:rPr>
              <a:t>Точне формулювання запитання:</a:t>
            </a:r>
          </a:p>
          <a:p>
            <a:pPr lvl="0" algn="ctr">
              <a:lnSpc>
                <a:spcPct val="120000"/>
              </a:lnSpc>
            </a:pPr>
            <a:r>
              <a:rPr lang="ru-RU" sz="1600" dirty="0">
                <a:latin typeface="+mj-lt"/>
              </a:rPr>
              <a:t>«Як ви оцінюєте за 5-ти бальною шкалою роботу </a:t>
            </a:r>
            <a:r>
              <a:rPr lang="ru-RU" sz="1600" dirty="0" err="1">
                <a:latin typeface="+mj-lt"/>
              </a:rPr>
              <a:t>громадських</a:t>
            </a:r>
            <a:r>
              <a:rPr lang="ru-RU" sz="1600" dirty="0">
                <a:latin typeface="+mj-lt"/>
              </a:rPr>
              <a:t> </a:t>
            </a:r>
            <a:r>
              <a:rPr lang="ru-RU" sz="1600" dirty="0" err="1">
                <a:latin typeface="+mj-lt"/>
              </a:rPr>
              <a:t>організацій</a:t>
            </a:r>
            <a:r>
              <a:rPr lang="ru-RU" sz="1600" dirty="0">
                <a:latin typeface="+mj-lt"/>
              </a:rPr>
              <a:t> в селах і ОТГ?»</a:t>
            </a:r>
          </a:p>
        </p:txBody>
      </p:sp>
      <p:graphicFrame>
        <p:nvGraphicFramePr>
          <p:cNvPr id="22" name="Диаграмма 21"/>
          <p:cNvGraphicFramePr>
            <a:graphicFrameLocks/>
          </p:cNvGraphicFramePr>
          <p:nvPr>
            <p:extLst>
              <p:ext uri="{D42A27DB-BD31-4B8C-83A1-F6EECF244321}">
                <p14:modId xmlns:p14="http://schemas.microsoft.com/office/powerpoint/2010/main" val="114631311"/>
              </p:ext>
            </p:extLst>
          </p:nvPr>
        </p:nvGraphicFramePr>
        <p:xfrm>
          <a:off x="78845" y="1368230"/>
          <a:ext cx="5789300" cy="4341128"/>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6028275" y="2062520"/>
            <a:ext cx="2864205"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Середньозважена оцінка</a:t>
            </a:r>
            <a:r>
              <a:rPr lang="uk-UA" dirty="0"/>
              <a:t> </a:t>
            </a:r>
            <a:r>
              <a:rPr lang="uk-UA" b="1" dirty="0"/>
              <a:t>2,01 </a:t>
            </a:r>
            <a:r>
              <a:rPr lang="uk-UA" sz="1400" dirty="0"/>
              <a:t>бали – вкрай низька. Навіть серед організацій, які намагаються працювати з селами</a:t>
            </a:r>
          </a:p>
        </p:txBody>
      </p:sp>
      <p:grpSp>
        <p:nvGrpSpPr>
          <p:cNvPr id="14" name="Группа 13"/>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3934483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224472"/>
            <a:ext cx="5688632" cy="1212640"/>
          </a:xfrm>
          <a:prstGeom prst="rect">
            <a:avLst/>
          </a:prstGeom>
          <a:noFill/>
        </p:spPr>
        <p:txBody>
          <a:bodyPr wrap="square" rtlCol="0">
            <a:spAutoFit/>
          </a:bodyPr>
          <a:lstStyle/>
          <a:p>
            <a:pPr algn="ctr">
              <a:lnSpc>
                <a:spcPct val="130000"/>
              </a:lnSpc>
            </a:pPr>
            <a:r>
              <a:rPr lang="uk-UA" sz="2800" b="1" dirty="0">
                <a:solidFill>
                  <a:schemeClr val="tx1">
                    <a:lumMod val="75000"/>
                    <a:lumOff val="25000"/>
                  </a:schemeClr>
                </a:solidFill>
                <a:latin typeface="Myriad Pro" pitchFamily="34" charset="0"/>
              </a:rPr>
              <a:t>Результати </a:t>
            </a:r>
            <a:r>
              <a:rPr lang="uk-UA" sz="2800" b="1" dirty="0" err="1">
                <a:solidFill>
                  <a:schemeClr val="tx1">
                    <a:lumMod val="75000"/>
                    <a:lumOff val="25000"/>
                  </a:schemeClr>
                </a:solidFill>
                <a:latin typeface="Myriad Pro" pitchFamily="34" charset="0"/>
              </a:rPr>
              <a:t>фокусованого</a:t>
            </a:r>
            <a:r>
              <a:rPr lang="uk-UA" sz="2800" b="1" dirty="0">
                <a:solidFill>
                  <a:schemeClr val="tx1">
                    <a:lumMod val="75000"/>
                    <a:lumOff val="25000"/>
                  </a:schemeClr>
                </a:solidFill>
                <a:latin typeface="Myriad Pro" pitchFamily="34" charset="0"/>
              </a:rPr>
              <a:t> обговорення</a:t>
            </a:r>
          </a:p>
        </p:txBody>
      </p:sp>
    </p:spTree>
    <p:extLst>
      <p:ext uri="{BB962C8B-B14F-4D97-AF65-F5344CB8AC3E}">
        <p14:creationId xmlns:p14="http://schemas.microsoft.com/office/powerpoint/2010/main" val="11771604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Зміни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58</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896803" y="2060848"/>
            <a:ext cx="5137898"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Позитив</a:t>
            </a:r>
            <a:r>
              <a:rPr lang="uk-UA" sz="1200" dirty="0"/>
              <a:t>: «стало менше байдужих». Це дає підтримку і розуміння корисності справи</a:t>
            </a:r>
          </a:p>
        </p:txBody>
      </p:sp>
      <p:sp>
        <p:nvSpPr>
          <p:cNvPr id="23" name="TextBox 22"/>
          <p:cNvSpPr txBox="1"/>
          <p:nvPr/>
        </p:nvSpPr>
        <p:spPr>
          <a:xfrm>
            <a:off x="183065" y="1988840"/>
            <a:ext cx="3404820" cy="31393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Підвищилась активність «пересічних» людей </a:t>
            </a:r>
          </a:p>
        </p:txBody>
      </p:sp>
      <p:sp>
        <p:nvSpPr>
          <p:cNvPr id="25" name="TextBox 24"/>
          <p:cNvSpPr txBox="1"/>
          <p:nvPr/>
        </p:nvSpPr>
        <p:spPr>
          <a:xfrm>
            <a:off x="183066" y="3863514"/>
            <a:ext cx="4299271"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Динаміка: пік громадської активності припав на 2015 рік, коли волонтерські організації працювали навколо теми війни </a:t>
            </a:r>
          </a:p>
        </p:txBody>
      </p:sp>
      <p:sp>
        <p:nvSpPr>
          <p:cNvPr id="28" name="TextBox 27"/>
          <p:cNvSpPr txBox="1"/>
          <p:nvPr/>
        </p:nvSpPr>
        <p:spPr>
          <a:xfrm>
            <a:off x="3876008" y="2821461"/>
            <a:ext cx="5158693" cy="53553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Потреба створення постійно діючої бази «справжніх» громадських діячів стає все більш нагальною</a:t>
            </a:r>
          </a:p>
        </p:txBody>
      </p:sp>
      <p:cxnSp>
        <p:nvCxnSpPr>
          <p:cNvPr id="10" name="Соединительная линия уступом 9"/>
          <p:cNvCxnSpPr>
            <a:stCxn id="23" idx="3"/>
            <a:endCxn id="36" idx="1"/>
          </p:cNvCxnSpPr>
          <p:nvPr/>
        </p:nvCxnSpPr>
        <p:spPr>
          <a:xfrm>
            <a:off x="3587885" y="2145806"/>
            <a:ext cx="308918" cy="1828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92109" y="2492896"/>
            <a:ext cx="3404820" cy="12003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Негатив:</a:t>
            </a:r>
            <a:r>
              <a:rPr lang="uk-UA" sz="1200" dirty="0"/>
              <a:t> відбувається девальвація термінів «активіст», «громадський діяч», «</a:t>
            </a:r>
            <a:r>
              <a:rPr lang="uk-UA" sz="1200" dirty="0" err="1"/>
              <a:t>блогер</a:t>
            </a:r>
            <a:r>
              <a:rPr lang="uk-UA" sz="1200" dirty="0"/>
              <a:t>» через те, що так себе називає «хто завгодно». Це викликає негативну реакцію з боку «сталих» громадських діячів</a:t>
            </a:r>
          </a:p>
        </p:txBody>
      </p:sp>
      <p:cxnSp>
        <p:nvCxnSpPr>
          <p:cNvPr id="12" name="Соединительная линия уступом 11"/>
          <p:cNvCxnSpPr>
            <a:stCxn id="23" idx="2"/>
            <a:endCxn id="29" idx="0"/>
          </p:cNvCxnSpPr>
          <p:nvPr/>
        </p:nvCxnSpPr>
        <p:spPr>
          <a:xfrm rot="16200000" flipH="1">
            <a:off x="1794935" y="2393312"/>
            <a:ext cx="190124" cy="904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Соединительная линия уступом 13"/>
          <p:cNvCxnSpPr>
            <a:stCxn id="29" idx="3"/>
            <a:endCxn id="28" idx="1"/>
          </p:cNvCxnSpPr>
          <p:nvPr/>
        </p:nvCxnSpPr>
        <p:spPr>
          <a:xfrm flipV="1">
            <a:off x="3596929" y="3089227"/>
            <a:ext cx="279079" cy="383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83065" y="4581751"/>
            <a:ext cx="4299271"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Організації, які не мали глобальних місій і стратегічного бачення, розпадаються після вирішення проблеми, навколо якої вони об’єднались (наприклад, держава покращила постачання до ЗСУ – велика кількість волонтерських дій стала непотрібною) або внаслідок втоми </a:t>
            </a:r>
          </a:p>
        </p:txBody>
      </p:sp>
      <p:cxnSp>
        <p:nvCxnSpPr>
          <p:cNvPr id="17" name="Соединительная линия уступом 16"/>
          <p:cNvCxnSpPr>
            <a:stCxn id="25" idx="2"/>
            <a:endCxn id="34" idx="0"/>
          </p:cNvCxnSpPr>
          <p:nvPr/>
        </p:nvCxnSpPr>
        <p:spPr>
          <a:xfrm rot="5400000">
            <a:off x="2241349" y="4490398"/>
            <a:ext cx="182706" cy="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716017" y="3501008"/>
            <a:ext cx="4318685"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Агресивні, мілітаристські об’єднання, які народились з Майданом та початком війни, практично зникли з порядку денного.  Проте припускається можливість поновлення такої активності «у критичній ситуації» </a:t>
            </a:r>
          </a:p>
        </p:txBody>
      </p:sp>
      <p:sp>
        <p:nvSpPr>
          <p:cNvPr id="50" name="TextBox 49"/>
          <p:cNvSpPr txBox="1"/>
          <p:nvPr/>
        </p:nvSpPr>
        <p:spPr>
          <a:xfrm>
            <a:off x="4716016" y="4653136"/>
            <a:ext cx="4318685" cy="1421928"/>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solidFill>
                  <a:schemeClr val="bg1"/>
                </a:solidFill>
              </a:rPr>
              <a:t>Яка саме ситуація буде визнана суспільством критичною – наперед невідомо. Можливо, це буде новий Майдан, можливо – посилення агресії, чи навпаки – військове звільнення Донбасу/Криму. Але при плануванні необхідно враховувати фактор спонтанної появи радикальних організацій</a:t>
            </a:r>
          </a:p>
          <a:p>
            <a:pPr lvl="0">
              <a:lnSpc>
                <a:spcPct val="120000"/>
              </a:lnSpc>
            </a:pPr>
            <a:r>
              <a:rPr lang="uk-UA" sz="1200" dirty="0">
                <a:solidFill>
                  <a:schemeClr val="bg1"/>
                </a:solidFill>
              </a:rPr>
              <a:t>і їх суспільної підтримки</a:t>
            </a:r>
          </a:p>
        </p:txBody>
      </p:sp>
      <p:cxnSp>
        <p:nvCxnSpPr>
          <p:cNvPr id="21" name="Соединительная линия уступом 20"/>
          <p:cNvCxnSpPr>
            <a:stCxn id="49" idx="2"/>
            <a:endCxn id="50" idx="0"/>
          </p:cNvCxnSpPr>
          <p:nvPr/>
        </p:nvCxnSpPr>
        <p:spPr>
          <a:xfrm rot="5400000">
            <a:off x="6788661" y="4566436"/>
            <a:ext cx="173399" cy="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133338" y="836712"/>
            <a:ext cx="8131684"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Зміна свідомості в суспільстві</a:t>
            </a:r>
            <a:r>
              <a:rPr lang="uk-UA" sz="1200" dirty="0"/>
              <a:t>. Тема присутня в обох групах. Говориться як про реальний факт (що свідомість змінилась), так і про те, що таких змін явно недостатньо </a:t>
            </a:r>
          </a:p>
        </p:txBody>
      </p:sp>
      <p:sp>
        <p:nvSpPr>
          <p:cNvPr id="35" name="TextBox 34"/>
          <p:cNvSpPr txBox="1"/>
          <p:nvPr/>
        </p:nvSpPr>
        <p:spPr>
          <a:xfrm>
            <a:off x="2267744" y="1501295"/>
            <a:ext cx="3854665" cy="3139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Мода. </a:t>
            </a:r>
            <a:r>
              <a:rPr lang="uk-UA" sz="1200" dirty="0"/>
              <a:t>Бути громадським діячем стало «модним» </a:t>
            </a:r>
          </a:p>
        </p:txBody>
      </p:sp>
      <p:cxnSp>
        <p:nvCxnSpPr>
          <p:cNvPr id="13" name="Соединительная линия уступом 12"/>
          <p:cNvCxnSpPr>
            <a:stCxn id="35" idx="2"/>
            <a:endCxn id="23" idx="0"/>
          </p:cNvCxnSpPr>
          <p:nvPr/>
        </p:nvCxnSpPr>
        <p:spPr>
          <a:xfrm rot="5400000">
            <a:off x="2953470" y="747232"/>
            <a:ext cx="173613" cy="230960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Соединительная линия уступом 30"/>
          <p:cNvCxnSpPr>
            <a:stCxn id="32" idx="2"/>
            <a:endCxn id="35" idx="0"/>
          </p:cNvCxnSpPr>
          <p:nvPr/>
        </p:nvCxnSpPr>
        <p:spPr>
          <a:xfrm rot="5400000">
            <a:off x="4132603" y="1434718"/>
            <a:ext cx="129052" cy="410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3" name="Группа 32"/>
          <p:cNvGrpSpPr/>
          <p:nvPr/>
        </p:nvGrpSpPr>
        <p:grpSpPr>
          <a:xfrm>
            <a:off x="107504" y="5877272"/>
            <a:ext cx="8677248" cy="864096"/>
            <a:chOff x="107504" y="5877272"/>
            <a:chExt cx="8677248" cy="864096"/>
          </a:xfrm>
        </p:grpSpPr>
        <p:sp>
          <p:nvSpPr>
            <p:cNvPr id="48" name="Прямоугольник 4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51" name="Группа 50"/>
            <p:cNvGrpSpPr/>
            <p:nvPr/>
          </p:nvGrpSpPr>
          <p:grpSpPr>
            <a:xfrm>
              <a:off x="107504" y="5877272"/>
              <a:ext cx="864096" cy="864096"/>
              <a:chOff x="7445326" y="-47947"/>
              <a:chExt cx="963744" cy="963744"/>
            </a:xfrm>
          </p:grpSpPr>
          <p:sp>
            <p:nvSpPr>
              <p:cNvPr id="55" name="Овал 5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6"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52" name="Прямая соединительная линия 51"/>
            <p:cNvCxnSpPr>
              <a:stCxn id="5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3" name="Овал 5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4" name="Прямоугольник 5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8402520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Самовизначення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59</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Месіанство.</a:t>
            </a:r>
            <a:r>
              <a:rPr lang="uk-UA" sz="1200" dirty="0"/>
              <a:t> </a:t>
            </a:r>
            <a:r>
              <a:rPr lang="uk-UA" sz="1200" i="1" dirty="0"/>
              <a:t>«Громадські організації/волонтери/активісти збираються для того, щоб служити суспільству»</a:t>
            </a:r>
            <a:r>
              <a:rPr lang="uk-UA" sz="1200" dirty="0"/>
              <a:t> - практично домінуюча думка. </a:t>
            </a:r>
          </a:p>
        </p:txBody>
      </p:sp>
      <p:sp>
        <p:nvSpPr>
          <p:cNvPr id="25" name="TextBox 24"/>
          <p:cNvSpPr txBox="1"/>
          <p:nvPr/>
        </p:nvSpPr>
        <p:spPr>
          <a:xfrm>
            <a:off x="332319" y="1565523"/>
            <a:ext cx="4023657" cy="18651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a:t>
            </a:r>
            <a:r>
              <a:rPr lang="uk-UA" sz="1200" i="1" dirty="0"/>
              <a:t>Якщо я роблю щось корисне, то суспільство має мені віддячувати». </a:t>
            </a:r>
            <a:r>
              <a:rPr lang="uk-UA" sz="1200" dirty="0"/>
              <a:t>Ця думка лунала в інших (не таких прямих) формулюваннях, але це – «справедливо» (з розуміння справедливості респондента). За словами респондентів, «подяка» має бути у формі «грошей на корисну справу», але з опосередкованих реакцій можна зрозуміти, що потрібні не стільки гроші, скільки визнання і увага (Месія працює не за гроші)</a:t>
            </a:r>
          </a:p>
        </p:txBody>
      </p:sp>
      <p:sp>
        <p:nvSpPr>
          <p:cNvPr id="49" name="TextBox 48"/>
          <p:cNvSpPr txBox="1"/>
          <p:nvPr/>
        </p:nvSpPr>
        <p:spPr>
          <a:xfrm>
            <a:off x="4722035" y="1567705"/>
            <a:ext cx="4098437"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Відбуваються обговорення того, як саме необхідно «служити суспільству», що в ці слова можна вкласти, а що – ні. Як визначити потреби? </a:t>
            </a:r>
          </a:p>
        </p:txBody>
      </p:sp>
      <p:sp>
        <p:nvSpPr>
          <p:cNvPr id="50" name="TextBox 49"/>
          <p:cNvSpPr txBox="1"/>
          <p:nvPr/>
        </p:nvSpPr>
        <p:spPr>
          <a:xfrm>
            <a:off x="323529" y="3561864"/>
            <a:ext cx="4032448"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Месіанство часто означає певний максималізм. Відповідно, коли немає помітних успіхів у тій чи іншій темі, з’являється розчарованість </a:t>
            </a:r>
          </a:p>
        </p:txBody>
      </p:sp>
      <p:sp>
        <p:nvSpPr>
          <p:cNvPr id="26" name="TextBox 25"/>
          <p:cNvSpPr txBox="1"/>
          <p:nvPr/>
        </p:nvSpPr>
        <p:spPr>
          <a:xfrm>
            <a:off x="4722035" y="2470140"/>
            <a:ext cx="4098437" cy="12003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Відповідь на це запитання має дати обласна рада у вигляді документів, дотримання яких буде суворо контролюватись. Тобто потрібен не просто документ із назвою «стратегія розвитку…», яких багато, а реальний план дій, відповідно до якого область буде по-справжньому рухатись</a:t>
            </a:r>
          </a:p>
        </p:txBody>
      </p:sp>
      <p:cxnSp>
        <p:nvCxnSpPr>
          <p:cNvPr id="13" name="Соединительная линия уступом 12"/>
          <p:cNvCxnSpPr>
            <a:stCxn id="49" idx="2"/>
            <a:endCxn id="26" idx="0"/>
          </p:cNvCxnSpPr>
          <p:nvPr/>
        </p:nvCxnSpPr>
        <p:spPr>
          <a:xfrm rot="5400000">
            <a:off x="6698602" y="2397487"/>
            <a:ext cx="145305"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314252" y="4460919"/>
            <a:ext cx="4041725"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Оскільки у своїй діяльності помітні навіть невеликі успіхи, а в інших цих успіхів не помітно, певні респонденти говорять про </a:t>
            </a:r>
            <a:r>
              <a:rPr lang="uk-UA" sz="1200" b="1" dirty="0"/>
              <a:t>поганий стан и низьку ефективність </a:t>
            </a:r>
            <a:r>
              <a:rPr lang="uk-UA" sz="1200" dirty="0"/>
              <a:t>«третього сектору» загалом. </a:t>
            </a:r>
            <a:r>
              <a:rPr lang="uk-UA" sz="1200" i="1" dirty="0"/>
              <a:t>«</a:t>
            </a:r>
            <a:r>
              <a:rPr lang="ru-RU" sz="1200" i="1" dirty="0" err="1"/>
              <a:t>Оце</a:t>
            </a:r>
            <a:r>
              <a:rPr lang="ru-RU" sz="1200" i="1" dirty="0"/>
              <a:t> все </a:t>
            </a:r>
            <a:r>
              <a:rPr lang="ru-RU" sz="1200" i="1" dirty="0" err="1"/>
              <a:t>що</a:t>
            </a:r>
            <a:r>
              <a:rPr lang="ru-RU" sz="1200" i="1" dirty="0"/>
              <a:t> </a:t>
            </a:r>
            <a:r>
              <a:rPr lang="ru-RU" sz="1200" i="1" dirty="0" err="1"/>
              <a:t>перераховано</a:t>
            </a:r>
            <a:r>
              <a:rPr lang="ru-RU" sz="1200" i="1" dirty="0"/>
              <a:t> – </a:t>
            </a:r>
            <a:r>
              <a:rPr lang="ru-RU" sz="1200" i="1" dirty="0" err="1"/>
              <a:t>майже</a:t>
            </a:r>
            <a:r>
              <a:rPr lang="ru-RU" sz="1200" i="1" dirty="0"/>
              <a:t> </a:t>
            </a:r>
            <a:r>
              <a:rPr lang="ru-RU" sz="1200" i="1" dirty="0" err="1"/>
              <a:t>всім</a:t>
            </a:r>
            <a:r>
              <a:rPr lang="ru-RU" sz="1200" i="1" dirty="0"/>
              <a:t> </a:t>
            </a:r>
            <a:r>
              <a:rPr lang="ru-RU" sz="1200" i="1" dirty="0" err="1"/>
              <a:t>займаються</a:t>
            </a:r>
            <a:r>
              <a:rPr lang="ru-RU" sz="1200" i="1" dirty="0"/>
              <a:t>, але </a:t>
            </a:r>
            <a:r>
              <a:rPr lang="ru-RU" sz="1200" i="1" dirty="0" err="1"/>
              <a:t>результатів</a:t>
            </a:r>
            <a:r>
              <a:rPr lang="ru-RU" sz="1200" i="1" dirty="0"/>
              <a:t> </a:t>
            </a:r>
            <a:r>
              <a:rPr lang="ru-RU" sz="1200" i="1" dirty="0" err="1"/>
              <a:t>дуже</a:t>
            </a:r>
            <a:r>
              <a:rPr lang="ru-RU" sz="1200" i="1" dirty="0"/>
              <a:t> мало»</a:t>
            </a:r>
            <a:endParaRPr lang="uk-UA" sz="1200" dirty="0"/>
          </a:p>
        </p:txBody>
      </p:sp>
      <p:sp>
        <p:nvSpPr>
          <p:cNvPr id="27" name="TextBox 26"/>
          <p:cNvSpPr txBox="1"/>
          <p:nvPr/>
        </p:nvSpPr>
        <p:spPr>
          <a:xfrm>
            <a:off x="4713550" y="3863650"/>
            <a:ext cx="4106922"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Охоплення населення громадськими організаціями різні ГО оцінюють від 10 до 80%. Причина такої великої розбіжності в різному тлумаченні терміну «залучення». Від активної участі у ГО до пасивного споживання послуг </a:t>
            </a:r>
          </a:p>
        </p:txBody>
      </p:sp>
      <p:cxnSp>
        <p:nvCxnSpPr>
          <p:cNvPr id="7" name="Соединительная линия уступом 6"/>
          <p:cNvCxnSpPr>
            <a:stCxn id="23" idx="2"/>
            <a:endCxn id="25" idx="0"/>
          </p:cNvCxnSpPr>
          <p:nvPr/>
        </p:nvCxnSpPr>
        <p:spPr>
          <a:xfrm rot="5400000">
            <a:off x="3181735" y="499294"/>
            <a:ext cx="228642" cy="190381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Соединительная линия уступом 11"/>
          <p:cNvCxnSpPr>
            <a:stCxn id="23" idx="2"/>
            <a:endCxn id="49" idx="0"/>
          </p:cNvCxnSpPr>
          <p:nvPr/>
        </p:nvCxnSpPr>
        <p:spPr>
          <a:xfrm rot="16200000" flipH="1">
            <a:off x="5394197" y="190648"/>
            <a:ext cx="230824" cy="25232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Соединительная линия уступом 19"/>
          <p:cNvCxnSpPr>
            <a:stCxn id="50" idx="2"/>
            <a:endCxn id="48" idx="0"/>
          </p:cNvCxnSpPr>
          <p:nvPr/>
        </p:nvCxnSpPr>
        <p:spPr>
          <a:xfrm rot="5400000">
            <a:off x="2266472" y="4387637"/>
            <a:ext cx="141925" cy="463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8" name="Группа 27"/>
          <p:cNvGrpSpPr/>
          <p:nvPr/>
        </p:nvGrpSpPr>
        <p:grpSpPr>
          <a:xfrm>
            <a:off x="107504" y="5877272"/>
            <a:ext cx="8677248" cy="864096"/>
            <a:chOff x="107504" y="5877272"/>
            <a:chExt cx="8677248" cy="864096"/>
          </a:xfrm>
        </p:grpSpPr>
        <p:sp>
          <p:nvSpPr>
            <p:cNvPr id="29" name="Прямоугольник 28"/>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0" name="Группа 29"/>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640410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75758" y="1052736"/>
            <a:ext cx="8449890" cy="3342453"/>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b="1" dirty="0">
                <a:latin typeface="+mj-lt"/>
              </a:rPr>
              <a:t>Сентимент </a:t>
            </a:r>
            <a:r>
              <a:rPr lang="uk-UA" sz="1600" dirty="0">
                <a:latin typeface="+mj-lt"/>
              </a:rPr>
              <a:t>(емоційність) публікацій, присвячених громадянському суспільству, визначався двома способами: </a:t>
            </a:r>
          </a:p>
          <a:p>
            <a:pPr marL="285750" indent="-285750">
              <a:lnSpc>
                <a:spcPct val="120000"/>
              </a:lnSpc>
              <a:buFontTx/>
              <a:buChar char="-"/>
            </a:pPr>
            <a:r>
              <a:rPr lang="uk-UA" sz="1600" dirty="0">
                <a:latin typeface="+mj-lt"/>
              </a:rPr>
              <a:t>розрахунками за допомогою програмно-аналітичного комплексу, за принципом співвідношення негативних і позитивних слів, що трапляються у текстах</a:t>
            </a:r>
          </a:p>
          <a:p>
            <a:pPr marL="285750" indent="-285750">
              <a:lnSpc>
                <a:spcPct val="120000"/>
              </a:lnSpc>
              <a:buFontTx/>
              <a:buChar char="-"/>
            </a:pPr>
            <a:r>
              <a:rPr lang="uk-UA" sz="1600" dirty="0">
                <a:latin typeface="+mj-lt"/>
              </a:rPr>
              <a:t>оцінюванням людьми, які прочитали тематичні тексти </a:t>
            </a:r>
          </a:p>
          <a:p>
            <a:pPr>
              <a:lnSpc>
                <a:spcPct val="120000"/>
              </a:lnSpc>
            </a:pPr>
            <a:endParaRPr lang="uk-UA" sz="1600" dirty="0">
              <a:latin typeface="+mj-lt"/>
            </a:endParaRPr>
          </a:p>
          <a:p>
            <a:pPr>
              <a:lnSpc>
                <a:spcPct val="120000"/>
              </a:lnSpc>
            </a:pPr>
            <a:r>
              <a:rPr lang="uk-UA" sz="1600" dirty="0">
                <a:latin typeface="+mj-lt"/>
              </a:rPr>
              <a:t>Оцінювання сентименту відбувалось у балах, де 1 – мінімальне значення, 10 – максимальне. Програмний комплекс за одиницю приймав найбільш негативне співвідношення «позитивних» і «негативних», а за «10» – найбільш позитивне. Далі відбувалось округлення до цілих за стандартними математичними правилами </a:t>
            </a:r>
          </a:p>
          <a:p>
            <a:pPr>
              <a:lnSpc>
                <a:spcPct val="120000"/>
              </a:lnSpc>
            </a:pPr>
            <a:r>
              <a:rPr lang="uk-UA" sz="1600" dirty="0">
                <a:latin typeface="+mj-lt"/>
              </a:rPr>
              <a:t>Люди ставили оцінки, виходячи із загальної тональності статті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888306" cy="369332"/>
          </a:xfrm>
          <a:prstGeom prst="rect">
            <a:avLst/>
          </a:prstGeom>
          <a:noFill/>
        </p:spPr>
        <p:txBody>
          <a:bodyPr wrap="square" rtlCol="0">
            <a:spAutoFit/>
          </a:bodyPr>
          <a:lstStyle/>
          <a:p>
            <a:r>
              <a:rPr lang="uk-UA" b="1" dirty="0">
                <a:solidFill>
                  <a:srgbClr val="912D29"/>
                </a:solidFill>
                <a:latin typeface="Myriad Pro" pitchFamily="34" charset="0"/>
              </a:rPr>
              <a:t>Методологія дослідження : сентимент</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17" name="Группа 16"/>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653449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Самовизначення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60</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Закритість «громадського простору» для нових людей. </a:t>
            </a:r>
            <a:r>
              <a:rPr lang="uk-UA" sz="1200" i="1" dirty="0"/>
              <a:t>«</a:t>
            </a:r>
            <a:r>
              <a:rPr lang="ru-RU" sz="1200" i="1" dirty="0"/>
              <a:t>есть ключевые организации, которые много лет работают, которые как-то понимают эту кухню политическую всю, молодые, мне кажется,  вообще не могут здесь выживать»</a:t>
            </a:r>
            <a:endParaRPr lang="uk-UA" sz="1200" i="1" dirty="0"/>
          </a:p>
        </p:txBody>
      </p:sp>
      <p:sp>
        <p:nvSpPr>
          <p:cNvPr id="25" name="TextBox 24"/>
          <p:cNvSpPr txBox="1"/>
          <p:nvPr/>
        </p:nvSpPr>
        <p:spPr>
          <a:xfrm>
            <a:off x="332317" y="2564904"/>
            <a:ext cx="4255383"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ГО – інструмент залучення ресурсів. Думка не домінуюча, але присутня</a:t>
            </a:r>
          </a:p>
        </p:txBody>
      </p:sp>
      <p:sp>
        <p:nvSpPr>
          <p:cNvPr id="49" name="TextBox 48"/>
          <p:cNvSpPr txBox="1"/>
          <p:nvPr/>
        </p:nvSpPr>
        <p:spPr>
          <a:xfrm>
            <a:off x="4834156" y="2600266"/>
            <a:ext cx="4013447"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Це протиріччя заважає ГО ефективно працювати з владою: будуєш стосунки – ти «займаєшся політикою». Не будуєш – не можеш вирішити питання</a:t>
            </a:r>
          </a:p>
        </p:txBody>
      </p:sp>
      <p:sp>
        <p:nvSpPr>
          <p:cNvPr id="50" name="TextBox 49"/>
          <p:cNvSpPr txBox="1"/>
          <p:nvPr/>
        </p:nvSpPr>
        <p:spPr>
          <a:xfrm>
            <a:off x="323528" y="3212976"/>
            <a:ext cx="4264173"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ГО намагаються чітко відокремити себе від політиків. Проте вони змушені втручатись у політичні процеси (робота з депутатами міських чи обласної рад не може обійтись БЕЗ політики)</a:t>
            </a:r>
          </a:p>
        </p:txBody>
      </p:sp>
      <p:sp>
        <p:nvSpPr>
          <p:cNvPr id="26" name="TextBox 25"/>
          <p:cNvSpPr txBox="1"/>
          <p:nvPr/>
        </p:nvSpPr>
        <p:spPr>
          <a:xfrm>
            <a:off x="4834156" y="3511789"/>
            <a:ext cx="4013447"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Необхідно максимально прибирати політику з питань, що стосуються конкретних проблем: транспорт, соціальний захист тощо </a:t>
            </a:r>
          </a:p>
        </p:txBody>
      </p:sp>
      <p:sp>
        <p:nvSpPr>
          <p:cNvPr id="30" name="TextBox 29"/>
          <p:cNvSpPr txBox="1"/>
          <p:nvPr/>
        </p:nvSpPr>
        <p:spPr>
          <a:xfrm>
            <a:off x="1085537" y="1700808"/>
            <a:ext cx="7086863"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Сприяння новим громадським організаціям дозволить зробити поле більш динамічним. Сприяння може виглядати в сприянні навчанню (або навіть його організації), наданні дрібних ресурсів (наприклад, приміщень для зборів), забезпеченні підтримки</a:t>
            </a:r>
          </a:p>
        </p:txBody>
      </p:sp>
      <p:cxnSp>
        <p:nvCxnSpPr>
          <p:cNvPr id="10" name="Соединительная линия уступом 9"/>
          <p:cNvCxnSpPr>
            <a:stCxn id="23" idx="2"/>
            <a:endCxn id="30" idx="0"/>
          </p:cNvCxnSpPr>
          <p:nvPr/>
        </p:nvCxnSpPr>
        <p:spPr>
          <a:xfrm rot="16200000" flipH="1">
            <a:off x="4367302" y="1439141"/>
            <a:ext cx="142328" cy="38100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Соединительная линия уступом 12"/>
          <p:cNvCxnSpPr>
            <a:stCxn id="49" idx="2"/>
            <a:endCxn id="26" idx="0"/>
          </p:cNvCxnSpPr>
          <p:nvPr/>
        </p:nvCxnSpPr>
        <p:spPr>
          <a:xfrm rot="5400000">
            <a:off x="6763684" y="3434592"/>
            <a:ext cx="154393"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323528" y="4293096"/>
            <a:ext cx="4264173"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Активність тих чи інших ГО залежить від пріоритетів донорів. Тема, на яку дають кошти, більш активно просувається. (</a:t>
            </a:r>
            <a:r>
              <a:rPr lang="uk-UA" sz="1200" i="1" dirty="0"/>
              <a:t>прим.</a:t>
            </a:r>
            <a:r>
              <a:rPr lang="ru-RU" sz="1200" i="1" dirty="0"/>
              <a:t>:</a:t>
            </a:r>
            <a:r>
              <a:rPr lang="uk-UA" sz="1200" i="1" dirty="0"/>
              <a:t> «старі» ГО працюють із невеликою кількістю тем, і з більш-менш сталим фінансуванням. Нові – часто шукають собі нішу і намагаються займатись всім і одразу, проте довго в такому режимі працювати не можуть) </a:t>
            </a:r>
            <a:endParaRPr lang="uk-UA" sz="1200" dirty="0"/>
          </a:p>
        </p:txBody>
      </p:sp>
      <p:cxnSp>
        <p:nvCxnSpPr>
          <p:cNvPr id="22" name="Соединительная линия уступом 21"/>
          <p:cNvCxnSpPr>
            <a:stCxn id="50" idx="3"/>
            <a:endCxn id="49" idx="1"/>
          </p:cNvCxnSpPr>
          <p:nvPr/>
        </p:nvCxnSpPr>
        <p:spPr>
          <a:xfrm flipV="1">
            <a:off x="4587701" y="2978831"/>
            <a:ext cx="246455" cy="72351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4834156" y="4625929"/>
            <a:ext cx="4017717"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a:t>
            </a:r>
            <a:r>
              <a:rPr lang="uk-UA" sz="1200" dirty="0" err="1"/>
              <a:t>грантоїдство</a:t>
            </a:r>
            <a:r>
              <a:rPr lang="uk-UA" sz="1200" dirty="0"/>
              <a:t> заради </a:t>
            </a:r>
            <a:r>
              <a:rPr lang="uk-UA" sz="1200" dirty="0" err="1"/>
              <a:t>грантоїдства</a:t>
            </a:r>
            <a:r>
              <a:rPr lang="uk-UA" sz="1200" dirty="0"/>
              <a:t>» дуже чітко бачать учасники «ринку ГО». І така робота викликає пасивний спротив в інших учасників цього «ринку» </a:t>
            </a:r>
          </a:p>
        </p:txBody>
      </p:sp>
      <p:cxnSp>
        <p:nvCxnSpPr>
          <p:cNvPr id="5" name="Соединительная линия уступом 4"/>
          <p:cNvCxnSpPr>
            <a:stCxn id="48" idx="3"/>
            <a:endCxn id="27" idx="1"/>
          </p:cNvCxnSpPr>
          <p:nvPr/>
        </p:nvCxnSpPr>
        <p:spPr>
          <a:xfrm>
            <a:off x="4587701" y="5004060"/>
            <a:ext cx="246455" cy="434"/>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9" name="Группа 28"/>
          <p:cNvGrpSpPr/>
          <p:nvPr/>
        </p:nvGrpSpPr>
        <p:grpSpPr>
          <a:xfrm>
            <a:off x="107504" y="5877272"/>
            <a:ext cx="8677248" cy="864096"/>
            <a:chOff x="107504" y="5877272"/>
            <a:chExt cx="8677248" cy="864096"/>
          </a:xfrm>
        </p:grpSpPr>
        <p:sp>
          <p:nvSpPr>
            <p:cNvPr id="31" name="Прямоугольник 3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36" name="Овал 35"/>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1"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4"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4" name="Овал 33"/>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Прямоугольник 34"/>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6937957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Самовизначення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61</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«Старі» організації чітко відокремлюють себе від «нових». Причому «старі» ставляться до «нових» не як до партнерів чи ресурсу, а як до чогось «несерйозного» </a:t>
            </a:r>
          </a:p>
        </p:txBody>
      </p:sp>
      <p:sp>
        <p:nvSpPr>
          <p:cNvPr id="25" name="TextBox 24"/>
          <p:cNvSpPr txBox="1"/>
          <p:nvPr/>
        </p:nvSpPr>
        <p:spPr>
          <a:xfrm>
            <a:off x="332317" y="2564904"/>
            <a:ext cx="4255383"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Ключове джерело фінансування ГО – гранти від міжнародних або (рідше) національних донорських структур. Про внутрішні джерела (наприклад, місцевий бізнес) говорять лише поодинокі респонденти, а можливість отримати фінансування від місцевих органів влади розглядається максимум як випадкові кошти, на які і претендувати не треба</a:t>
            </a:r>
          </a:p>
        </p:txBody>
      </p:sp>
      <p:sp>
        <p:nvSpPr>
          <p:cNvPr id="50" name="TextBox 49"/>
          <p:cNvSpPr txBox="1"/>
          <p:nvPr/>
        </p:nvSpPr>
        <p:spPr>
          <a:xfrm>
            <a:off x="332317" y="4089506"/>
            <a:ext cx="4264173"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Багато людей, які намагаються долучитись до громадського сектору, «опускають руки», стикнувшись з першими проблемами. </a:t>
            </a:r>
          </a:p>
        </p:txBody>
      </p:sp>
      <p:sp>
        <p:nvSpPr>
          <p:cNvPr id="26" name="TextBox 25"/>
          <p:cNvSpPr txBox="1"/>
          <p:nvPr/>
        </p:nvSpPr>
        <p:spPr>
          <a:xfrm>
            <a:off x="4893340" y="2470547"/>
            <a:ext cx="4013447" cy="1865126"/>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Необхідно створювати умови для фінансування проектів ГО з місцевих джерел. У випадку відсутності бюджету необхідно стимулювати до залучення коштів місцевого бізнесу, для чого проводити відповідні навчання представників ГО (</a:t>
            </a:r>
            <a:r>
              <a:rPr lang="uk-UA" sz="1200" i="1" dirty="0">
                <a:solidFill>
                  <a:schemeClr val="bg1"/>
                </a:solidFill>
              </a:rPr>
              <a:t>прим.: це навчання можуть провести самі представники ГО один для одного, достатньо тільки запитати, хто зможе це зробити, і оголосити, що їм буде надано приміщення) </a:t>
            </a:r>
            <a:endParaRPr lang="uk-UA" sz="1200" dirty="0">
              <a:solidFill>
                <a:schemeClr val="bg1"/>
              </a:solidFill>
            </a:endParaRPr>
          </a:p>
        </p:txBody>
      </p:sp>
      <p:sp>
        <p:nvSpPr>
          <p:cNvPr id="30" name="TextBox 29"/>
          <p:cNvSpPr txBox="1"/>
          <p:nvPr/>
        </p:nvSpPr>
        <p:spPr>
          <a:xfrm>
            <a:off x="1085537" y="1519742"/>
            <a:ext cx="7086863"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В результаті кожна нова ініціатива, яка не підтримана «старими» організаціями, змушена боротись не лише з власною проблемою, але і з пасивним (переважно емоційним) опором, який створюють «досвідчені» активісти</a:t>
            </a:r>
          </a:p>
        </p:txBody>
      </p:sp>
      <p:cxnSp>
        <p:nvCxnSpPr>
          <p:cNvPr id="10" name="Соединительная линия уступом 9"/>
          <p:cNvCxnSpPr>
            <a:stCxn id="23" idx="2"/>
            <a:endCxn id="30" idx="0"/>
          </p:cNvCxnSpPr>
          <p:nvPr/>
        </p:nvCxnSpPr>
        <p:spPr>
          <a:xfrm rot="16200000" flipH="1">
            <a:off x="4347036" y="1237808"/>
            <a:ext cx="182861" cy="38100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Соединительная линия уступом 12"/>
          <p:cNvCxnSpPr>
            <a:stCxn id="25" idx="3"/>
            <a:endCxn id="26" idx="1"/>
          </p:cNvCxnSpPr>
          <p:nvPr/>
        </p:nvCxnSpPr>
        <p:spPr>
          <a:xfrm>
            <a:off x="4587700" y="3275868"/>
            <a:ext cx="305640" cy="12724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327921" y="4997501"/>
            <a:ext cx="4264173"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Громадський сектор перебуває у процесі становлення і відтак поки що є слабким </a:t>
            </a:r>
          </a:p>
        </p:txBody>
      </p:sp>
      <p:sp>
        <p:nvSpPr>
          <p:cNvPr id="36" name="TextBox 35"/>
          <p:cNvSpPr txBox="1"/>
          <p:nvPr/>
        </p:nvSpPr>
        <p:spPr>
          <a:xfrm>
            <a:off x="4892679" y="4436340"/>
            <a:ext cx="4013447"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Підтримка «молодих» ГО зможе посилити конструктивну конкуренцію між «старими» організаціями, що матиме користь для всіх</a:t>
            </a:r>
          </a:p>
        </p:txBody>
      </p:sp>
      <p:cxnSp>
        <p:nvCxnSpPr>
          <p:cNvPr id="17" name="Соединительная линия уступом 16"/>
          <p:cNvCxnSpPr>
            <a:stCxn id="50" idx="3"/>
            <a:endCxn id="36" idx="1"/>
          </p:cNvCxnSpPr>
          <p:nvPr/>
        </p:nvCxnSpPr>
        <p:spPr>
          <a:xfrm>
            <a:off x="4596490" y="4468071"/>
            <a:ext cx="296189" cy="34683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7" name="Группа 26"/>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9" name="Группа 28"/>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2348634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Деструктивні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62</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79513" y="2558736"/>
            <a:ext cx="4391996"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Є думка про наявність організацій та/або активістів, які створені заради </a:t>
            </a:r>
            <a:r>
              <a:rPr lang="uk-UA" sz="1400" b="1" dirty="0"/>
              <a:t>«реалізації комплексів</a:t>
            </a:r>
            <a:r>
              <a:rPr lang="uk-UA" sz="1400" dirty="0"/>
              <a:t>», «для того щоб підіймати галас» тощо. </a:t>
            </a:r>
            <a:r>
              <a:rPr lang="uk-UA" sz="1400" i="1" dirty="0"/>
              <a:t>Прим.: враховуючи суб’єктивність і заангажованість такої оцінки, «закомплексованими» називають дуже різні організації</a:t>
            </a:r>
            <a:endParaRPr lang="uk-UA" sz="1400" dirty="0"/>
          </a:p>
        </p:txBody>
      </p:sp>
      <p:sp>
        <p:nvSpPr>
          <p:cNvPr id="55" name="TextBox 54"/>
          <p:cNvSpPr txBox="1"/>
          <p:nvPr/>
        </p:nvSpPr>
        <p:spPr>
          <a:xfrm>
            <a:off x="157662" y="1013990"/>
            <a:ext cx="4414583"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Трапляються організації, які де-факто </a:t>
            </a:r>
            <a:r>
              <a:rPr lang="uk-UA" sz="1400" b="1" dirty="0"/>
              <a:t>«займаються рекетом». </a:t>
            </a:r>
            <a:r>
              <a:rPr lang="uk-UA" sz="1400" dirty="0"/>
              <a:t>Наприклад, влаштовують або не влаштовують протести в залежності від того, чи дають їм кошти. Щоправда, назви ніхто не вказав, але </a:t>
            </a:r>
            <a:r>
              <a:rPr lang="uk-UA" sz="1400" i="1" dirty="0"/>
              <a:t>«заправка – 500 </a:t>
            </a:r>
            <a:r>
              <a:rPr lang="uk-UA" sz="1400" i="1" dirty="0" err="1"/>
              <a:t>дол</a:t>
            </a:r>
            <a:r>
              <a:rPr lang="uk-UA" sz="1400" i="1" dirty="0"/>
              <a:t>, кафе – 200 </a:t>
            </a:r>
            <a:r>
              <a:rPr lang="uk-UA" sz="1400" i="1" dirty="0" err="1"/>
              <a:t>дол</a:t>
            </a:r>
            <a:r>
              <a:rPr lang="uk-UA" sz="1400" i="1" dirty="0"/>
              <a:t>»</a:t>
            </a:r>
            <a:endParaRPr lang="uk-UA" sz="1400" dirty="0"/>
          </a:p>
        </p:txBody>
      </p:sp>
      <p:sp>
        <p:nvSpPr>
          <p:cNvPr id="24" name="TextBox 23"/>
          <p:cNvSpPr txBox="1"/>
          <p:nvPr/>
        </p:nvSpPr>
        <p:spPr>
          <a:xfrm>
            <a:off x="164946" y="4365104"/>
            <a:ext cx="4407054"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b="1" dirty="0"/>
              <a:t>Професійні отримувачі допомоги</a:t>
            </a:r>
            <a:r>
              <a:rPr lang="uk-UA" sz="1400" dirty="0"/>
              <a:t>. Збирають допомогу під різними приводами, але не розподіляють, а споживають її. Ця претензія частіше висловлюється щодо окремих людей, які перетворили власне скрутне становище на своєрідний «бізнес»</a:t>
            </a:r>
          </a:p>
        </p:txBody>
      </p:sp>
      <p:sp>
        <p:nvSpPr>
          <p:cNvPr id="25" name="TextBox 24"/>
          <p:cNvSpPr txBox="1"/>
          <p:nvPr/>
        </p:nvSpPr>
        <p:spPr>
          <a:xfrm>
            <a:off x="4760086" y="1019383"/>
            <a:ext cx="4276410" cy="8679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b="1" dirty="0"/>
              <a:t>Комерційні структури, </a:t>
            </a:r>
            <a:r>
              <a:rPr lang="uk-UA" sz="1400" dirty="0"/>
              <a:t>які з різних причин реєструються і маскуються під громадські організації, але насправді мають на меті отримання прибутку </a:t>
            </a:r>
          </a:p>
        </p:txBody>
      </p:sp>
      <p:sp>
        <p:nvSpPr>
          <p:cNvPr id="27" name="TextBox 26"/>
          <p:cNvSpPr txBox="1"/>
          <p:nvPr/>
        </p:nvSpPr>
        <p:spPr>
          <a:xfrm>
            <a:off x="4760086" y="2060848"/>
            <a:ext cx="4276409" cy="190205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b="1" dirty="0"/>
              <a:t>Політичні організації.</a:t>
            </a:r>
            <a:r>
              <a:rPr lang="uk-UA" sz="1400" dirty="0"/>
              <a:t> Організації, які де-факто займаються політичною боротьбою, прикриваючись статусом і риторикою ГО, вважаються «деструктивними». </a:t>
            </a:r>
            <a:r>
              <a:rPr lang="uk-UA" sz="1400" i="1" dirty="0"/>
              <a:t>Прим.: цікавість ситуації в тому, що звинуватити у «політичній діяльності» можна кожну організацію, яка у будь-який спосіб контактує з депутатами </a:t>
            </a:r>
          </a:p>
        </p:txBody>
      </p:sp>
      <p:sp>
        <p:nvSpPr>
          <p:cNvPr id="28" name="TextBox 27"/>
          <p:cNvSpPr txBox="1"/>
          <p:nvPr/>
        </p:nvSpPr>
        <p:spPr>
          <a:xfrm>
            <a:off x="4760087" y="4148103"/>
            <a:ext cx="4276408" cy="188481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b="1" dirty="0"/>
              <a:t>Організація однієї людини.</a:t>
            </a:r>
            <a:r>
              <a:rPr lang="uk-UA" sz="1400" dirty="0"/>
              <a:t> Такі організації викликають більш негативне відчуття. Вони не мають чіткого плану і стратегії (а «хитаються» разом із лідером), вони часто хапаються за все, кидаються на «гарячі» теми тощо. Позитив їхньої діяльності полягає в тому, що вони легко йдуть на контакт, і, з часом, або зникають, або створюють власну стратегію</a:t>
            </a:r>
            <a:endParaRPr lang="uk-UA" sz="1400" i="1" dirty="0"/>
          </a:p>
        </p:txBody>
      </p:sp>
      <p:grpSp>
        <p:nvGrpSpPr>
          <p:cNvPr id="22" name="Группа 21"/>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6" name="Группа 25"/>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9" name="Прямая соединительная линия 28"/>
            <p:cNvCxnSpPr>
              <a:stCxn id="3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0" name="Овал 2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972351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Професійність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63</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83568" y="1345240"/>
            <a:ext cx="8208912"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Громадські організації стають менш масовими та більш професійними – тенденцію помічено в обох групах. (</a:t>
            </a:r>
            <a:r>
              <a:rPr lang="uk-UA" sz="1200" i="1" dirty="0"/>
              <a:t>Прим.: нормальним є процес, коли у людей, які тривалий час опікуються певною темою, підвищується рівень фаховості. Так само є нормальним, що деякі люди, чия активність стрімко зросла на початку 2014 року, покинули громадську діяльність через втому)</a:t>
            </a:r>
            <a:endParaRPr lang="uk-UA" sz="1200" dirty="0"/>
          </a:p>
        </p:txBody>
      </p:sp>
      <p:sp>
        <p:nvSpPr>
          <p:cNvPr id="23" name="TextBox 22"/>
          <p:cNvSpPr txBox="1"/>
          <p:nvPr/>
        </p:nvSpPr>
        <p:spPr>
          <a:xfrm>
            <a:off x="323528" y="801350"/>
            <a:ext cx="7848872" cy="31393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«Професіоналізація» ГО – важлива тема. Про неї згадували у різних контекстах практично всі респонденти</a:t>
            </a:r>
          </a:p>
        </p:txBody>
      </p:sp>
      <p:sp>
        <p:nvSpPr>
          <p:cNvPr id="25" name="TextBox 24"/>
          <p:cNvSpPr txBox="1"/>
          <p:nvPr/>
        </p:nvSpPr>
        <p:spPr>
          <a:xfrm>
            <a:off x="691898" y="2442975"/>
            <a:ext cx="4299271"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Занурення у складні теми (тема транспорту, соціальні питання, антикорупційна діяльність, протидія торгівлі людьми та іншим злочинам) вимагає від організацій залучення фахівців із цих тем та підвищення власного рівня освіти</a:t>
            </a:r>
          </a:p>
        </p:txBody>
      </p:sp>
      <p:sp>
        <p:nvSpPr>
          <p:cNvPr id="28" name="TextBox 27"/>
          <p:cNvSpPr txBox="1"/>
          <p:nvPr/>
        </p:nvSpPr>
        <p:spPr>
          <a:xfrm>
            <a:off x="5292080" y="2433517"/>
            <a:ext cx="3600400"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Потреба у професіоналах практично завжди дорівнює потребі у фінансах. Тож ГО змушені шукати фінансування для залучення таких людей. </a:t>
            </a:r>
          </a:p>
        </p:txBody>
      </p:sp>
      <p:cxnSp>
        <p:nvCxnSpPr>
          <p:cNvPr id="9" name="Соединительная линия уступом 8"/>
          <p:cNvCxnSpPr>
            <a:stCxn id="25" idx="3"/>
            <a:endCxn id="28" idx="1"/>
          </p:cNvCxnSpPr>
          <p:nvPr/>
        </p:nvCxnSpPr>
        <p:spPr>
          <a:xfrm flipV="1">
            <a:off x="4991169" y="2812082"/>
            <a:ext cx="300911" cy="12025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Соединительная линия уступом 5"/>
          <p:cNvCxnSpPr>
            <a:stCxn id="23" idx="1"/>
            <a:endCxn id="36" idx="1"/>
          </p:cNvCxnSpPr>
          <p:nvPr/>
        </p:nvCxnSpPr>
        <p:spPr>
          <a:xfrm rot="10800000" flipH="1" flipV="1">
            <a:off x="323528" y="958315"/>
            <a:ext cx="360040" cy="876289"/>
          </a:xfrm>
          <a:prstGeom prst="bentConnector3">
            <a:avLst>
              <a:gd name="adj1" fmla="val -6349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Соединительная линия уступом 13"/>
          <p:cNvCxnSpPr>
            <a:stCxn id="23" idx="1"/>
            <a:endCxn id="25" idx="1"/>
          </p:cNvCxnSpPr>
          <p:nvPr/>
        </p:nvCxnSpPr>
        <p:spPr>
          <a:xfrm rot="10800000" flipH="1" flipV="1">
            <a:off x="323528" y="958316"/>
            <a:ext cx="368370" cy="1974024"/>
          </a:xfrm>
          <a:prstGeom prst="bentConnector3">
            <a:avLst>
              <a:gd name="adj1" fmla="val -62057"/>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683566" y="5264158"/>
            <a:ext cx="8167407"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Таке явище як організації, які займаються «всім і одразу», поступово зникають. Окрім того, вони викликають неприємні емоції в тих, хто працює у конкретній темі</a:t>
            </a:r>
          </a:p>
        </p:txBody>
      </p:sp>
      <p:cxnSp>
        <p:nvCxnSpPr>
          <p:cNvPr id="5" name="Соединительная линия уступом 4"/>
          <p:cNvCxnSpPr>
            <a:stCxn id="23" idx="1"/>
            <a:endCxn id="49" idx="1"/>
          </p:cNvCxnSpPr>
          <p:nvPr/>
        </p:nvCxnSpPr>
        <p:spPr>
          <a:xfrm rot="10800000" flipH="1" flipV="1">
            <a:off x="323528" y="958316"/>
            <a:ext cx="360038" cy="4573608"/>
          </a:xfrm>
          <a:prstGeom prst="bentConnector3">
            <a:avLst>
              <a:gd name="adj1" fmla="val -63493"/>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683568" y="4763707"/>
            <a:ext cx="8167406" cy="3139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Зменшення фінансування змушує організації ставати більш професійними</a:t>
            </a:r>
          </a:p>
        </p:txBody>
      </p:sp>
      <p:cxnSp>
        <p:nvCxnSpPr>
          <p:cNvPr id="8" name="Соединительная линия уступом 7"/>
          <p:cNvCxnSpPr>
            <a:stCxn id="23" idx="1"/>
            <a:endCxn id="29" idx="1"/>
          </p:cNvCxnSpPr>
          <p:nvPr/>
        </p:nvCxnSpPr>
        <p:spPr>
          <a:xfrm rot="10800000" flipH="1" flipV="1">
            <a:off x="323528" y="958315"/>
            <a:ext cx="360040" cy="3962357"/>
          </a:xfrm>
          <a:prstGeom prst="bentConnector3">
            <a:avLst>
              <a:gd name="adj1" fmla="val -63493"/>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91898" y="3576681"/>
            <a:ext cx="8200582"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Ці два твердження (потреба у ресурсах для покращення роботи і обмеженість ресурсів, яка змушує покращувати роботу) знаходяться у явному протиріччі. Саме це протиріччя і є потужним джерелом розвитку третього сектору.  Завдання адміністрації та інших донорів за таких умов полягає у визначенні критеріїв «ефективності», на які будуть змушені орієнтуватись всі</a:t>
            </a:r>
          </a:p>
        </p:txBody>
      </p:sp>
      <p:cxnSp>
        <p:nvCxnSpPr>
          <p:cNvPr id="21" name="Соединительная линия уступом 20"/>
          <p:cNvCxnSpPr>
            <a:stCxn id="25" idx="2"/>
            <a:endCxn id="48" idx="0"/>
          </p:cNvCxnSpPr>
          <p:nvPr/>
        </p:nvCxnSpPr>
        <p:spPr>
          <a:xfrm rot="16200000" flipH="1">
            <a:off x="3739373" y="2523864"/>
            <a:ext cx="154977" cy="195065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Соединительная линия уступом 23"/>
          <p:cNvCxnSpPr>
            <a:stCxn id="29" idx="0"/>
            <a:endCxn id="48" idx="2"/>
          </p:cNvCxnSpPr>
          <p:nvPr/>
        </p:nvCxnSpPr>
        <p:spPr>
          <a:xfrm rot="5400000" flipH="1" flipV="1">
            <a:off x="4675582" y="4647100"/>
            <a:ext cx="208297" cy="2491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1" name="Группа 30"/>
          <p:cNvGrpSpPr/>
          <p:nvPr/>
        </p:nvGrpSpPr>
        <p:grpSpPr>
          <a:xfrm>
            <a:off x="107504" y="5877272"/>
            <a:ext cx="8677248" cy="864096"/>
            <a:chOff x="107504" y="5877272"/>
            <a:chExt cx="8677248" cy="864096"/>
          </a:xfrm>
        </p:grpSpPr>
        <p:sp>
          <p:nvSpPr>
            <p:cNvPr id="32" name="Прямоугольник 3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3" name="Группа 32"/>
            <p:cNvGrpSpPr/>
            <p:nvPr/>
          </p:nvGrpSpPr>
          <p:grpSpPr>
            <a:xfrm>
              <a:off x="107504" y="5877272"/>
              <a:ext cx="864096" cy="864096"/>
              <a:chOff x="7445326" y="-47947"/>
              <a:chExt cx="963744" cy="963744"/>
            </a:xfrm>
          </p:grpSpPr>
          <p:sp>
            <p:nvSpPr>
              <p:cNvPr id="51" name="Овал 5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2"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4" name="Прямая соединительная линия 33"/>
            <p:cNvCxnSpPr>
              <a:stCxn id="35"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5" name="Овал 34"/>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Прямоугольник 49"/>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72180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Організаційні потреби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64</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31393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(Важливо!) Серед головних потреб гроші займають третє-четверте місце</a:t>
            </a:r>
          </a:p>
        </p:txBody>
      </p:sp>
      <p:sp>
        <p:nvSpPr>
          <p:cNvPr id="25" name="TextBox 24"/>
          <p:cNvSpPr txBox="1"/>
          <p:nvPr/>
        </p:nvSpPr>
        <p:spPr>
          <a:xfrm>
            <a:off x="534368" y="1381484"/>
            <a:ext cx="4255383"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Професійні кадри. Про нестачу професійних кадрів говорили в обох групах </a:t>
            </a:r>
          </a:p>
        </p:txBody>
      </p:sp>
      <p:sp>
        <p:nvSpPr>
          <p:cNvPr id="50" name="TextBox 49"/>
          <p:cNvSpPr txBox="1"/>
          <p:nvPr/>
        </p:nvSpPr>
        <p:spPr>
          <a:xfrm>
            <a:off x="534368" y="4045597"/>
            <a:ext cx="4264173"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Довіра (всіх до всіх): ГО між собою, довіра до влади, до людей, людей до ГО і влади тощо</a:t>
            </a:r>
          </a:p>
        </p:txBody>
      </p:sp>
      <p:sp>
        <p:nvSpPr>
          <p:cNvPr id="26" name="TextBox 25"/>
          <p:cNvSpPr txBox="1"/>
          <p:nvPr/>
        </p:nvSpPr>
        <p:spPr>
          <a:xfrm>
            <a:off x="5057400" y="3530391"/>
            <a:ext cx="3727352"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Якщо посадовець почне говорити, що він точно знає, що «на Херсонщині люди більш активні і дуже сприяють реформам», то це викличе позитивну реакцію, навіть за умові відсутності реального впливу</a:t>
            </a:r>
          </a:p>
        </p:txBody>
      </p:sp>
      <p:sp>
        <p:nvSpPr>
          <p:cNvPr id="29" name="TextBox 28"/>
          <p:cNvSpPr txBox="1"/>
          <p:nvPr/>
        </p:nvSpPr>
        <p:spPr>
          <a:xfrm>
            <a:off x="5024358" y="1262911"/>
            <a:ext cx="3760393"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Виходів респонденти бачать два: або підвищувати власну кваліфікацію, або фінансувати залучення більш «дорогих» експертів</a:t>
            </a:r>
          </a:p>
        </p:txBody>
      </p:sp>
      <p:cxnSp>
        <p:nvCxnSpPr>
          <p:cNvPr id="7" name="Соединительная линия уступом 6"/>
          <p:cNvCxnSpPr>
            <a:stCxn id="25" idx="3"/>
            <a:endCxn id="29" idx="1"/>
          </p:cNvCxnSpPr>
          <p:nvPr/>
        </p:nvCxnSpPr>
        <p:spPr>
          <a:xfrm flipV="1">
            <a:off x="4789751" y="1641476"/>
            <a:ext cx="234607" cy="777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Соединительная линия уступом 10"/>
          <p:cNvCxnSpPr>
            <a:stCxn id="23" idx="1"/>
            <a:endCxn id="25" idx="1"/>
          </p:cNvCxnSpPr>
          <p:nvPr/>
        </p:nvCxnSpPr>
        <p:spPr>
          <a:xfrm rot="10800000" flipH="1" flipV="1">
            <a:off x="323528" y="958316"/>
            <a:ext cx="210840" cy="690934"/>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34368" y="2144195"/>
            <a:ext cx="8250384" cy="3139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Розуміння стратегії розвитку (як власної, так і стратегії розвитку сфери, де доводиться працювати) </a:t>
            </a:r>
          </a:p>
        </p:txBody>
      </p:sp>
      <p:cxnSp>
        <p:nvCxnSpPr>
          <p:cNvPr id="18" name="Соединительная линия уступом 17"/>
          <p:cNvCxnSpPr>
            <a:stCxn id="23" idx="1"/>
            <a:endCxn id="35" idx="1"/>
          </p:cNvCxnSpPr>
          <p:nvPr/>
        </p:nvCxnSpPr>
        <p:spPr>
          <a:xfrm rot="10800000" flipH="1" flipV="1">
            <a:off x="323528" y="958315"/>
            <a:ext cx="210840" cy="1342845"/>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534368" y="2564904"/>
            <a:ext cx="4255383"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Активність, вільні і небайдужі люди, які можуть підтримати ту чи іншу діяльність</a:t>
            </a:r>
          </a:p>
        </p:txBody>
      </p:sp>
      <p:cxnSp>
        <p:nvCxnSpPr>
          <p:cNvPr id="22" name="Соединительная линия уступом 21"/>
          <p:cNvCxnSpPr>
            <a:stCxn id="23" idx="1"/>
            <a:endCxn id="49" idx="1"/>
          </p:cNvCxnSpPr>
          <p:nvPr/>
        </p:nvCxnSpPr>
        <p:spPr>
          <a:xfrm rot="10800000" flipH="1" flipV="1">
            <a:off x="323528" y="958316"/>
            <a:ext cx="210840" cy="1874354"/>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4368" y="3212976"/>
            <a:ext cx="4255383"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Гроші на поточну діяльність і на нові проекти. Причому для того, щоб вирішити цю проблему, достатньо організувати допомогу у написанні проектів</a:t>
            </a:r>
          </a:p>
        </p:txBody>
      </p:sp>
      <p:cxnSp>
        <p:nvCxnSpPr>
          <p:cNvPr id="28" name="Соединительная линия уступом 27"/>
          <p:cNvCxnSpPr>
            <a:stCxn id="23" idx="1"/>
            <a:endCxn id="51" idx="1"/>
          </p:cNvCxnSpPr>
          <p:nvPr/>
        </p:nvCxnSpPr>
        <p:spPr>
          <a:xfrm rot="10800000" flipH="1" flipV="1">
            <a:off x="323528" y="958315"/>
            <a:ext cx="210840" cy="2633225"/>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Соединительная линия уступом 4"/>
          <p:cNvCxnSpPr>
            <a:stCxn id="23" idx="1"/>
            <a:endCxn id="50" idx="1"/>
          </p:cNvCxnSpPr>
          <p:nvPr/>
        </p:nvCxnSpPr>
        <p:spPr>
          <a:xfrm rot="10800000" flipH="1" flipV="1">
            <a:off x="323528" y="958315"/>
            <a:ext cx="210840" cy="3355047"/>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54632" y="5229200"/>
            <a:ext cx="8430120"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Підтримка «широких верств населення». Коли той чи інший активіст намагається вирішити будь-яку проблему з владою, а його підтримають лише такі самі активісти, то і проблему вирішити складніше, внаслідок чого «руки опускаються»</a:t>
            </a:r>
          </a:p>
        </p:txBody>
      </p:sp>
      <p:cxnSp>
        <p:nvCxnSpPr>
          <p:cNvPr id="8" name="Соединительная линия уступом 7"/>
          <p:cNvCxnSpPr>
            <a:stCxn id="23" idx="1"/>
            <a:endCxn id="33" idx="1"/>
          </p:cNvCxnSpPr>
          <p:nvPr/>
        </p:nvCxnSpPr>
        <p:spPr>
          <a:xfrm rot="10800000" flipH="1" flipV="1">
            <a:off x="323528" y="958316"/>
            <a:ext cx="31104" cy="4538650"/>
          </a:xfrm>
          <a:prstGeom prst="bentConnector3">
            <a:avLst>
              <a:gd name="adj1" fmla="val -734954"/>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5057398" y="2666295"/>
            <a:ext cx="3727353"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 Херсоні люди є більш активними, аніж в інших містах» – теза, з якою погодилась приблизно половина респондентів</a:t>
            </a:r>
          </a:p>
        </p:txBody>
      </p:sp>
      <p:cxnSp>
        <p:nvCxnSpPr>
          <p:cNvPr id="12" name="Соединительная линия уступом 11"/>
          <p:cNvCxnSpPr>
            <a:stCxn id="49" idx="3"/>
            <a:endCxn id="52" idx="1"/>
          </p:cNvCxnSpPr>
          <p:nvPr/>
        </p:nvCxnSpPr>
        <p:spPr>
          <a:xfrm>
            <a:off x="4789751" y="2832670"/>
            <a:ext cx="267647" cy="2121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Соединительная линия уступом 15"/>
          <p:cNvCxnSpPr>
            <a:stCxn id="52" idx="2"/>
            <a:endCxn id="26" idx="0"/>
          </p:cNvCxnSpPr>
          <p:nvPr/>
        </p:nvCxnSpPr>
        <p:spPr>
          <a:xfrm rot="16200000" flipH="1">
            <a:off x="6867592" y="3476907"/>
            <a:ext cx="106966" cy="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34368" y="4667827"/>
            <a:ext cx="8250384" cy="3139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Підтримка медіа. Та вміння працювати з журналістами</a:t>
            </a:r>
          </a:p>
        </p:txBody>
      </p:sp>
      <p:cxnSp>
        <p:nvCxnSpPr>
          <p:cNvPr id="30" name="Соединительная линия уступом 29"/>
          <p:cNvCxnSpPr>
            <a:stCxn id="23" idx="1"/>
            <a:endCxn id="53" idx="1"/>
          </p:cNvCxnSpPr>
          <p:nvPr/>
        </p:nvCxnSpPr>
        <p:spPr>
          <a:xfrm rot="10800000" flipH="1" flipV="1">
            <a:off x="323528" y="958315"/>
            <a:ext cx="210840" cy="3866477"/>
          </a:xfrm>
          <a:prstGeom prst="bentConnector3">
            <a:avLst>
              <a:gd name="adj1" fmla="val -10842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6" name="Группа 35"/>
          <p:cNvGrpSpPr/>
          <p:nvPr/>
        </p:nvGrpSpPr>
        <p:grpSpPr>
          <a:xfrm>
            <a:off x="107504" y="5877272"/>
            <a:ext cx="8677248" cy="864096"/>
            <a:chOff x="107504" y="5877272"/>
            <a:chExt cx="8677248" cy="864096"/>
          </a:xfrm>
        </p:grpSpPr>
        <p:sp>
          <p:nvSpPr>
            <p:cNvPr id="48" name="Прямоугольник 4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54" name="Группа 53"/>
            <p:cNvGrpSpPr/>
            <p:nvPr/>
          </p:nvGrpSpPr>
          <p:grpSpPr>
            <a:xfrm>
              <a:off x="107504" y="5877272"/>
              <a:ext cx="864096" cy="864096"/>
              <a:chOff x="7445326" y="-47947"/>
              <a:chExt cx="963744" cy="963744"/>
            </a:xfrm>
          </p:grpSpPr>
          <p:sp>
            <p:nvSpPr>
              <p:cNvPr id="58" name="Овал 5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9"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55" name="Прямая соединительная линия 54"/>
            <p:cNvCxnSpPr>
              <a:stCxn id="56"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6" name="Овал 55"/>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7" name="Прямоугольник 5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0664380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Інші важливі теми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65</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Духовність</a:t>
            </a:r>
            <a:r>
              <a:rPr lang="uk-UA" sz="1200" dirty="0"/>
              <a:t>. Теза про мораль та духовність зустрічається в обох групах. Причому з </a:t>
            </a:r>
            <a:r>
              <a:rPr lang="uk-UA" sz="1200" dirty="0" err="1"/>
              <a:t>критеріальною</a:t>
            </a:r>
            <a:r>
              <a:rPr lang="uk-UA" sz="1200" dirty="0"/>
              <a:t> оцінкою, що таке «духовність» і «мораль» </a:t>
            </a:r>
            <a:r>
              <a:rPr lang="ru-RU" sz="1200" dirty="0" err="1"/>
              <a:t>зазвичай</a:t>
            </a:r>
            <a:r>
              <a:rPr lang="uk-UA" sz="1200" dirty="0"/>
              <a:t> важко</a:t>
            </a:r>
          </a:p>
        </p:txBody>
      </p:sp>
      <p:sp>
        <p:nvSpPr>
          <p:cNvPr id="50" name="TextBox 49"/>
          <p:cNvSpPr txBox="1"/>
          <p:nvPr/>
        </p:nvSpPr>
        <p:spPr>
          <a:xfrm>
            <a:off x="4355976" y="3627830"/>
            <a:ext cx="4428776"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Є думка про наявність організацій та/або активістів, які створені та діють заради «реалізації комплексів», «для того щоб підіймати галас» тощо</a:t>
            </a:r>
          </a:p>
        </p:txBody>
      </p:sp>
      <p:sp>
        <p:nvSpPr>
          <p:cNvPr id="26" name="TextBox 25"/>
          <p:cNvSpPr txBox="1"/>
          <p:nvPr/>
        </p:nvSpPr>
        <p:spPr>
          <a:xfrm>
            <a:off x="4355976" y="1556792"/>
            <a:ext cx="4413042" cy="12003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Якщо певній силі буде потрібно розділити організації на різні табори й погіршити взаємну комунікацію, виведення їх на обговорення різниці в їх моральних цінностях є дуже потужним інструментом для цього. Ймовірно, багато хто з активістів піддасться такій маніпуляції</a:t>
            </a:r>
          </a:p>
        </p:txBody>
      </p:sp>
      <p:sp>
        <p:nvSpPr>
          <p:cNvPr id="49" name="TextBox 48"/>
          <p:cNvSpPr txBox="1"/>
          <p:nvPr/>
        </p:nvSpPr>
        <p:spPr>
          <a:xfrm>
            <a:off x="323529" y="2940773"/>
            <a:ext cx="392443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Прагнення лідера. </a:t>
            </a:r>
            <a:r>
              <a:rPr lang="uk-UA" sz="1200" dirty="0"/>
              <a:t>З одного боку, питання «хто головний» – одне з тих, які заважають об’єднатись. З іншого – є великий запит на «лідера, який би власним прикладом повів всіх за собою». Причому такий лідер має бути взірцем альтруїзму</a:t>
            </a:r>
          </a:p>
        </p:txBody>
      </p:sp>
      <p:sp>
        <p:nvSpPr>
          <p:cNvPr id="33" name="TextBox 32"/>
          <p:cNvSpPr txBox="1"/>
          <p:nvPr/>
        </p:nvSpPr>
        <p:spPr>
          <a:xfrm>
            <a:off x="323528" y="1586015"/>
            <a:ext cx="3888432" cy="12003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Відмінності у трактуваннях змісту, який вкладається в ці поняття, можуть призвести до потужних конфліктів. Одночасно </a:t>
            </a:r>
            <a:r>
              <a:rPr lang="uk-UA" sz="1200" dirty="0" err="1">
                <a:solidFill>
                  <a:schemeClr val="bg1"/>
                </a:solidFill>
              </a:rPr>
              <a:t>співпадіння</a:t>
            </a:r>
            <a:r>
              <a:rPr lang="uk-UA" sz="1200" dirty="0">
                <a:solidFill>
                  <a:schemeClr val="bg1"/>
                </a:solidFill>
              </a:rPr>
              <a:t> у певних тезах (наприклад, «влада антиморальна/аморальна») можуть дати потужний стимул до об’єднання</a:t>
            </a:r>
          </a:p>
        </p:txBody>
      </p:sp>
      <p:cxnSp>
        <p:nvCxnSpPr>
          <p:cNvPr id="8" name="Соединительная линия уступом 7"/>
          <p:cNvCxnSpPr>
            <a:stCxn id="23" idx="2"/>
            <a:endCxn id="33" idx="0"/>
          </p:cNvCxnSpPr>
          <p:nvPr/>
        </p:nvCxnSpPr>
        <p:spPr>
          <a:xfrm rot="5400000">
            <a:off x="3133287" y="471338"/>
            <a:ext cx="249134" cy="198022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Соединительная линия уступом 9"/>
          <p:cNvCxnSpPr>
            <a:endCxn id="26" idx="0"/>
          </p:cNvCxnSpPr>
          <p:nvPr/>
        </p:nvCxnSpPr>
        <p:spPr>
          <a:xfrm>
            <a:off x="4247965" y="1372612"/>
            <a:ext cx="2314532" cy="18418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4355976" y="2920177"/>
            <a:ext cx="4428776"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Повторюється теза про «</a:t>
            </a:r>
            <a:r>
              <a:rPr lang="uk-UA" sz="1200" dirty="0" err="1"/>
              <a:t>ізраїльский</a:t>
            </a:r>
            <a:r>
              <a:rPr lang="uk-UA" sz="1200" dirty="0"/>
              <a:t> народ, який ходив 40 років по пустелі, щоб очиститись»</a:t>
            </a:r>
          </a:p>
        </p:txBody>
      </p:sp>
      <p:sp>
        <p:nvSpPr>
          <p:cNvPr id="55" name="TextBox 54"/>
          <p:cNvSpPr txBox="1"/>
          <p:nvPr/>
        </p:nvSpPr>
        <p:spPr>
          <a:xfrm>
            <a:off x="323529" y="4339787"/>
            <a:ext cx="392443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Є окремі думки, що існують організації, які де-факто </a:t>
            </a:r>
            <a:r>
              <a:rPr lang="uk-UA" sz="1200" b="1" dirty="0"/>
              <a:t>«займаються рекетом». </a:t>
            </a:r>
            <a:r>
              <a:rPr lang="uk-UA" sz="1200" dirty="0"/>
              <a:t>Наприклад, збурюють або не збурюють протести в залежності від того, чи дають їм кошти. Щоправда, назви ніхто не вказав, але </a:t>
            </a:r>
            <a:r>
              <a:rPr lang="uk-UA" sz="1200" i="1" dirty="0"/>
              <a:t>«заправка – 500 </a:t>
            </a:r>
            <a:r>
              <a:rPr lang="uk-UA" sz="1200" i="1" dirty="0" err="1"/>
              <a:t>долл</a:t>
            </a:r>
            <a:r>
              <a:rPr lang="uk-UA" sz="1200" i="1" dirty="0"/>
              <a:t>, кафе – 200 </a:t>
            </a:r>
            <a:r>
              <a:rPr lang="uk-UA" sz="1200" i="1" dirty="0" err="1"/>
              <a:t>долл</a:t>
            </a:r>
            <a:r>
              <a:rPr lang="uk-UA" sz="1200" i="1" dirty="0"/>
              <a:t>»</a:t>
            </a:r>
            <a:endParaRPr lang="uk-UA" sz="1200" dirty="0"/>
          </a:p>
        </p:txBody>
      </p:sp>
      <p:sp>
        <p:nvSpPr>
          <p:cNvPr id="56" name="TextBox 55"/>
          <p:cNvSpPr txBox="1"/>
          <p:nvPr/>
        </p:nvSpPr>
        <p:spPr>
          <a:xfrm>
            <a:off x="4355976" y="4527352"/>
            <a:ext cx="4428776"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Помічена системна політика державної влади зі </a:t>
            </a:r>
            <a:r>
              <a:rPr lang="uk-UA" sz="1200" b="1" dirty="0"/>
              <a:t>створення конфліктів між ГО</a:t>
            </a:r>
            <a:r>
              <a:rPr lang="uk-UA" sz="1200" dirty="0"/>
              <a:t>, дискредитації, зниження </a:t>
            </a:r>
            <a:r>
              <a:rPr lang="uk-UA" sz="1200" dirty="0" err="1"/>
              <a:t>протестної</a:t>
            </a:r>
            <a:r>
              <a:rPr lang="uk-UA" sz="1200" dirty="0"/>
              <a:t> активності шляхом розпорошення потенційних протестуючих. Для цього використовується тактика загострення протиріч між ними. Думка не домінуюча, проте дуже емоційно заряджена, викликає обговорення</a:t>
            </a:r>
          </a:p>
        </p:txBody>
      </p:sp>
      <p:grpSp>
        <p:nvGrpSpPr>
          <p:cNvPr id="25" name="Группа 24"/>
          <p:cNvGrpSpPr/>
          <p:nvPr/>
        </p:nvGrpSpPr>
        <p:grpSpPr>
          <a:xfrm>
            <a:off x="107504" y="5877272"/>
            <a:ext cx="8677248" cy="864096"/>
            <a:chOff x="107504" y="5877272"/>
            <a:chExt cx="8677248" cy="864096"/>
          </a:xfrm>
        </p:grpSpPr>
        <p:sp>
          <p:nvSpPr>
            <p:cNvPr id="27" name="Прямоугольник 2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8" name="Группа 27"/>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9" name="Прямая соединительная линия 28"/>
            <p:cNvCxnSpPr>
              <a:stCxn id="3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0" name="Овал 2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3464405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Інші важливі теми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66</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23528" y="801350"/>
            <a:ext cx="7848872" cy="12003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Безкоштовний сир. </a:t>
            </a:r>
            <a:r>
              <a:rPr lang="uk-UA" sz="1200" dirty="0"/>
              <a:t>Ставлення до безоплатного або пільгового надання владою певних ресурсів (приміщень, коштів тощо) є суперечливим: з одного боку, кожен з активістів, вважаючи свою діяльність надважливою, переконаний, що держава (місто, область) повинна надати йому все необхідне. З іншого – поява безоплатного ресурсу означає імовірність корупційних схем. Відповідно те ГО, яке його отримає буде, викликати підозри у корупційній змові із владою, у тих, хто такий ресурс не отримає </a:t>
            </a:r>
          </a:p>
        </p:txBody>
      </p:sp>
      <p:sp>
        <p:nvSpPr>
          <p:cNvPr id="33" name="TextBox 32"/>
          <p:cNvSpPr txBox="1"/>
          <p:nvPr/>
        </p:nvSpPr>
        <p:spPr>
          <a:xfrm>
            <a:off x="296380" y="2193301"/>
            <a:ext cx="7876020" cy="31393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Проблема вирішується за допомогою організації максимальної прозорості надання всіх ресурсів </a:t>
            </a:r>
          </a:p>
        </p:txBody>
      </p:sp>
      <p:cxnSp>
        <p:nvCxnSpPr>
          <p:cNvPr id="6" name="Соединительная линия уступом 5"/>
          <p:cNvCxnSpPr>
            <a:stCxn id="23" idx="2"/>
            <a:endCxn id="33" idx="0"/>
          </p:cNvCxnSpPr>
          <p:nvPr/>
        </p:nvCxnSpPr>
        <p:spPr>
          <a:xfrm rot="5400000">
            <a:off x="4145366" y="2090703"/>
            <a:ext cx="191622" cy="1357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60816" y="3589054"/>
            <a:ext cx="4299271" cy="52078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a:t>Оскільки саме «своя» діяльність важливіша за інші, то саме на неї і мають давати кошти (причому постійно)</a:t>
            </a:r>
            <a:endParaRPr lang="uk-UA" sz="1200" dirty="0"/>
          </a:p>
        </p:txBody>
      </p:sp>
      <p:sp>
        <p:nvSpPr>
          <p:cNvPr id="30" name="TextBox 29"/>
          <p:cNvSpPr txBox="1"/>
          <p:nvPr/>
        </p:nvSpPr>
        <p:spPr>
          <a:xfrm>
            <a:off x="323528" y="2924944"/>
            <a:ext cx="7848872"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Громадські діячі (особливо ті, які довго працюють в певній темі) оцінюють свою діяльність як надважливу, вважаючи діяльність інших менш важливою (хоча це не проговорюється вголос)</a:t>
            </a:r>
          </a:p>
        </p:txBody>
      </p:sp>
      <p:cxnSp>
        <p:nvCxnSpPr>
          <p:cNvPr id="31" name="Соединительная линия уступом 30"/>
          <p:cNvCxnSpPr>
            <a:stCxn id="30" idx="1"/>
            <a:endCxn id="29" idx="1"/>
          </p:cNvCxnSpPr>
          <p:nvPr/>
        </p:nvCxnSpPr>
        <p:spPr>
          <a:xfrm rot="10800000" flipH="1" flipV="1">
            <a:off x="323528" y="3192710"/>
            <a:ext cx="137288" cy="656736"/>
          </a:xfrm>
          <a:prstGeom prst="bentConnector3">
            <a:avLst>
              <a:gd name="adj1" fmla="val -16651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1" name="Группа 20"/>
          <p:cNvGrpSpPr/>
          <p:nvPr/>
        </p:nvGrpSpPr>
        <p:grpSpPr>
          <a:xfrm>
            <a:off x="107504" y="5877272"/>
            <a:ext cx="8677248" cy="864096"/>
            <a:chOff x="107504" y="5877272"/>
            <a:chExt cx="8677248" cy="864096"/>
          </a:xfrm>
        </p:grpSpPr>
        <p:sp>
          <p:nvSpPr>
            <p:cNvPr id="22" name="Прямоугольник 21"/>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4" name="Группа 23"/>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5" name="Прямая соединительная линия 24"/>
            <p:cNvCxnSpPr>
              <a:stCxn id="26"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6" name="Овал 25"/>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7739536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Теми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67</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16150" y="928658"/>
            <a:ext cx="7848872" cy="4524315"/>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lvl="0">
              <a:lnSpc>
                <a:spcPct val="120000"/>
              </a:lnSpc>
            </a:pPr>
            <a:r>
              <a:rPr lang="uk-UA" sz="1600" dirty="0"/>
              <a:t>Підтримка воїнів АТО</a:t>
            </a:r>
          </a:p>
          <a:p>
            <a:pPr lvl="0">
              <a:lnSpc>
                <a:spcPct val="120000"/>
              </a:lnSpc>
            </a:pPr>
            <a:r>
              <a:rPr lang="uk-UA" sz="1600" dirty="0"/>
              <a:t>Підтримка ветеранів АТО</a:t>
            </a:r>
          </a:p>
          <a:p>
            <a:pPr lvl="0">
              <a:lnSpc>
                <a:spcPct val="120000"/>
              </a:lnSpc>
            </a:pPr>
            <a:r>
              <a:rPr lang="uk-UA" sz="1600" dirty="0"/>
              <a:t>Інші питання, пов’язані з АТО</a:t>
            </a:r>
          </a:p>
          <a:p>
            <a:pPr lvl="0">
              <a:lnSpc>
                <a:spcPct val="120000"/>
              </a:lnSpc>
            </a:pPr>
            <a:r>
              <a:rPr lang="uk-UA" sz="1600" dirty="0"/>
              <a:t>Проблеми пов’язані з окупацією Криму</a:t>
            </a:r>
          </a:p>
          <a:p>
            <a:pPr lvl="0">
              <a:lnSpc>
                <a:spcPct val="120000"/>
              </a:lnSpc>
            </a:pPr>
            <a:r>
              <a:rPr lang="uk-UA" sz="1600" dirty="0" err="1"/>
              <a:t>Правозахист</a:t>
            </a:r>
            <a:endParaRPr lang="uk-UA" sz="1600" dirty="0"/>
          </a:p>
          <a:p>
            <a:pPr lvl="0">
              <a:lnSpc>
                <a:spcPct val="120000"/>
              </a:lnSpc>
            </a:pPr>
            <a:r>
              <a:rPr lang="uk-UA" sz="1600" dirty="0" err="1"/>
              <a:t>Адвокація</a:t>
            </a:r>
            <a:endParaRPr lang="uk-UA" sz="1600" dirty="0"/>
          </a:p>
          <a:p>
            <a:pPr lvl="0">
              <a:lnSpc>
                <a:spcPct val="120000"/>
              </a:lnSpc>
            </a:pPr>
            <a:r>
              <a:rPr lang="uk-UA" sz="1600" dirty="0"/>
              <a:t>Боротьба з корупцією</a:t>
            </a:r>
          </a:p>
          <a:p>
            <a:pPr lvl="0">
              <a:lnSpc>
                <a:spcPct val="120000"/>
              </a:lnSpc>
            </a:pPr>
            <a:r>
              <a:rPr lang="uk-UA" sz="1600" dirty="0"/>
              <a:t>Соціальний захист</a:t>
            </a:r>
          </a:p>
          <a:p>
            <a:pPr lvl="0">
              <a:lnSpc>
                <a:spcPct val="120000"/>
              </a:lnSpc>
            </a:pPr>
            <a:r>
              <a:rPr lang="uk-UA" sz="1600" dirty="0"/>
              <a:t>Проблеми людей с особливими потребами</a:t>
            </a:r>
          </a:p>
          <a:p>
            <a:pPr lvl="0">
              <a:lnSpc>
                <a:spcPct val="120000"/>
              </a:lnSpc>
            </a:pPr>
            <a:r>
              <a:rPr lang="uk-UA" sz="1600" dirty="0"/>
              <a:t>СНІД, та </a:t>
            </a:r>
            <a:r>
              <a:rPr lang="uk-UA" sz="1600" dirty="0" err="1"/>
              <a:t>інщі</a:t>
            </a:r>
            <a:r>
              <a:rPr lang="uk-UA" sz="1600" dirty="0"/>
              <a:t> хвороби, пов’язані з ним</a:t>
            </a:r>
          </a:p>
          <a:p>
            <a:pPr lvl="0">
              <a:lnSpc>
                <a:spcPct val="120000"/>
              </a:lnSpc>
            </a:pPr>
            <a:r>
              <a:rPr lang="uk-UA" sz="1600" dirty="0"/>
              <a:t>Інша медична тематика</a:t>
            </a:r>
          </a:p>
          <a:p>
            <a:pPr lvl="0">
              <a:lnSpc>
                <a:spcPct val="120000"/>
              </a:lnSpc>
            </a:pPr>
            <a:r>
              <a:rPr lang="uk-UA" sz="1600" dirty="0"/>
              <a:t>Молодіжна політика</a:t>
            </a:r>
          </a:p>
          <a:p>
            <a:pPr lvl="0">
              <a:lnSpc>
                <a:spcPct val="120000"/>
              </a:lnSpc>
            </a:pPr>
            <a:r>
              <a:rPr lang="uk-UA" sz="1600" dirty="0"/>
              <a:t>Захист жінок, протидія домашньому насильству</a:t>
            </a:r>
          </a:p>
          <a:p>
            <a:pPr lvl="0">
              <a:lnSpc>
                <a:spcPct val="120000"/>
              </a:lnSpc>
            </a:pPr>
            <a:r>
              <a:rPr lang="uk-UA" sz="1600" dirty="0"/>
              <a:t>Тема толерантності</a:t>
            </a:r>
          </a:p>
          <a:p>
            <a:pPr lvl="0">
              <a:lnSpc>
                <a:spcPct val="120000"/>
              </a:lnSpc>
            </a:pPr>
            <a:r>
              <a:rPr lang="uk-UA" sz="1600" dirty="0"/>
              <a:t>Протидія торгівлі людьми</a:t>
            </a:r>
          </a:p>
          <a:p>
            <a:pPr lvl="0">
              <a:lnSpc>
                <a:spcPct val="120000"/>
              </a:lnSpc>
            </a:pPr>
            <a:r>
              <a:rPr lang="uk-UA" sz="1600" dirty="0"/>
              <a:t>Спорт</a:t>
            </a:r>
          </a:p>
          <a:p>
            <a:pPr lvl="0">
              <a:lnSpc>
                <a:spcPct val="120000"/>
              </a:lnSpc>
            </a:pPr>
            <a:r>
              <a:rPr lang="uk-UA" sz="1600" dirty="0"/>
              <a:t>Дозвілля</a:t>
            </a:r>
          </a:p>
          <a:p>
            <a:pPr lvl="0">
              <a:lnSpc>
                <a:spcPct val="120000"/>
              </a:lnSpc>
            </a:pPr>
            <a:r>
              <a:rPr lang="uk-UA" sz="1600" dirty="0"/>
              <a:t>Культура</a:t>
            </a:r>
          </a:p>
          <a:p>
            <a:pPr lvl="0">
              <a:lnSpc>
                <a:spcPct val="120000"/>
              </a:lnSpc>
            </a:pPr>
            <a:r>
              <a:rPr lang="uk-UA" sz="1600" dirty="0"/>
              <a:t>Творчі спілки</a:t>
            </a:r>
          </a:p>
          <a:p>
            <a:pPr lvl="0">
              <a:lnSpc>
                <a:spcPct val="120000"/>
              </a:lnSpc>
            </a:pPr>
            <a:r>
              <a:rPr lang="uk-UA" sz="1600" dirty="0"/>
              <a:t>Потреби національних меншин</a:t>
            </a:r>
          </a:p>
          <a:p>
            <a:pPr lvl="0">
              <a:lnSpc>
                <a:spcPct val="120000"/>
              </a:lnSpc>
            </a:pPr>
            <a:r>
              <a:rPr lang="uk-UA" sz="1600" dirty="0"/>
              <a:t>Туризм</a:t>
            </a:r>
          </a:p>
          <a:p>
            <a:pPr lvl="0">
              <a:lnSpc>
                <a:spcPct val="120000"/>
              </a:lnSpc>
            </a:pPr>
            <a:r>
              <a:rPr lang="uk-UA" sz="1600" dirty="0"/>
              <a:t>Екологія</a:t>
            </a:r>
          </a:p>
          <a:p>
            <a:pPr lvl="0">
              <a:lnSpc>
                <a:spcPct val="120000"/>
              </a:lnSpc>
            </a:pPr>
            <a:r>
              <a:rPr lang="uk-UA" sz="1600" dirty="0" err="1"/>
              <a:t>ОСББ</a:t>
            </a:r>
            <a:r>
              <a:rPr lang="uk-UA" sz="1600" dirty="0"/>
              <a:t> та робота з </a:t>
            </a:r>
            <a:r>
              <a:rPr lang="uk-UA" sz="1600" dirty="0" err="1"/>
              <a:t>ОСББ</a:t>
            </a:r>
            <a:endParaRPr lang="uk-UA" sz="1600" dirty="0"/>
          </a:p>
          <a:p>
            <a:pPr lvl="0">
              <a:lnSpc>
                <a:spcPct val="120000"/>
              </a:lnSpc>
            </a:pPr>
            <a:r>
              <a:rPr lang="uk-UA" sz="1600" dirty="0"/>
              <a:t>Інші комунальні проблеми</a:t>
            </a:r>
          </a:p>
          <a:p>
            <a:pPr lvl="0">
              <a:lnSpc>
                <a:spcPct val="120000"/>
              </a:lnSpc>
            </a:pPr>
            <a:r>
              <a:rPr lang="uk-UA" sz="1600" dirty="0"/>
              <a:t>Бізнес-об’єднання</a:t>
            </a:r>
          </a:p>
          <a:p>
            <a:pPr lvl="0">
              <a:lnSpc>
                <a:spcPct val="120000"/>
              </a:lnSpc>
            </a:pPr>
            <a:r>
              <a:rPr lang="uk-UA" sz="1600" dirty="0"/>
              <a:t>Релігійні організації</a:t>
            </a:r>
          </a:p>
          <a:p>
            <a:pPr lvl="0">
              <a:lnSpc>
                <a:spcPct val="120000"/>
              </a:lnSpc>
            </a:pPr>
            <a:r>
              <a:rPr lang="uk-UA" sz="1600" dirty="0"/>
              <a:t>Клуби за інтересами</a:t>
            </a:r>
          </a:p>
          <a:p>
            <a:pPr lvl="0">
              <a:lnSpc>
                <a:spcPct val="120000"/>
              </a:lnSpc>
            </a:pPr>
            <a:endParaRPr lang="uk-UA" sz="1600" dirty="0"/>
          </a:p>
        </p:txBody>
      </p:sp>
      <p:grpSp>
        <p:nvGrpSpPr>
          <p:cNvPr id="18" name="Группа 17"/>
          <p:cNvGrpSpPr/>
          <p:nvPr/>
        </p:nvGrpSpPr>
        <p:grpSpPr>
          <a:xfrm>
            <a:off x="107504" y="5877272"/>
            <a:ext cx="8677248" cy="864096"/>
            <a:chOff x="107504" y="5877272"/>
            <a:chExt cx="8677248" cy="864096"/>
          </a:xfrm>
        </p:grpSpPr>
        <p:sp>
          <p:nvSpPr>
            <p:cNvPr id="19" name="Прямоугольник 18"/>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5" name="Овал 2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6"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2" name="Овал 2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4" name="Прямоугольник 2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0767116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4808186" cy="369332"/>
          </a:xfrm>
          <a:prstGeom prst="rect">
            <a:avLst/>
          </a:prstGeom>
          <a:noFill/>
        </p:spPr>
        <p:txBody>
          <a:bodyPr wrap="square" rtlCol="0">
            <a:spAutoFit/>
          </a:bodyPr>
          <a:lstStyle/>
          <a:p>
            <a:r>
              <a:rPr lang="uk-UA" b="1" dirty="0">
                <a:solidFill>
                  <a:srgbClr val="912D29"/>
                </a:solidFill>
                <a:latin typeface="Myriad Pro" pitchFamily="34" charset="0"/>
              </a:rPr>
              <a:t>ГО стають частиною інфраструктури </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68</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05582" y="917287"/>
            <a:ext cx="3214292"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Деякі організації по</a:t>
            </a:r>
            <a:r>
              <a:rPr lang="en-US" sz="1200" dirty="0"/>
              <a:t> </a:t>
            </a:r>
            <a:r>
              <a:rPr lang="uk-UA" sz="1200" dirty="0"/>
              <a:t>суті стають сервісними і дублюють діяльність соціальних служб. В групах були представлені організації, які опікуються протидією торгівлі людьми, </a:t>
            </a:r>
            <a:r>
              <a:rPr lang="ru-RU" sz="1200" dirty="0" err="1"/>
              <a:t>допомогою</a:t>
            </a:r>
            <a:r>
              <a:rPr lang="ru-RU" sz="1200" dirty="0"/>
              <a:t> </a:t>
            </a:r>
            <a:r>
              <a:rPr lang="uk-UA" sz="1200" dirty="0"/>
              <a:t>людям з особливими потребами тощо. Тож, імовірно, такі організації є в багатьох галузях області</a:t>
            </a:r>
          </a:p>
        </p:txBody>
      </p:sp>
      <p:sp>
        <p:nvSpPr>
          <p:cNvPr id="29" name="TextBox 28"/>
          <p:cNvSpPr txBox="1"/>
          <p:nvPr/>
        </p:nvSpPr>
        <p:spPr>
          <a:xfrm>
            <a:off x="3663027" y="943678"/>
            <a:ext cx="5229454"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 таких організаціях дедалі менший наплив нових членів, оскільки діяльність стала монотонною і стабільною. В результаті для того, щоб продовжувати діяльність, їх працівники мають отримувати повноцінну заробітну плату</a:t>
            </a:r>
          </a:p>
        </p:txBody>
      </p:sp>
      <p:sp>
        <p:nvSpPr>
          <p:cNvPr id="30" name="TextBox 29"/>
          <p:cNvSpPr txBox="1"/>
          <p:nvPr/>
        </p:nvSpPr>
        <p:spPr>
          <a:xfrm>
            <a:off x="3663027" y="1879782"/>
            <a:ext cx="5229453"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ru-RU" sz="1200" dirty="0" err="1"/>
              <a:t>Такі</a:t>
            </a:r>
            <a:r>
              <a:rPr lang="ru-RU" sz="1200" dirty="0"/>
              <a:t> </a:t>
            </a:r>
            <a:r>
              <a:rPr lang="ru-RU" sz="1200" dirty="0" err="1"/>
              <a:t>організації</a:t>
            </a:r>
            <a:r>
              <a:rPr lang="ru-RU" sz="1200" dirty="0"/>
              <a:t> </a:t>
            </a:r>
            <a:r>
              <a:rPr lang="ru-RU" sz="1200" dirty="0" err="1"/>
              <a:t>хочуть</a:t>
            </a:r>
            <a:r>
              <a:rPr lang="ru-RU" sz="1200" dirty="0"/>
              <a:t> </a:t>
            </a:r>
            <a:r>
              <a:rPr lang="ru-RU" sz="1200" dirty="0" err="1"/>
              <a:t>мати</a:t>
            </a:r>
            <a:r>
              <a:rPr lang="ru-RU" sz="1200" dirty="0"/>
              <a:t> </a:t>
            </a:r>
            <a:r>
              <a:rPr lang="ru-RU" sz="1200" dirty="0" err="1"/>
              <a:t>постійне</a:t>
            </a:r>
            <a:r>
              <a:rPr lang="ru-RU" sz="1200" dirty="0"/>
              <a:t> і </a:t>
            </a:r>
            <a:r>
              <a:rPr lang="ru-RU" sz="1200" dirty="0" err="1"/>
              <a:t>гарантоване</a:t>
            </a:r>
            <a:r>
              <a:rPr lang="ru-RU" sz="1200" dirty="0"/>
              <a:t> </a:t>
            </a:r>
            <a:r>
              <a:rPr lang="ru-RU" sz="1200" dirty="0" err="1"/>
              <a:t>фінансування</a:t>
            </a:r>
            <a:r>
              <a:rPr lang="ru-RU" sz="1200" dirty="0"/>
              <a:t> на «</a:t>
            </a:r>
            <a:r>
              <a:rPr lang="ru-RU" sz="1200" dirty="0" err="1"/>
              <a:t>підтримку</a:t>
            </a:r>
            <a:r>
              <a:rPr lang="ru-RU" sz="1200" dirty="0"/>
              <a:t> </a:t>
            </a:r>
            <a:r>
              <a:rPr lang="ru-RU" sz="1200" dirty="0" err="1"/>
              <a:t>проектів</a:t>
            </a:r>
            <a:r>
              <a:rPr lang="ru-RU" sz="1200" dirty="0"/>
              <a:t>». </a:t>
            </a:r>
            <a:r>
              <a:rPr lang="ru-RU" sz="1200" dirty="0" err="1"/>
              <a:t>Таке</a:t>
            </a:r>
            <a:r>
              <a:rPr lang="ru-RU" sz="1200" dirty="0"/>
              <a:t> </a:t>
            </a:r>
            <a:r>
              <a:rPr lang="ru-RU" sz="1200" dirty="0" err="1"/>
              <a:t>фінансування</a:t>
            </a:r>
            <a:r>
              <a:rPr lang="ru-RU" sz="1200" dirty="0"/>
              <a:t> вони </a:t>
            </a:r>
            <a:r>
              <a:rPr lang="ru-RU" sz="1200" dirty="0" err="1"/>
              <a:t>називають</a:t>
            </a:r>
            <a:r>
              <a:rPr lang="ru-RU" sz="1200" dirty="0"/>
              <a:t> «</a:t>
            </a:r>
            <a:r>
              <a:rPr lang="ru-RU" sz="1200" dirty="0" err="1"/>
              <a:t>соціальним</a:t>
            </a:r>
            <a:r>
              <a:rPr lang="ru-RU" sz="1200" dirty="0"/>
              <a:t> </a:t>
            </a:r>
            <a:r>
              <a:rPr lang="ru-RU" sz="1200" dirty="0" err="1"/>
              <a:t>замовленням</a:t>
            </a:r>
            <a:r>
              <a:rPr lang="ru-RU" sz="1200" dirty="0"/>
              <a:t>»</a:t>
            </a:r>
          </a:p>
        </p:txBody>
      </p:sp>
      <p:cxnSp>
        <p:nvCxnSpPr>
          <p:cNvPr id="31" name="Соединительная линия уступом 30"/>
          <p:cNvCxnSpPr>
            <a:stCxn id="27" idx="3"/>
            <a:endCxn id="29" idx="1"/>
          </p:cNvCxnSpPr>
          <p:nvPr/>
        </p:nvCxnSpPr>
        <p:spPr>
          <a:xfrm flipV="1">
            <a:off x="3419874" y="1322243"/>
            <a:ext cx="243153" cy="4168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Соединительная линия уступом 31"/>
          <p:cNvCxnSpPr>
            <a:stCxn id="29" idx="2"/>
            <a:endCxn id="30" idx="0"/>
          </p:cNvCxnSpPr>
          <p:nvPr/>
        </p:nvCxnSpPr>
        <p:spPr>
          <a:xfrm rot="5400000">
            <a:off x="6188267" y="1790295"/>
            <a:ext cx="178974"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663027" y="2780928"/>
            <a:ext cx="5229453"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Проблема у визначенні того, що називати «соціальним замовленням», оскільки кожна ГО, яка претендує на нього, вважає, що гроші мають давати саме їй і за те, що вона робить зараз</a:t>
            </a:r>
          </a:p>
        </p:txBody>
      </p:sp>
      <p:sp>
        <p:nvSpPr>
          <p:cNvPr id="48" name="TextBox 47"/>
          <p:cNvSpPr txBox="1"/>
          <p:nvPr/>
        </p:nvSpPr>
        <p:spPr>
          <a:xfrm>
            <a:off x="208699" y="2716002"/>
            <a:ext cx="3211174" cy="18651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Вони претендують на певне «особливе ставлення» від органів влади. В першу чергу – від профільних структурних підрозділів. Причому така координація теоретично потрібна і самим органам влади, проте вона вкрай недостатня (з позиції ГО). </a:t>
            </a:r>
            <a:r>
              <a:rPr lang="uk-UA" sz="1200" dirty="0">
                <a:solidFill>
                  <a:srgbClr val="A82324"/>
                </a:solidFill>
              </a:rPr>
              <a:t>Відсутність такого ставлення сприймається ДУЖЕ негативно</a:t>
            </a:r>
          </a:p>
        </p:txBody>
      </p:sp>
      <p:cxnSp>
        <p:nvCxnSpPr>
          <p:cNvPr id="5" name="Соединительная линия уступом 4"/>
          <p:cNvCxnSpPr>
            <a:stCxn id="27" idx="2"/>
            <a:endCxn id="48" idx="0"/>
          </p:cNvCxnSpPr>
          <p:nvPr/>
        </p:nvCxnSpPr>
        <p:spPr>
          <a:xfrm rot="16200000" flipH="1">
            <a:off x="1735913" y="2637629"/>
            <a:ext cx="155188" cy="155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Соединительная линия уступом 7"/>
          <p:cNvCxnSpPr>
            <a:stCxn id="30" idx="2"/>
            <a:endCxn id="35" idx="0"/>
          </p:cNvCxnSpPr>
          <p:nvPr/>
        </p:nvCxnSpPr>
        <p:spPr>
          <a:xfrm rot="5400000">
            <a:off x="6205746" y="2708920"/>
            <a:ext cx="144016"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05582" y="4682519"/>
            <a:ext cx="3214292"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Фахові ГО та люди, які до них дотичні, бачать всі недоліки у роботі державних та комунальних структур. І у своїй інформаційній політиці акцентуються саме на них</a:t>
            </a:r>
            <a:endParaRPr lang="uk-UA" sz="1200" dirty="0">
              <a:solidFill>
                <a:srgbClr val="A82324"/>
              </a:solidFill>
            </a:endParaRPr>
          </a:p>
        </p:txBody>
      </p:sp>
      <p:cxnSp>
        <p:nvCxnSpPr>
          <p:cNvPr id="6" name="Соединительная линия уступом 5"/>
          <p:cNvCxnSpPr>
            <a:stCxn id="27" idx="1"/>
            <a:endCxn id="28" idx="1"/>
          </p:cNvCxnSpPr>
          <p:nvPr/>
        </p:nvCxnSpPr>
        <p:spPr>
          <a:xfrm rot="10800000" flipV="1">
            <a:off x="205582" y="1739050"/>
            <a:ext cx="12700" cy="3432833"/>
          </a:xfrm>
          <a:prstGeom prst="bent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3663027" y="3717032"/>
            <a:ext cx="5229453" cy="2308324"/>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У випадку незалучення ГО до діяльності органи влади, замість підтримки, отримують як мінімум жорстку і фахову критику (хоча і на вузьку аудиторію), як максимум – системний спротив. </a:t>
            </a:r>
            <a:r>
              <a:rPr lang="uk-UA" sz="1200" i="1" dirty="0">
                <a:solidFill>
                  <a:schemeClr val="bg1"/>
                </a:solidFill>
              </a:rPr>
              <a:t>Прим.: Це явище в тій чи іншій формі помічено у всіх містах, де проводились схожі дослідження. І, якщо на сьогодні в Херсонській області такий спротив виглядає поодинокими випадками, можна стверджувати, що чим далі, тим він буде більш  професійним і охоплюватиме дедалі більшу кількість тем. Час від часу місцеві органи влади стикаються із одночасними процесами  громадського спротиву (мітинги та публічні акції), медійним забезпеченням, юридичною роботою, залученням народних депутатів тощо</a:t>
            </a:r>
            <a:endParaRPr lang="uk-UA" sz="1200" dirty="0">
              <a:solidFill>
                <a:schemeClr val="bg1"/>
              </a:solidFill>
            </a:endParaRPr>
          </a:p>
        </p:txBody>
      </p:sp>
      <p:cxnSp>
        <p:nvCxnSpPr>
          <p:cNvPr id="10" name="Соединительная линия уступом 9"/>
          <p:cNvCxnSpPr>
            <a:stCxn id="28" idx="3"/>
            <a:endCxn id="33" idx="1"/>
          </p:cNvCxnSpPr>
          <p:nvPr/>
        </p:nvCxnSpPr>
        <p:spPr>
          <a:xfrm flipV="1">
            <a:off x="3419874" y="4871194"/>
            <a:ext cx="243153" cy="3006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4" name="Группа 33"/>
          <p:cNvGrpSpPr/>
          <p:nvPr/>
        </p:nvGrpSpPr>
        <p:grpSpPr>
          <a:xfrm>
            <a:off x="107504" y="5877272"/>
            <a:ext cx="8677248" cy="864096"/>
            <a:chOff x="107504" y="5877272"/>
            <a:chExt cx="8677248" cy="864096"/>
          </a:xfrm>
        </p:grpSpPr>
        <p:sp>
          <p:nvSpPr>
            <p:cNvPr id="36" name="Прямоугольник 35"/>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49" name="Группа 48"/>
            <p:cNvGrpSpPr/>
            <p:nvPr/>
          </p:nvGrpSpPr>
          <p:grpSpPr>
            <a:xfrm>
              <a:off x="107504" y="5877272"/>
              <a:ext cx="864096" cy="864096"/>
              <a:chOff x="7445326" y="-47947"/>
              <a:chExt cx="963744" cy="963744"/>
            </a:xfrm>
          </p:grpSpPr>
          <p:sp>
            <p:nvSpPr>
              <p:cNvPr id="53" name="Овал 5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4"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50" name="Прямая соединительная линия 49"/>
            <p:cNvCxnSpPr>
              <a:stCxn id="5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1" name="Овал 5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2" name="Прямоугольник 5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07369290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Конкуренція між ГО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69</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19901" y="1658183"/>
            <a:ext cx="4299271"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Головне, за що конкурують організації – </a:t>
            </a:r>
            <a:r>
              <a:rPr lang="uk-UA" sz="1200" i="1" dirty="0"/>
              <a:t>«медальки»</a:t>
            </a:r>
            <a:r>
              <a:rPr lang="uk-UA" sz="1200" dirty="0"/>
              <a:t>, тобто за увагу, подяку, увагу медіа тощо. Навіть професійні організації, які живуть за рахунок різноманітних донорських коштів, конкурують, передусім, за увагу</a:t>
            </a:r>
          </a:p>
        </p:txBody>
      </p:sp>
      <p:sp>
        <p:nvSpPr>
          <p:cNvPr id="23" name="TextBox 22"/>
          <p:cNvSpPr txBox="1"/>
          <p:nvPr/>
        </p:nvSpPr>
        <p:spPr>
          <a:xfrm>
            <a:off x="323529" y="801350"/>
            <a:ext cx="4595644"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Тема конкуренції лунає в усіх групах. Причому конкуренцію між організаціями та активістами вважають «нездоровою» більшість респондентів</a:t>
            </a:r>
          </a:p>
        </p:txBody>
      </p:sp>
      <p:sp>
        <p:nvSpPr>
          <p:cNvPr id="25" name="TextBox 24"/>
          <p:cNvSpPr txBox="1"/>
          <p:nvPr/>
        </p:nvSpPr>
        <p:spPr>
          <a:xfrm>
            <a:off x="619901" y="2804735"/>
            <a:ext cx="4299271"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Конкуренція за фінансові ресурси теж має місце, але вона не провокує ані сильних емоцій, ані реальної боротьби. Імовірно, це пов’язано із тим, що «старі» організації мають стійкі джерела находжень, а «нових» не на стільки багато, щоб сильно впливати на роботу</a:t>
            </a:r>
          </a:p>
        </p:txBody>
      </p:sp>
      <p:sp>
        <p:nvSpPr>
          <p:cNvPr id="28" name="TextBox 27"/>
          <p:cNvSpPr txBox="1"/>
          <p:nvPr/>
        </p:nvSpPr>
        <p:spPr>
          <a:xfrm>
            <a:off x="5169173" y="779088"/>
            <a:ext cx="1630524" cy="2308324"/>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ОДА може максимально роздавати нагороди і заохочення лідерам ГО. Це посилить конкуренцію між ГО, а ОДА переведе з позиції «ворога» у більш конструктивну позицію «арбітра» </a:t>
            </a:r>
            <a:endParaRPr lang="uk-UA" sz="1200" i="1" dirty="0">
              <a:solidFill>
                <a:schemeClr val="bg1"/>
              </a:solidFill>
            </a:endParaRPr>
          </a:p>
        </p:txBody>
      </p:sp>
      <p:cxnSp>
        <p:nvCxnSpPr>
          <p:cNvPr id="9" name="Соединительная линия уступом 8"/>
          <p:cNvCxnSpPr>
            <a:stCxn id="36" idx="3"/>
            <a:endCxn id="28" idx="1"/>
          </p:cNvCxnSpPr>
          <p:nvPr/>
        </p:nvCxnSpPr>
        <p:spPr>
          <a:xfrm flipV="1">
            <a:off x="4919172" y="1933250"/>
            <a:ext cx="250001" cy="21429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Соединительная линия уступом 5"/>
          <p:cNvCxnSpPr>
            <a:stCxn id="23" idx="1"/>
            <a:endCxn id="36" idx="1"/>
          </p:cNvCxnSpPr>
          <p:nvPr/>
        </p:nvCxnSpPr>
        <p:spPr>
          <a:xfrm rot="10800000" flipH="1" flipV="1">
            <a:off x="323529" y="1179914"/>
            <a:ext cx="296372" cy="967633"/>
          </a:xfrm>
          <a:prstGeom prst="bentConnector3">
            <a:avLst>
              <a:gd name="adj1" fmla="val -7713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Соединительная линия уступом 13"/>
          <p:cNvCxnSpPr>
            <a:stCxn id="23" idx="1"/>
            <a:endCxn id="25" idx="1"/>
          </p:cNvCxnSpPr>
          <p:nvPr/>
        </p:nvCxnSpPr>
        <p:spPr>
          <a:xfrm rot="10800000" flipH="1" flipV="1">
            <a:off x="323529" y="1179914"/>
            <a:ext cx="296372" cy="2224985"/>
          </a:xfrm>
          <a:prstGeom prst="bentConnector3">
            <a:avLst>
              <a:gd name="adj1" fmla="val -77133"/>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Конкуренція&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7020272" y="806249"/>
            <a:ext cx="1969321" cy="1583044"/>
          </a:xfrm>
          <a:prstGeom prst="rect">
            <a:avLst/>
          </a:prstGeom>
          <a:noFill/>
          <a:extLst>
            <a:ext uri="{909E8E84-426E-40DD-AFC4-6F175D3DCCD1}">
              <a14:hiddenFill xmlns:a14="http://schemas.microsoft.com/office/drawing/2010/main">
                <a:solidFill>
                  <a:srgbClr val="FFFFFF"/>
                </a:solidFill>
              </a14:hiddenFill>
            </a:ext>
          </a:extLst>
        </p:spPr>
      </p:pic>
      <p:sp>
        <p:nvSpPr>
          <p:cNvPr id="48" name="TextBox 47"/>
          <p:cNvSpPr txBox="1"/>
          <p:nvPr/>
        </p:nvSpPr>
        <p:spPr>
          <a:xfrm>
            <a:off x="5169172" y="3196776"/>
            <a:ext cx="3723307"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Підтримка НОВИХ ініціатив (як моральна, так і матеріальна) може пожвавити цю конкуренцію, додавши нових гравців. Проте це може посилити конфлікт зі «старими» організаціями </a:t>
            </a:r>
            <a:endParaRPr lang="uk-UA" sz="1200" i="1" dirty="0">
              <a:solidFill>
                <a:schemeClr val="bg1"/>
              </a:solidFill>
            </a:endParaRPr>
          </a:p>
        </p:txBody>
      </p:sp>
      <p:cxnSp>
        <p:nvCxnSpPr>
          <p:cNvPr id="21" name="Соединительная линия уступом 20"/>
          <p:cNvCxnSpPr>
            <a:stCxn id="25" idx="3"/>
            <a:endCxn id="48" idx="1"/>
          </p:cNvCxnSpPr>
          <p:nvPr/>
        </p:nvCxnSpPr>
        <p:spPr>
          <a:xfrm>
            <a:off x="4919172" y="3404900"/>
            <a:ext cx="250000" cy="28124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619901" y="4306260"/>
            <a:ext cx="8272578" cy="53553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Оскільки «здоровість» конкуренції – суб’єктивне поняття, то можна створювати відповідний емоційний фон навколо цього питання або певних організацій</a:t>
            </a:r>
            <a:endParaRPr lang="uk-UA" sz="1200" i="1" dirty="0">
              <a:solidFill>
                <a:schemeClr val="bg1"/>
              </a:solidFill>
            </a:endParaRPr>
          </a:p>
        </p:txBody>
      </p:sp>
      <p:cxnSp>
        <p:nvCxnSpPr>
          <p:cNvPr id="5" name="Соединительная линия уступом 4"/>
          <p:cNvCxnSpPr>
            <a:stCxn id="23" idx="1"/>
            <a:endCxn id="30" idx="1"/>
          </p:cNvCxnSpPr>
          <p:nvPr/>
        </p:nvCxnSpPr>
        <p:spPr>
          <a:xfrm rot="10800000" flipH="1" flipV="1">
            <a:off x="323529" y="1179914"/>
            <a:ext cx="296372" cy="3394111"/>
          </a:xfrm>
          <a:prstGeom prst="bentConnector3">
            <a:avLst>
              <a:gd name="adj1" fmla="val -7713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9" name="Группа 28"/>
          <p:cNvGrpSpPr/>
          <p:nvPr/>
        </p:nvGrpSpPr>
        <p:grpSpPr>
          <a:xfrm>
            <a:off x="107504" y="5877272"/>
            <a:ext cx="8677248" cy="864096"/>
            <a:chOff x="107504" y="5877272"/>
            <a:chExt cx="8677248" cy="864096"/>
          </a:xfrm>
        </p:grpSpPr>
        <p:sp>
          <p:nvSpPr>
            <p:cNvPr id="31" name="Прямоугольник 3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50" name="Овал 49"/>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5"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5" name="Овал 34"/>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9" name="Прямоугольник 48"/>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926858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17" name="Rectangle 6"/>
          <p:cNvSpPr>
            <a:spLocks noChangeArrowheads="1"/>
          </p:cNvSpPr>
          <p:nvPr/>
        </p:nvSpPr>
        <p:spPr bwMode="auto">
          <a:xfrm>
            <a:off x="267870" y="840989"/>
            <a:ext cx="8465144" cy="2163759"/>
          </a:xfrm>
          <a:prstGeom prst="rect">
            <a:avLst/>
          </a:prstGeom>
          <a:noFill/>
          <a:ln w="3175">
            <a:noFill/>
            <a:miter lim="800000"/>
            <a:headEnd/>
            <a:tailEnd/>
          </a:ln>
        </p:spPr>
        <p:txBody>
          <a:bodyPr/>
          <a:lstStyle/>
          <a:p>
            <a:pPr>
              <a:lnSpc>
                <a:spcPct val="120000"/>
              </a:lnSpc>
            </a:pPr>
            <a:r>
              <a:rPr lang="uk-UA" sz="1600" dirty="0">
                <a:solidFill>
                  <a:srgbClr val="A82324"/>
                </a:solidFill>
                <a:latin typeface="+mj-lt"/>
              </a:rPr>
              <a:t>Метод</a:t>
            </a:r>
            <a:r>
              <a:rPr lang="uk-UA" sz="1600" dirty="0">
                <a:solidFill>
                  <a:srgbClr val="C00000"/>
                </a:solidFill>
                <a:latin typeface="+mj-lt"/>
              </a:rPr>
              <a:t>: </a:t>
            </a:r>
            <a:r>
              <a:rPr lang="uk-UA" sz="1600" dirty="0">
                <a:latin typeface="+mj-lt"/>
              </a:rPr>
              <a:t>якісне дослідження методом фокус-групових дискусій (ФГД) із представниками цільової аудиторії (в даному випадку – активістами громадських організацій)</a:t>
            </a:r>
          </a:p>
          <a:p>
            <a:pPr>
              <a:lnSpc>
                <a:spcPct val="120000"/>
              </a:lnSpc>
            </a:pPr>
            <a:r>
              <a:rPr lang="uk-UA" sz="1600" dirty="0">
                <a:solidFill>
                  <a:srgbClr val="A82324"/>
                </a:solidFill>
                <a:latin typeface="+mj-lt"/>
              </a:rPr>
              <a:t>Кількість і тривалість ГД:</a:t>
            </a:r>
            <a:r>
              <a:rPr lang="uk-UA" sz="1600" dirty="0">
                <a:latin typeface="+mj-lt"/>
              </a:rPr>
              <a:t> 2 фокус-групи по 8-10 учасників в кожній. Тривалість – близько 120 хв. </a:t>
            </a:r>
          </a:p>
        </p:txBody>
      </p:sp>
      <p:sp>
        <p:nvSpPr>
          <p:cNvPr id="19" name="TextBox 18"/>
          <p:cNvSpPr txBox="1"/>
          <p:nvPr/>
        </p:nvSpPr>
        <p:spPr>
          <a:xfrm>
            <a:off x="348864" y="2001337"/>
            <a:ext cx="8286808" cy="1766637"/>
          </a:xfrm>
          <a:prstGeom prst="rect">
            <a:avLst/>
          </a:prstGeom>
          <a:noFill/>
        </p:spPr>
        <p:txBody>
          <a:bodyPr wrap="square" rtlCol="0">
            <a:spAutoFit/>
          </a:bodyPr>
          <a:lstStyle/>
          <a:p>
            <a:pPr lvl="0">
              <a:lnSpc>
                <a:spcPct val="120000"/>
              </a:lnSpc>
            </a:pPr>
            <a:r>
              <a:rPr lang="uk-UA" sz="1600" dirty="0">
                <a:solidFill>
                  <a:srgbClr val="A82324"/>
                </a:solidFill>
                <a:latin typeface="+mn-lt"/>
              </a:rPr>
              <a:t>Мета дослідження: </a:t>
            </a:r>
            <a:r>
              <a:rPr lang="uk-UA" sz="1600" dirty="0">
                <a:latin typeface="+mn-lt"/>
              </a:rPr>
              <a:t>збір інформації щодо оцінки громадської активності, організаційного розвитку та проблем «третього сектору». Пошук ризиків і шляхів їх мінімізації</a:t>
            </a:r>
          </a:p>
          <a:p>
            <a:pPr lvl="0">
              <a:lnSpc>
                <a:spcPct val="120000"/>
              </a:lnSpc>
            </a:pPr>
            <a:r>
              <a:rPr lang="uk-UA" sz="1600" dirty="0">
                <a:solidFill>
                  <a:srgbClr val="A82324"/>
                </a:solidFill>
                <a:latin typeface="+mn-lt"/>
                <a:cs typeface="Tahoma" pitchFamily="34" charset="0"/>
              </a:rPr>
              <a:t>Особливість даних групових дискусій </a:t>
            </a:r>
            <a:r>
              <a:rPr lang="uk-UA" sz="1600" dirty="0">
                <a:latin typeface="+mn-lt"/>
                <a:cs typeface="Tahoma" pitchFamily="34" charset="0"/>
              </a:rPr>
              <a:t>полягала в тому, що в бесіді брали участь представники різних вікових та соціальних груп.</a:t>
            </a:r>
          </a:p>
          <a:p>
            <a:endParaRPr lang="uk-UA" sz="1600" dirty="0">
              <a:latin typeface="+mn-lt"/>
            </a:endParaRPr>
          </a:p>
          <a:p>
            <a:r>
              <a:rPr lang="uk-UA" sz="1600" dirty="0">
                <a:solidFill>
                  <a:srgbClr val="A82324"/>
                </a:solidFill>
                <a:latin typeface="+mn-lt"/>
              </a:rPr>
              <a:t>Умовні позначення: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7760514" cy="369332"/>
          </a:xfrm>
          <a:prstGeom prst="rect">
            <a:avLst/>
          </a:prstGeom>
          <a:noFill/>
        </p:spPr>
        <p:txBody>
          <a:bodyPr wrap="square" rtlCol="0">
            <a:spAutoFit/>
          </a:bodyPr>
          <a:lstStyle/>
          <a:p>
            <a:r>
              <a:rPr lang="uk-UA" b="1" dirty="0" err="1">
                <a:solidFill>
                  <a:srgbClr val="912D29"/>
                </a:solidFill>
                <a:latin typeface="Myriad Pro" pitchFamily="34" charset="0"/>
              </a:rPr>
              <a:t>Методолгія</a:t>
            </a:r>
            <a:r>
              <a:rPr lang="uk-UA" b="1" dirty="0">
                <a:solidFill>
                  <a:srgbClr val="912D29"/>
                </a:solidFill>
                <a:latin typeface="Myriad Pro" pitchFamily="34" charset="0"/>
              </a:rPr>
              <a:t> дослідження </a:t>
            </a:r>
            <a:r>
              <a:rPr lang="ru-RU" b="1" dirty="0">
                <a:solidFill>
                  <a:srgbClr val="912D29"/>
                </a:solidFill>
                <a:latin typeface="Myriad Pro" pitchFamily="34" charset="0"/>
              </a:rPr>
              <a:t>: </a:t>
            </a:r>
            <a:r>
              <a:rPr lang="ru-RU" b="1" dirty="0" err="1">
                <a:solidFill>
                  <a:srgbClr val="912D29"/>
                </a:solidFill>
                <a:latin typeface="Myriad Pro" pitchFamily="34" charset="0"/>
              </a:rPr>
              <a:t>фокусоване</a:t>
            </a:r>
            <a:r>
              <a:rPr lang="ru-RU" b="1" dirty="0">
                <a:solidFill>
                  <a:srgbClr val="912D29"/>
                </a:solidFill>
                <a:latin typeface="Myriad Pro" pitchFamily="34" charset="0"/>
              </a:rPr>
              <a:t> </a:t>
            </a:r>
            <a:r>
              <a:rPr lang="ru-RU" b="1" dirty="0" err="1">
                <a:solidFill>
                  <a:srgbClr val="912D29"/>
                </a:solidFill>
                <a:latin typeface="Myriad Pro" pitchFamily="34" charset="0"/>
              </a:rPr>
              <a:t>обговорення</a:t>
            </a:r>
            <a:r>
              <a:rPr lang="ru-RU" b="1" dirty="0">
                <a:solidFill>
                  <a:srgbClr val="912D29"/>
                </a:solidFill>
                <a:latin typeface="Myriad Pro" pitchFamily="34" charset="0"/>
              </a:rPr>
              <a:t> з </a:t>
            </a:r>
            <a:r>
              <a:rPr lang="ru-RU" b="1" dirty="0" err="1">
                <a:solidFill>
                  <a:srgbClr val="912D29"/>
                </a:solidFill>
                <a:latin typeface="Myriad Pro" pitchFamily="34" charset="0"/>
              </a:rPr>
              <a:t>активістами</a:t>
            </a:r>
            <a:r>
              <a:rPr lang="ru-RU" b="1" dirty="0">
                <a:solidFill>
                  <a:srgbClr val="912D29"/>
                </a:solidFill>
                <a:latin typeface="Myriad Pro" pitchFamily="34" charset="0"/>
              </a:rPr>
              <a:t> ІГС</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48864" y="3906123"/>
            <a:ext cx="3062714" cy="112646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В білих прямокутниках вказується фактично зібрана інформація</a:t>
            </a:r>
          </a:p>
          <a:p>
            <a:pPr lvl="0">
              <a:lnSpc>
                <a:spcPct val="120000"/>
              </a:lnSpc>
            </a:pPr>
            <a:r>
              <a:rPr lang="uk-UA" sz="1400" i="1" dirty="0"/>
              <a:t>Курсивом вказуються прямі цитати та коментарі модератора</a:t>
            </a:r>
            <a:endParaRPr lang="uk-UA" sz="1600" i="1" dirty="0"/>
          </a:p>
        </p:txBody>
      </p:sp>
      <p:sp>
        <p:nvSpPr>
          <p:cNvPr id="23" name="TextBox 22"/>
          <p:cNvSpPr txBox="1"/>
          <p:nvPr/>
        </p:nvSpPr>
        <p:spPr>
          <a:xfrm>
            <a:off x="4266316" y="4077072"/>
            <a:ext cx="3062714" cy="609398"/>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В червоних прямокутниках – висновки і рекомендації</a:t>
            </a:r>
            <a:endParaRPr lang="uk-UA" sz="1600" dirty="0">
              <a:solidFill>
                <a:schemeClr val="bg1"/>
              </a:solidFill>
            </a:endParaRPr>
          </a:p>
        </p:txBody>
      </p:sp>
      <p:cxnSp>
        <p:nvCxnSpPr>
          <p:cNvPr id="5" name="Соединительная линия уступом 4"/>
          <p:cNvCxnSpPr/>
          <p:nvPr/>
        </p:nvCxnSpPr>
        <p:spPr>
          <a:xfrm flipV="1">
            <a:off x="1312806" y="5267874"/>
            <a:ext cx="2088232" cy="41367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255602" y="5267874"/>
            <a:ext cx="3062714" cy="609398"/>
          </a:xfrm>
          <a:prstGeom prst="rect">
            <a:avLst/>
          </a:prstGeom>
          <a:ln>
            <a:solidFill>
              <a:schemeClr val="bg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t>Синіми стрілками вказані логічні або причинно-наслідкові зв’язки</a:t>
            </a:r>
            <a:endParaRPr lang="uk-UA" sz="1600" i="1" dirty="0"/>
          </a:p>
        </p:txBody>
      </p:sp>
      <p:grpSp>
        <p:nvGrpSpPr>
          <p:cNvPr id="26" name="Группа 25"/>
          <p:cNvGrpSpPr/>
          <p:nvPr/>
        </p:nvGrpSpPr>
        <p:grpSpPr>
          <a:xfrm>
            <a:off x="107504" y="5877272"/>
            <a:ext cx="8677248" cy="864096"/>
            <a:chOff x="107504" y="5877272"/>
            <a:chExt cx="8677248" cy="864096"/>
          </a:xfrm>
        </p:grpSpPr>
        <p:sp>
          <p:nvSpPr>
            <p:cNvPr id="27" name="Прямоугольник 2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8" name="Группа 27"/>
            <p:cNvGrpSpPr/>
            <p:nvPr/>
          </p:nvGrpSpPr>
          <p:grpSpPr>
            <a:xfrm>
              <a:off x="107504" y="5877272"/>
              <a:ext cx="864096" cy="864096"/>
              <a:chOff x="7445326" y="-47947"/>
              <a:chExt cx="963744" cy="963744"/>
            </a:xfrm>
          </p:grpSpPr>
          <p:sp>
            <p:nvSpPr>
              <p:cNvPr id="32" name="Овал 3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3"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9" name="Прямая соединительная линия 28"/>
            <p:cNvCxnSpPr>
              <a:stCxn id="3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0" name="Овал 2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Прямоугольник 3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8868403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9" name="TextBox 18"/>
          <p:cNvSpPr txBox="1"/>
          <p:nvPr/>
        </p:nvSpPr>
        <p:spPr>
          <a:xfrm>
            <a:off x="205581" y="917287"/>
            <a:ext cx="3700598"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Відсутність/недостатність консолідації – явище, яке відмічають у всі групах практично всі респонденти</a:t>
            </a:r>
            <a:endParaRPr lang="uk-UA" sz="1400" dirty="0"/>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ru-RU" b="1" dirty="0" err="1">
                <a:solidFill>
                  <a:srgbClr val="912D29"/>
                </a:solidFill>
                <a:latin typeface="Myriad Pro" pitchFamily="34" charset="0"/>
              </a:rPr>
              <a:t>Відсутність</a:t>
            </a:r>
            <a:r>
              <a:rPr lang="ru-RU" b="1" dirty="0">
                <a:solidFill>
                  <a:srgbClr val="912D29"/>
                </a:solidFill>
                <a:latin typeface="Myriad Pro" pitchFamily="34" charset="0"/>
              </a:rPr>
              <a:t> </a:t>
            </a:r>
            <a:r>
              <a:rPr lang="ru-RU" b="1" dirty="0" err="1">
                <a:solidFill>
                  <a:srgbClr val="912D29"/>
                </a:solidFill>
                <a:latin typeface="Myriad Pro" pitchFamily="34" charset="0"/>
              </a:rPr>
              <a:t>консолідації</a:t>
            </a:r>
            <a:endParaRPr lang="ru-RU" b="1" dirty="0">
              <a:solidFill>
                <a:srgbClr val="912D29"/>
              </a:solidFill>
              <a:latin typeface="Myriad Pro" pitchFamily="34" charset="0"/>
            </a:endParaRP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70</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5580" y="1808217"/>
            <a:ext cx="3700599" cy="1421928"/>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Проблема з обміном інформацією: кожна з організацій працює в своєму вузькому колі. Навіть вузькопрофільні організації часто не знають про діяльність одна одної (</a:t>
            </a:r>
            <a:r>
              <a:rPr lang="uk-UA" sz="1200" i="1" dirty="0"/>
              <a:t>прим.: під час групи познайомились дві організації, які активно працюють у сфері захисту прав жінок)</a:t>
            </a:r>
            <a:endParaRPr lang="uk-UA" sz="1400" dirty="0"/>
          </a:p>
        </p:txBody>
      </p:sp>
      <p:cxnSp>
        <p:nvCxnSpPr>
          <p:cNvPr id="11" name="Соединительная линия уступом 10"/>
          <p:cNvCxnSpPr>
            <a:stCxn id="19" idx="2"/>
            <a:endCxn id="22" idx="0"/>
          </p:cNvCxnSpPr>
          <p:nvPr/>
        </p:nvCxnSpPr>
        <p:spPr>
          <a:xfrm rot="5400000">
            <a:off x="1878181" y="1630517"/>
            <a:ext cx="355399" cy="1270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1264" y="3388010"/>
            <a:ext cx="3724915"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Непоодинокими є випадки, коли діячі знайомі між собою, але не знають про проекти один одного</a:t>
            </a:r>
          </a:p>
        </p:txBody>
      </p:sp>
      <p:cxnSp>
        <p:nvCxnSpPr>
          <p:cNvPr id="30" name="Соединительная линия уступом 29"/>
          <p:cNvCxnSpPr>
            <a:stCxn id="22" idx="2"/>
            <a:endCxn id="31" idx="0"/>
          </p:cNvCxnSpPr>
          <p:nvPr/>
        </p:nvCxnSpPr>
        <p:spPr>
          <a:xfrm rot="5400000">
            <a:off x="1970869" y="3302998"/>
            <a:ext cx="157865" cy="1215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4644008" y="2871039"/>
            <a:ext cx="4176464" cy="963982"/>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У випадку створення будь-якого спільного простору для ГО необхідно буде вказати чіткі правила роботи. Найбільш суворо дотримуватись цих правил має організатор такого простору</a:t>
            </a:r>
          </a:p>
        </p:txBody>
      </p:sp>
      <p:sp>
        <p:nvSpPr>
          <p:cNvPr id="32" name="TextBox 31"/>
          <p:cNvSpPr txBox="1"/>
          <p:nvPr/>
        </p:nvSpPr>
        <p:spPr>
          <a:xfrm>
            <a:off x="4644008" y="1692569"/>
            <a:ext cx="4176464"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Тема спільного простору для ГО викликає скепсис: респонденти сумніваються у прозорості, ставлять запитання на кшталт «а хто головний?», «а хто буде визначати?», «за чий рахунок?», «що ми повинні будемо дати взамін?» тощо</a:t>
            </a:r>
            <a:endParaRPr lang="uk-UA" sz="1400" dirty="0"/>
          </a:p>
        </p:txBody>
      </p:sp>
      <p:cxnSp>
        <p:nvCxnSpPr>
          <p:cNvPr id="5" name="Соединительная линия уступом 4"/>
          <p:cNvCxnSpPr>
            <a:stCxn id="32" idx="2"/>
            <a:endCxn id="49" idx="0"/>
          </p:cNvCxnSpPr>
          <p:nvPr/>
        </p:nvCxnSpPr>
        <p:spPr>
          <a:xfrm rot="5400000">
            <a:off x="6632370" y="2771168"/>
            <a:ext cx="199741" cy="1270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760087" y="843876"/>
            <a:ext cx="3360131"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Відсутність спільних інтересів не дає підстави для об’єднання</a:t>
            </a:r>
            <a:endParaRPr lang="uk-UA" sz="1400" dirty="0"/>
          </a:p>
        </p:txBody>
      </p:sp>
      <p:cxnSp>
        <p:nvCxnSpPr>
          <p:cNvPr id="12" name="Соединительная линия уступом 11"/>
          <p:cNvCxnSpPr>
            <a:stCxn id="19" idx="3"/>
            <a:endCxn id="51" idx="1"/>
          </p:cNvCxnSpPr>
          <p:nvPr/>
        </p:nvCxnSpPr>
        <p:spPr>
          <a:xfrm flipV="1">
            <a:off x="3906179" y="1111642"/>
            <a:ext cx="853908" cy="7341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181264" y="4135639"/>
            <a:ext cx="5686880"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Громадські ради при місцевих органах влади вважають або «</a:t>
            </a:r>
            <a:r>
              <a:rPr lang="uk-UA" sz="1200" dirty="0" err="1"/>
              <a:t>маріонеточними</a:t>
            </a:r>
            <a:r>
              <a:rPr lang="uk-UA" sz="1200" dirty="0"/>
              <a:t>», або недієвими, або відсутніми. Проте створюються «стихійні» коаліції щодо конкретних питань. Респондентами було наведено приклади групи навколо проблеми транспорту, </a:t>
            </a:r>
            <a:r>
              <a:rPr lang="uk-UA" sz="1200" dirty="0" err="1"/>
              <a:t>АртХабу</a:t>
            </a:r>
            <a:r>
              <a:rPr lang="uk-UA" sz="1200" dirty="0"/>
              <a:t>, волонтерські групи, </a:t>
            </a:r>
            <a:r>
              <a:rPr lang="uk-UA" sz="1200" dirty="0" err="1"/>
              <a:t>групи</a:t>
            </a:r>
            <a:r>
              <a:rPr lang="uk-UA" sz="1200" dirty="0"/>
              <a:t> з ініціативи щодо створення притулку для жертв насильства, приклади по вирішенню вузьких комунальних питань… Імовірно, кожна з більш-менш важливих суспільних проблем здатна об’єднати фахові організації та небайдужих в цій конкретній темі</a:t>
            </a:r>
          </a:p>
        </p:txBody>
      </p:sp>
      <p:sp>
        <p:nvSpPr>
          <p:cNvPr id="28" name="TextBox 27"/>
          <p:cNvSpPr txBox="1"/>
          <p:nvPr/>
        </p:nvSpPr>
        <p:spPr>
          <a:xfrm>
            <a:off x="6229695" y="4135639"/>
            <a:ext cx="2590778" cy="1421928"/>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Громадські ради (або їх аналоги) мають бути вузькопрофільними, але впливовими. Це дасть відповідальність  і чіткість у роботі, а також  зменшить політичну складову їх діяльності</a:t>
            </a:r>
          </a:p>
        </p:txBody>
      </p:sp>
      <p:cxnSp>
        <p:nvCxnSpPr>
          <p:cNvPr id="7" name="Соединительная линия уступом 6"/>
          <p:cNvCxnSpPr>
            <a:stCxn id="27" idx="3"/>
            <a:endCxn id="28" idx="1"/>
          </p:cNvCxnSpPr>
          <p:nvPr/>
        </p:nvCxnSpPr>
        <p:spPr>
          <a:xfrm flipV="1">
            <a:off x="5868144" y="4846603"/>
            <a:ext cx="361551" cy="1108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9" name="Группа 28"/>
          <p:cNvGrpSpPr/>
          <p:nvPr/>
        </p:nvGrpSpPr>
        <p:grpSpPr>
          <a:xfrm>
            <a:off x="107504" y="5877272"/>
            <a:ext cx="8677248" cy="864096"/>
            <a:chOff x="107504" y="5877272"/>
            <a:chExt cx="8677248" cy="864096"/>
          </a:xfrm>
        </p:grpSpPr>
        <p:sp>
          <p:nvSpPr>
            <p:cNvPr id="33" name="Прямоугольник 3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4" name="Группа 33"/>
            <p:cNvGrpSpPr/>
            <p:nvPr/>
          </p:nvGrpSpPr>
          <p:grpSpPr>
            <a:xfrm>
              <a:off x="107504" y="5877272"/>
              <a:ext cx="864096" cy="864096"/>
              <a:chOff x="7445326" y="-47947"/>
              <a:chExt cx="963744" cy="963744"/>
            </a:xfrm>
          </p:grpSpPr>
          <p:sp>
            <p:nvSpPr>
              <p:cNvPr id="50" name="Овал 49"/>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2"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5" name="Прямая соединительная линия 34"/>
            <p:cNvCxnSpPr>
              <a:stCxn id="36"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Овал 35"/>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8" name="Прямоугольник 4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1573636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4448146" cy="369332"/>
          </a:xfrm>
          <a:prstGeom prst="rect">
            <a:avLst/>
          </a:prstGeom>
          <a:noFill/>
        </p:spPr>
        <p:txBody>
          <a:bodyPr wrap="square" rtlCol="0">
            <a:spAutoFit/>
          </a:bodyPr>
          <a:lstStyle/>
          <a:p>
            <a:r>
              <a:rPr lang="uk-UA" b="1" dirty="0">
                <a:solidFill>
                  <a:srgbClr val="912D29"/>
                </a:solidFill>
                <a:latin typeface="Myriad Pro" pitchFamily="34" charset="0"/>
              </a:rPr>
              <a:t>Корупція/кумівство</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71</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07504" y="796367"/>
            <a:ext cx="6480720"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Будь-який посадовець, депутат «за замовчанням» вважається корумпованим.</a:t>
            </a:r>
          </a:p>
          <a:p>
            <a:pPr lvl="0">
              <a:lnSpc>
                <a:spcPct val="120000"/>
              </a:lnSpc>
            </a:pPr>
            <a:r>
              <a:rPr lang="uk-UA" sz="1200" dirty="0"/>
              <a:t>Будь-яка схема, яка містить бодай мінімальну підозру у корупції, вважається гарантовано корумпованою</a:t>
            </a:r>
          </a:p>
        </p:txBody>
      </p:sp>
      <p:sp>
        <p:nvSpPr>
          <p:cNvPr id="33" name="TextBox 32"/>
          <p:cNvSpPr txBox="1"/>
          <p:nvPr/>
        </p:nvSpPr>
        <p:spPr>
          <a:xfrm>
            <a:off x="107503" y="1785473"/>
            <a:ext cx="3528393"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Організації, які отримують кошти поза конкурсом, вважаються або корумпованими, або неефективними. </a:t>
            </a:r>
            <a:r>
              <a:rPr lang="uk-UA" sz="1200" i="1" dirty="0"/>
              <a:t>«</a:t>
            </a:r>
            <a:r>
              <a:rPr lang="ru-RU" sz="1200" i="1" dirty="0"/>
              <a:t>І я не </a:t>
            </a:r>
            <a:r>
              <a:rPr lang="ru-RU" sz="1200" i="1" dirty="0" err="1"/>
              <a:t>полінувалась</a:t>
            </a:r>
            <a:r>
              <a:rPr lang="ru-RU" sz="1200" i="1" dirty="0"/>
              <a:t>, </a:t>
            </a:r>
            <a:r>
              <a:rPr lang="ru-RU" sz="1200" i="1" dirty="0" err="1"/>
              <a:t>зайшла</a:t>
            </a:r>
            <a:r>
              <a:rPr lang="ru-RU" sz="1200" i="1" dirty="0"/>
              <a:t> і про кожного почитала.  Вони тупо </a:t>
            </a:r>
            <a:r>
              <a:rPr lang="ru-RU" sz="1200" i="1" dirty="0" err="1"/>
              <a:t>дублювали</a:t>
            </a:r>
            <a:r>
              <a:rPr lang="ru-RU" sz="1200" i="1" dirty="0"/>
              <a:t>, </a:t>
            </a:r>
            <a:r>
              <a:rPr lang="ru-RU" sz="1200" i="1" dirty="0" err="1"/>
              <a:t>що</a:t>
            </a:r>
            <a:r>
              <a:rPr lang="ru-RU" sz="1200" i="1" dirty="0"/>
              <a:t>  вони </a:t>
            </a:r>
            <a:r>
              <a:rPr lang="ru-RU" sz="1200" i="1" dirty="0" err="1"/>
              <a:t>зробили</a:t>
            </a:r>
            <a:r>
              <a:rPr lang="ru-RU" sz="1200" i="1" dirty="0"/>
              <a:t>, один-в-один, </a:t>
            </a:r>
            <a:r>
              <a:rPr lang="ru-RU" sz="1200" i="1" dirty="0" err="1"/>
              <a:t>навіть</a:t>
            </a:r>
            <a:r>
              <a:rPr lang="ru-RU" sz="1200" i="1" dirty="0"/>
              <a:t> </a:t>
            </a:r>
            <a:r>
              <a:rPr lang="ru-RU" sz="1200" i="1" dirty="0" err="1"/>
              <a:t>дати</a:t>
            </a:r>
            <a:r>
              <a:rPr lang="ru-RU" sz="1200" i="1" dirty="0"/>
              <a:t>. По 3-м </a:t>
            </a:r>
            <a:r>
              <a:rPr lang="ru-RU" sz="1200" i="1" dirty="0" err="1"/>
              <a:t>чи</a:t>
            </a:r>
            <a:r>
              <a:rPr lang="ru-RU" sz="1200" i="1" dirty="0"/>
              <a:t> по 4-м </a:t>
            </a:r>
            <a:r>
              <a:rPr lang="ru-RU" sz="1200" i="1" dirty="0" err="1"/>
              <a:t>організаціям</a:t>
            </a:r>
            <a:r>
              <a:rPr lang="ru-RU" sz="1200" i="1" dirty="0"/>
              <a:t> </a:t>
            </a:r>
            <a:r>
              <a:rPr lang="ru-RU" sz="1200" i="1" dirty="0" err="1"/>
              <a:t>афганців</a:t>
            </a:r>
            <a:r>
              <a:rPr lang="ru-RU" sz="1200" i="1" dirty="0"/>
              <a:t>. Очевидно, </a:t>
            </a:r>
            <a:r>
              <a:rPr lang="ru-RU" sz="1200" i="1" dirty="0" err="1"/>
              <a:t>що</a:t>
            </a:r>
            <a:r>
              <a:rPr lang="ru-RU" sz="1200" i="1" dirty="0"/>
              <a:t> </a:t>
            </a:r>
            <a:r>
              <a:rPr lang="ru-RU" sz="1200" i="1" dirty="0" err="1"/>
              <a:t>їх</a:t>
            </a:r>
            <a:r>
              <a:rPr lang="ru-RU" sz="1200" i="1" dirty="0"/>
              <a:t> </a:t>
            </a:r>
            <a:r>
              <a:rPr lang="ru-RU" sz="1200" i="1" dirty="0" err="1"/>
              <a:t>немає</a:t>
            </a:r>
            <a:r>
              <a:rPr lang="ru-RU" sz="1200" i="1" dirty="0"/>
              <a:t> в </a:t>
            </a:r>
            <a:r>
              <a:rPr lang="ru-RU" sz="1200" i="1" dirty="0" err="1"/>
              <a:t>громадському</a:t>
            </a:r>
            <a:r>
              <a:rPr lang="ru-RU" sz="1200" i="1" dirty="0"/>
              <a:t> </a:t>
            </a:r>
            <a:r>
              <a:rPr lang="ru-RU" sz="1200" i="1" dirty="0" err="1"/>
              <a:t>секторі</a:t>
            </a:r>
            <a:r>
              <a:rPr lang="ru-RU" sz="1200" i="1" dirty="0"/>
              <a:t>» – ФГД2</a:t>
            </a:r>
            <a:endParaRPr lang="uk-UA" sz="1200" dirty="0"/>
          </a:p>
        </p:txBody>
      </p:sp>
      <p:cxnSp>
        <p:nvCxnSpPr>
          <p:cNvPr id="8" name="Соединительная линия уступом 7"/>
          <p:cNvCxnSpPr>
            <a:stCxn id="29" idx="2"/>
            <a:endCxn id="33" idx="0"/>
          </p:cNvCxnSpPr>
          <p:nvPr/>
        </p:nvCxnSpPr>
        <p:spPr>
          <a:xfrm rot="5400000">
            <a:off x="2493794" y="931403"/>
            <a:ext cx="231976" cy="147616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851920" y="1802199"/>
            <a:ext cx="3024335"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Будь-яка проблема (в освіті, медицині, транспорті тощо) «за замовчанням» вважається результатом корупційної змови</a:t>
            </a:r>
          </a:p>
        </p:txBody>
      </p:sp>
      <p:pic>
        <p:nvPicPr>
          <p:cNvPr id="2050" name="Picture 2" descr="Результат пошуку зображень за запитом &quot;корупція&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249" y="971051"/>
            <a:ext cx="1878239" cy="1329058"/>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a:off x="107502" y="3718539"/>
            <a:ext cx="4320482" cy="2086725"/>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Адміністрація може ініціювати публічне звітування організацій, які отримують «непрозорі» кошти. Якщо допустити туди представників інших організацій (особливо антикорупційних) надавши їм можливість задавати запитання щодо результатів тощо, це спровокує негативні емоції на першому етапі (бо з’ясується тотальна неефективність таких організацій), але і призведе до підвищення ефективності у подальшому. Окрім того, такі звіти можуть допомогти у випадку протистояння з радою, яка фінансує такі організації</a:t>
            </a:r>
          </a:p>
        </p:txBody>
      </p:sp>
      <p:cxnSp>
        <p:nvCxnSpPr>
          <p:cNvPr id="9" name="Соединительная линия уступом 8"/>
          <p:cNvCxnSpPr>
            <a:stCxn id="29" idx="2"/>
            <a:endCxn id="34" idx="0"/>
          </p:cNvCxnSpPr>
          <p:nvPr/>
        </p:nvCxnSpPr>
        <p:spPr>
          <a:xfrm rot="16200000" flipH="1">
            <a:off x="4231625" y="669736"/>
            <a:ext cx="248702" cy="201622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Соединительная линия уступом 11"/>
          <p:cNvCxnSpPr>
            <a:stCxn id="33" idx="2"/>
            <a:endCxn id="35" idx="0"/>
          </p:cNvCxnSpPr>
          <p:nvPr/>
        </p:nvCxnSpPr>
        <p:spPr>
          <a:xfrm rot="16200000" flipH="1">
            <a:off x="1924952" y="3375747"/>
            <a:ext cx="289539" cy="39604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4581045" y="2708920"/>
            <a:ext cx="4383443"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На відміну від інших міст, в Херсоні практично НЕ говорили про </a:t>
            </a:r>
            <a:r>
              <a:rPr lang="uk-UA" sz="1200" b="1" dirty="0"/>
              <a:t>корупцію в самих громадських організаціях </a:t>
            </a:r>
            <a:r>
              <a:rPr lang="uk-UA" sz="1200" dirty="0"/>
              <a:t>(яка помічалась в аналогічних групах інших міст)</a:t>
            </a:r>
          </a:p>
        </p:txBody>
      </p:sp>
      <p:sp>
        <p:nvSpPr>
          <p:cNvPr id="55" name="TextBox 54"/>
          <p:cNvSpPr txBox="1"/>
          <p:nvPr/>
        </p:nvSpPr>
        <p:spPr>
          <a:xfrm>
            <a:off x="4587395" y="3717032"/>
            <a:ext cx="4377093" cy="2071977"/>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За іншими дослідженнями, корупція всередині організацій присутня, оскільки вони теж використовують питання лобізму, не завжди доброчесної конкуренції тощо. Цим протиріччям можна користуватись для спрямування «антикорупційної» активності у необхідному напрямку: у бік міської ради, міського голови, виконкому, обласної ради, ОДА, очищення самих ГО (але для цього необхідно, щоб ГО брали участь в «очищені влади»). Напрямок визначить той, хто ПЕРШИМ почне працювати у відповідній тематиці</a:t>
            </a:r>
            <a:endParaRPr lang="uk-UA" sz="1100" dirty="0">
              <a:solidFill>
                <a:schemeClr val="bg1"/>
              </a:solidFill>
            </a:endParaRPr>
          </a:p>
        </p:txBody>
      </p:sp>
      <p:cxnSp>
        <p:nvCxnSpPr>
          <p:cNvPr id="17" name="Соединительная линия уступом 16"/>
          <p:cNvCxnSpPr>
            <a:stCxn id="54" idx="2"/>
            <a:endCxn id="55" idx="0"/>
          </p:cNvCxnSpPr>
          <p:nvPr/>
        </p:nvCxnSpPr>
        <p:spPr>
          <a:xfrm rot="16200000" flipH="1">
            <a:off x="6648863" y="3589953"/>
            <a:ext cx="250982" cy="317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2" name="Группа 31"/>
          <p:cNvGrpSpPr/>
          <p:nvPr/>
        </p:nvGrpSpPr>
        <p:grpSpPr>
          <a:xfrm>
            <a:off x="107504" y="5877272"/>
            <a:ext cx="8677248" cy="864096"/>
            <a:chOff x="107504" y="5877272"/>
            <a:chExt cx="8677248" cy="864096"/>
          </a:xfrm>
        </p:grpSpPr>
        <p:sp>
          <p:nvSpPr>
            <p:cNvPr id="36" name="Прямоугольник 35"/>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48" name="Группа 47"/>
            <p:cNvGrpSpPr/>
            <p:nvPr/>
          </p:nvGrpSpPr>
          <p:grpSpPr>
            <a:xfrm>
              <a:off x="107504" y="5877272"/>
              <a:ext cx="864096" cy="864096"/>
              <a:chOff x="7445326" y="-47947"/>
              <a:chExt cx="963744" cy="963744"/>
            </a:xfrm>
          </p:grpSpPr>
          <p:sp>
            <p:nvSpPr>
              <p:cNvPr id="52" name="Овал 51"/>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3"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49" name="Прямая соединительная линия 48"/>
            <p:cNvCxnSpPr>
              <a:stCxn id="50"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0" name="Овал 49"/>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1" name="Прямоугольник 50"/>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3469412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Девальвація понять</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72</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835461" y="1124744"/>
            <a:ext cx="3429562"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В результаті визначити «хто є хто» можна лише через особисте знайомство та ознайомлення із досвідом роботи організацій</a:t>
            </a:r>
          </a:p>
        </p:txBody>
      </p:sp>
      <p:sp>
        <p:nvSpPr>
          <p:cNvPr id="36" name="TextBox 35"/>
          <p:cNvSpPr txBox="1"/>
          <p:nvPr/>
        </p:nvSpPr>
        <p:spPr>
          <a:xfrm>
            <a:off x="159068" y="2145513"/>
            <a:ext cx="4299271"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Невідповідність статусу громадської організації реальному її наповненню. Структури, які називаються «громадськими організаціями» (і мають відповідну реєстрацію), часто реально займаються зовсім іншими речами: політика, бізнес (як напряму, так і через «</a:t>
            </a:r>
            <a:r>
              <a:rPr lang="uk-UA" sz="1200" dirty="0" err="1"/>
              <a:t>грантоїдство</a:t>
            </a:r>
            <a:r>
              <a:rPr lang="uk-UA" sz="1200" dirty="0"/>
              <a:t>») і навіть рекет (називалась цифра у 200 </a:t>
            </a:r>
            <a:r>
              <a:rPr lang="uk-UA" sz="1200" dirty="0" err="1"/>
              <a:t>долл</a:t>
            </a:r>
            <a:r>
              <a:rPr lang="uk-UA" sz="1200" dirty="0"/>
              <a:t>. за те, щоб не протестувати проти комерційного закладу) </a:t>
            </a:r>
          </a:p>
        </p:txBody>
      </p:sp>
      <p:sp>
        <p:nvSpPr>
          <p:cNvPr id="23" name="TextBox 22"/>
          <p:cNvSpPr txBox="1"/>
          <p:nvPr/>
        </p:nvSpPr>
        <p:spPr>
          <a:xfrm>
            <a:off x="159068" y="801350"/>
            <a:ext cx="4294411" cy="12003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Домінуюча думка: в обох групах і приватних бесідах вказувалось на те, що зараз «активістом», «громадським діячем» і </a:t>
            </a:r>
            <a:r>
              <a:rPr lang="uk-UA" sz="1200" dirty="0" err="1"/>
              <a:t>навть</a:t>
            </a:r>
            <a:r>
              <a:rPr lang="uk-UA" sz="1200" dirty="0"/>
              <a:t> «</a:t>
            </a:r>
            <a:r>
              <a:rPr lang="uk-UA" sz="1200" dirty="0" err="1"/>
              <a:t>блогером</a:t>
            </a:r>
            <a:r>
              <a:rPr lang="uk-UA" sz="1200" dirty="0"/>
              <a:t>» називають себе люди, які до цих справ мають дуже опосередковане відношення, або взагалі не мають його </a:t>
            </a:r>
          </a:p>
        </p:txBody>
      </p:sp>
      <p:sp>
        <p:nvSpPr>
          <p:cNvPr id="25" name="TextBox 24"/>
          <p:cNvSpPr txBox="1"/>
          <p:nvPr/>
        </p:nvSpPr>
        <p:spPr>
          <a:xfrm>
            <a:off x="139883" y="3945417"/>
            <a:ext cx="4299271"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Відсутність джерела інформації про «живі» організації. З тих контактів, які оприлюднені на офіційних сайтах, «дієвих» дуже небагато, в той час, як є організації або коаліції організацій, які не отримували жодної державної реєстрації. </a:t>
            </a:r>
            <a:r>
              <a:rPr lang="uk-UA" sz="1200" i="1" dirty="0"/>
              <a:t>(Перелік їх є на сайті облдержадміністрації, але 90% із тих, що вказані –  вони, скажімо так, мертві. – ФГД1)</a:t>
            </a:r>
          </a:p>
        </p:txBody>
      </p:sp>
      <p:cxnSp>
        <p:nvCxnSpPr>
          <p:cNvPr id="5" name="Соединительная линия уступом 4"/>
          <p:cNvCxnSpPr>
            <a:stCxn id="23" idx="3"/>
            <a:endCxn id="48" idx="1"/>
          </p:cNvCxnSpPr>
          <p:nvPr/>
        </p:nvCxnSpPr>
        <p:spPr>
          <a:xfrm>
            <a:off x="4453479" y="1401515"/>
            <a:ext cx="381982" cy="10179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Соединительная линия уступом 6"/>
          <p:cNvCxnSpPr>
            <a:stCxn id="36" idx="3"/>
            <a:endCxn id="48" idx="1"/>
          </p:cNvCxnSpPr>
          <p:nvPr/>
        </p:nvCxnSpPr>
        <p:spPr>
          <a:xfrm flipV="1">
            <a:off x="4458339" y="1503309"/>
            <a:ext cx="377122" cy="146396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835460" y="3400685"/>
            <a:ext cx="3999801" cy="535531"/>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Створення переліку «живих» організацій – може дуже допомогти в роботі</a:t>
            </a:r>
          </a:p>
        </p:txBody>
      </p:sp>
      <p:cxnSp>
        <p:nvCxnSpPr>
          <p:cNvPr id="8" name="Соединительная линия уступом 7"/>
          <p:cNvCxnSpPr>
            <a:stCxn id="25" idx="3"/>
            <a:endCxn id="28" idx="1"/>
          </p:cNvCxnSpPr>
          <p:nvPr/>
        </p:nvCxnSpPr>
        <p:spPr>
          <a:xfrm flipV="1">
            <a:off x="4439154" y="3668451"/>
            <a:ext cx="396306" cy="98793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835460" y="2139825"/>
            <a:ext cx="4129027"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Пересічні люди втрачають довіру до «справжніх» ГО (</a:t>
            </a:r>
            <a:r>
              <a:rPr lang="uk-UA" sz="1200" i="1" dirty="0">
                <a:solidFill>
                  <a:schemeClr val="bg1"/>
                </a:solidFill>
              </a:rPr>
              <a:t>прим.: «справжніми» кожна організація вважає свою та схожих на свою організацію)</a:t>
            </a:r>
            <a:endParaRPr lang="uk-UA" sz="1200" dirty="0">
              <a:solidFill>
                <a:schemeClr val="bg1"/>
              </a:solidFill>
            </a:endParaRPr>
          </a:p>
        </p:txBody>
      </p:sp>
      <p:sp>
        <p:nvSpPr>
          <p:cNvPr id="26" name="TextBox 25"/>
          <p:cNvSpPr txBox="1"/>
          <p:nvPr/>
        </p:nvSpPr>
        <p:spPr>
          <a:xfrm>
            <a:off x="4834156" y="4815619"/>
            <a:ext cx="4013447"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Юридична реєстрація ГО взагалі нічого не говорить про статус в очах інших ГО</a:t>
            </a:r>
          </a:p>
        </p:txBody>
      </p:sp>
      <p:cxnSp>
        <p:nvCxnSpPr>
          <p:cNvPr id="6" name="Соединительная линия уступом 5"/>
          <p:cNvCxnSpPr>
            <a:stCxn id="25" idx="3"/>
            <a:endCxn id="26" idx="1"/>
          </p:cNvCxnSpPr>
          <p:nvPr/>
        </p:nvCxnSpPr>
        <p:spPr>
          <a:xfrm>
            <a:off x="4439154" y="4656381"/>
            <a:ext cx="395002" cy="427004"/>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9" name="Группа 28"/>
          <p:cNvGrpSpPr/>
          <p:nvPr/>
        </p:nvGrpSpPr>
        <p:grpSpPr>
          <a:xfrm>
            <a:off x="107504" y="5877272"/>
            <a:ext cx="8677248" cy="864096"/>
            <a:chOff x="107504" y="5877272"/>
            <a:chExt cx="8677248" cy="864096"/>
          </a:xfrm>
        </p:grpSpPr>
        <p:sp>
          <p:nvSpPr>
            <p:cNvPr id="31" name="Прямоугольник 3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2" name="Группа 31"/>
            <p:cNvGrpSpPr/>
            <p:nvPr/>
          </p:nvGrpSpPr>
          <p:grpSpPr>
            <a:xfrm>
              <a:off x="107504" y="5877272"/>
              <a:ext cx="864096" cy="864096"/>
              <a:chOff x="7445326" y="-47947"/>
              <a:chExt cx="963744" cy="963744"/>
            </a:xfrm>
          </p:grpSpPr>
          <p:sp>
            <p:nvSpPr>
              <p:cNvPr id="49" name="Овал 48"/>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0"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4"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4" name="Овал 33"/>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Прямоугольник 34"/>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8822838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із владою</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73</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59068" y="3751990"/>
            <a:ext cx="4844980"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Непоодинокі випадки некоректної (з точки зору конкретних діячів) поведінки депутатів, є фактором, який заважає нормально працювати з УСІЄЮ владою, включаючи правоохоронну систему і ОДА </a:t>
            </a:r>
            <a:r>
              <a:rPr lang="uk-UA" sz="1200" i="1" dirty="0"/>
              <a:t>(«</a:t>
            </a:r>
            <a:r>
              <a:rPr lang="ru-RU" sz="1200" i="1" dirty="0"/>
              <a:t>Депутаты откровенно издеваться над общественностью. Откровенно просто, они смеются, они просто смеются в лицо»)</a:t>
            </a:r>
            <a:endParaRPr lang="uk-UA" sz="1200" dirty="0"/>
          </a:p>
        </p:txBody>
      </p:sp>
      <p:sp>
        <p:nvSpPr>
          <p:cNvPr id="23" name="TextBox 22"/>
          <p:cNvSpPr txBox="1"/>
          <p:nvPr/>
        </p:nvSpPr>
        <p:spPr>
          <a:xfrm>
            <a:off x="159068" y="692696"/>
            <a:ext cx="4844980" cy="1421928"/>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Будь-яка взаємодія із владою описується в термінах протистояння </a:t>
            </a:r>
            <a:r>
              <a:rPr lang="uk-UA" sz="1200" i="1" dirty="0"/>
              <a:t>«громадські діячі побороли владу», «ми боремось з ними» </a:t>
            </a:r>
            <a:r>
              <a:rPr lang="uk-UA" sz="1200" dirty="0"/>
              <a:t>тощо. В багатьох є переконання в тому, що громадськість веде постійну боротьбу із владою. В якості прикладу наводиться ситуація з «виселенням</a:t>
            </a:r>
            <a:r>
              <a:rPr lang="ru-RU" sz="1200" dirty="0"/>
              <a:t>» тематики </a:t>
            </a:r>
            <a:r>
              <a:rPr lang="uk-UA" sz="1200" dirty="0"/>
              <a:t>«</a:t>
            </a:r>
            <a:r>
              <a:rPr lang="en-US" sz="1200" dirty="0"/>
              <a:t>ART HUB</a:t>
            </a:r>
            <a:r>
              <a:rPr lang="uk-UA" sz="1200" dirty="0"/>
              <a:t>». (</a:t>
            </a:r>
            <a:r>
              <a:rPr lang="uk-UA" sz="1200" i="1" dirty="0"/>
              <a:t>«</a:t>
            </a:r>
            <a:r>
              <a:rPr lang="uk-UA" sz="1200" i="1" dirty="0" err="1"/>
              <a:t>общественникам</a:t>
            </a:r>
            <a:r>
              <a:rPr lang="uk-UA" sz="1200" i="1" dirty="0"/>
              <a:t> </a:t>
            </a:r>
            <a:r>
              <a:rPr lang="ru-RU" sz="1200" i="1" dirty="0"/>
              <a:t>предлагают играть в шахматы, а потом бьют битой» - ФГД1)</a:t>
            </a:r>
            <a:endParaRPr lang="uk-UA" sz="1200" dirty="0"/>
          </a:p>
        </p:txBody>
      </p:sp>
      <p:sp>
        <p:nvSpPr>
          <p:cNvPr id="25" name="TextBox 24"/>
          <p:cNvSpPr txBox="1"/>
          <p:nvPr/>
        </p:nvSpPr>
        <p:spPr>
          <a:xfrm>
            <a:off x="159068" y="2223096"/>
            <a:ext cx="4844980"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Влада псує людей. Ті громадські діячі, які досягли певної влади (зайняли позиції депутатів, або інші), масово «відвернулись» від своїх друзів, що залишились у громадському секторі. Це ображає. (</a:t>
            </a:r>
            <a:r>
              <a:rPr lang="uk-UA" sz="1200" i="1" dirty="0"/>
              <a:t>прим.: у попередніх бесідах різні люди незалежно один від одного і без нагадувань називали Катерину </a:t>
            </a:r>
            <a:r>
              <a:rPr lang="uk-UA" sz="1200" i="1" dirty="0" err="1"/>
              <a:t>Гандзюк</a:t>
            </a:r>
            <a:r>
              <a:rPr lang="uk-UA" sz="1200" i="1" dirty="0"/>
              <a:t> як приклад того, що влада псує людей)</a:t>
            </a:r>
          </a:p>
        </p:txBody>
      </p:sp>
      <p:cxnSp>
        <p:nvCxnSpPr>
          <p:cNvPr id="5" name="Соединительная линия уступом 4"/>
          <p:cNvCxnSpPr>
            <a:stCxn id="23" idx="3"/>
            <a:endCxn id="28" idx="1"/>
          </p:cNvCxnSpPr>
          <p:nvPr/>
        </p:nvCxnSpPr>
        <p:spPr>
          <a:xfrm>
            <a:off x="5004048" y="1403660"/>
            <a:ext cx="432048" cy="75480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5436096" y="671902"/>
            <a:ext cx="1850992" cy="297312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ysClr val="windowText" lastClr="000000"/>
                </a:solidFill>
              </a:rPr>
              <a:t>Громадські організації готові до ситуативних об’єднань ПРОТИ влади. Причому об’єднати їх проти влади набагато простіше, ніж задля вирішення будь-якої проблеми (виняток – 2014-15 роки, коли об’єднання відбувалось навколо ставлення до війни, проте зараз цей фактор працює гірше)</a:t>
            </a:r>
          </a:p>
        </p:txBody>
      </p: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380311" y="923234"/>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p:cNvSpPr txBox="1"/>
          <p:nvPr/>
        </p:nvSpPr>
        <p:spPr>
          <a:xfrm>
            <a:off x="176114" y="5048134"/>
            <a:ext cx="4827065"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Люди, звичайно, розумні і знають, чим рада відрізняється від адміністрації, а місто – від області, але на емоційному і асоціативному рівні влада сприймається як єдиний організм</a:t>
            </a:r>
          </a:p>
        </p:txBody>
      </p:sp>
      <p:cxnSp>
        <p:nvCxnSpPr>
          <p:cNvPr id="6" name="Соединительная линия уступом 5"/>
          <p:cNvCxnSpPr>
            <a:stCxn id="25" idx="3"/>
            <a:endCxn id="28" idx="1"/>
          </p:cNvCxnSpPr>
          <p:nvPr/>
        </p:nvCxnSpPr>
        <p:spPr>
          <a:xfrm flipV="1">
            <a:off x="5004048" y="2158463"/>
            <a:ext cx="432048" cy="77559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436096" y="4161737"/>
            <a:ext cx="3456384" cy="1643527"/>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Імовірно, об’єднати «ЗА» щось громадських діячів практично неможливо. Але потенціал об’єднання «проти влади» необхідно змістити «проти конкретних проблем» або «проти певних постатей у владі». В ідеальному варіанті можна створити стабільні об’єднання для вирішення конкретних проблем</a:t>
            </a:r>
          </a:p>
        </p:txBody>
      </p:sp>
      <p:cxnSp>
        <p:nvCxnSpPr>
          <p:cNvPr id="13" name="Соединительная линия уступом 12"/>
          <p:cNvCxnSpPr>
            <a:stCxn id="28" idx="2"/>
            <a:endCxn id="32" idx="0"/>
          </p:cNvCxnSpPr>
          <p:nvPr/>
        </p:nvCxnSpPr>
        <p:spPr>
          <a:xfrm rot="16200000" flipH="1">
            <a:off x="6504584" y="3502032"/>
            <a:ext cx="516713" cy="802696"/>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Соединительная линия уступом 14"/>
          <p:cNvCxnSpPr>
            <a:stCxn id="36" idx="3"/>
            <a:endCxn id="28" idx="1"/>
          </p:cNvCxnSpPr>
          <p:nvPr/>
        </p:nvCxnSpPr>
        <p:spPr>
          <a:xfrm flipV="1">
            <a:off x="5004048" y="2158463"/>
            <a:ext cx="432048" cy="219369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Соединительная линия уступом 17"/>
          <p:cNvCxnSpPr>
            <a:stCxn id="24" idx="3"/>
            <a:endCxn id="28" idx="1"/>
          </p:cNvCxnSpPr>
          <p:nvPr/>
        </p:nvCxnSpPr>
        <p:spPr>
          <a:xfrm flipV="1">
            <a:off x="5003179" y="2158463"/>
            <a:ext cx="432917" cy="3268236"/>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9" name="Группа 28"/>
          <p:cNvGrpSpPr/>
          <p:nvPr/>
        </p:nvGrpSpPr>
        <p:grpSpPr>
          <a:xfrm>
            <a:off x="107504" y="5877272"/>
            <a:ext cx="8677248" cy="864096"/>
            <a:chOff x="107504" y="5877272"/>
            <a:chExt cx="8677248" cy="864096"/>
          </a:xfrm>
        </p:grpSpPr>
        <p:sp>
          <p:nvSpPr>
            <p:cNvPr id="30" name="Прямоугольник 2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48" name="Овал 4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49"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4"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4" name="Овал 33"/>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5" name="Прямоугольник 34"/>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24064942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із владою</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74</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159068" y="4023296"/>
            <a:ext cx="4299271" cy="1421928"/>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a:t>
            </a:r>
            <a:r>
              <a:rPr lang="uk-UA" sz="1200" i="1" dirty="0"/>
              <a:t>Всі розуміють, що людей у владі треба міняти, але жоден не хоче там працювати» - ФГД1</a:t>
            </a:r>
            <a:r>
              <a:rPr lang="uk-UA" sz="1200" dirty="0"/>
              <a:t>. Причому мотивів для такої відмови дуже багато: переконання, що політика – то брудна справа, необхідність брати участь у «</a:t>
            </a:r>
            <a:r>
              <a:rPr lang="uk-UA" sz="1200" dirty="0" err="1"/>
              <a:t>договорняках</a:t>
            </a:r>
            <a:r>
              <a:rPr lang="uk-UA" sz="1200" dirty="0"/>
              <a:t>», потенційні конфлікти з нинішніми друзями та багато іншого. А результат – більш ніж сумнівний</a:t>
            </a:r>
          </a:p>
        </p:txBody>
      </p:sp>
      <p:sp>
        <p:nvSpPr>
          <p:cNvPr id="25" name="TextBox 24"/>
          <p:cNvSpPr txBox="1"/>
          <p:nvPr/>
        </p:nvSpPr>
        <p:spPr>
          <a:xfrm>
            <a:off x="148111" y="793232"/>
            <a:ext cx="3847825"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 Херсоні (мова саме про місто) не працює ЖОДЕН з інструментів, які створені для громадських організацій. Не працюють навіть ті інструменти, які закріплені законодавчо (позиція учасників фокус-груп)</a:t>
            </a:r>
          </a:p>
        </p:txBody>
      </p: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323092" y="923234"/>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p:cNvSpPr txBox="1"/>
          <p:nvPr/>
        </p:nvSpPr>
        <p:spPr>
          <a:xfrm>
            <a:off x="4217138" y="2090231"/>
            <a:ext cx="3019160"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Навіть початок реального використання цих (або інших) інструментів участі ГО у роботі влади дозволить швидко залучити на свій бік деяких активістів</a:t>
            </a:r>
          </a:p>
        </p:txBody>
      </p:sp>
      <p:sp>
        <p:nvSpPr>
          <p:cNvPr id="29" name="TextBox 28"/>
          <p:cNvSpPr txBox="1"/>
          <p:nvPr/>
        </p:nvSpPr>
        <p:spPr>
          <a:xfrm>
            <a:off x="4211961" y="801350"/>
            <a:ext cx="3024336"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«Незаконність» бюджету участі. Хтось у міській владі достатньо голосно заявив, що бюджет участі «незаконний». Це твердження цитується в обох групах</a:t>
            </a:r>
          </a:p>
        </p:txBody>
      </p:sp>
      <p:cxnSp>
        <p:nvCxnSpPr>
          <p:cNvPr id="7" name="Соединительная линия уступом 6"/>
          <p:cNvCxnSpPr>
            <a:stCxn id="25" idx="3"/>
            <a:endCxn id="29" idx="1"/>
          </p:cNvCxnSpPr>
          <p:nvPr/>
        </p:nvCxnSpPr>
        <p:spPr>
          <a:xfrm>
            <a:off x="3995936" y="1282597"/>
            <a:ext cx="216025" cy="811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59068" y="1995922"/>
            <a:ext cx="3775817" cy="18651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Те, що не працюють ці інструменти (громадські експертизи, антикорупційні експертизи, інші можливості для участі у прийнятті рішень, громадський бюджет тощо), пояснюється або корупцією, або непрофесіоналізмом посадовців. Причому, якщо звинувачення щодо корупції стосуються більше рад, то непрофесіоналізм посадовців – негатив, у першу чергу, ОДА</a:t>
            </a:r>
          </a:p>
        </p:txBody>
      </p:sp>
      <p:cxnSp>
        <p:nvCxnSpPr>
          <p:cNvPr id="11" name="Соединительная линия уступом 10"/>
          <p:cNvCxnSpPr>
            <a:stCxn id="25" idx="2"/>
            <a:endCxn id="34" idx="0"/>
          </p:cNvCxnSpPr>
          <p:nvPr/>
        </p:nvCxnSpPr>
        <p:spPr>
          <a:xfrm rot="5400000">
            <a:off x="1947521" y="1871418"/>
            <a:ext cx="223961" cy="25047"/>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Соединительная линия уступом 13"/>
          <p:cNvCxnSpPr>
            <a:stCxn id="29" idx="2"/>
            <a:endCxn id="32" idx="0"/>
          </p:cNvCxnSpPr>
          <p:nvPr/>
        </p:nvCxnSpPr>
        <p:spPr>
          <a:xfrm rot="16200000" flipH="1">
            <a:off x="5570347" y="1933860"/>
            <a:ext cx="310152" cy="258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Соединительная линия уступом 18"/>
          <p:cNvCxnSpPr>
            <a:stCxn id="34" idx="3"/>
            <a:endCxn id="32" idx="1"/>
          </p:cNvCxnSpPr>
          <p:nvPr/>
        </p:nvCxnSpPr>
        <p:spPr>
          <a:xfrm flipV="1">
            <a:off x="3934885" y="2579596"/>
            <a:ext cx="282253" cy="34888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4679727" y="3358499"/>
            <a:ext cx="4155533" cy="2086725"/>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Із позиції політиків (у першу чергу, депутатів), така ситуація є зручною: не з’являється конкурентів, а будь-кого, хто створює незручності, можна оголосити таким, що прагне до влади, чим погіршити його репутацію. Проте для адміністрації така ситуація шкідлива: негатив спрямовується не стільки на депутатів, скільки на чиновників. Також, замість того, щоб боротись за політичний вплив, активісти, які поділяють думку «бруду в політиці», спрямовують свою енергію на боротьбу із системою в цілому</a:t>
            </a:r>
          </a:p>
        </p:txBody>
      </p:sp>
      <p:cxnSp>
        <p:nvCxnSpPr>
          <p:cNvPr id="21" name="Соединительная линия уступом 20"/>
          <p:cNvCxnSpPr>
            <a:stCxn id="36" idx="3"/>
            <a:endCxn id="48" idx="1"/>
          </p:cNvCxnSpPr>
          <p:nvPr/>
        </p:nvCxnSpPr>
        <p:spPr>
          <a:xfrm flipV="1">
            <a:off x="4458339" y="4401862"/>
            <a:ext cx="221388" cy="33239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8" name="Группа 27"/>
          <p:cNvGrpSpPr/>
          <p:nvPr/>
        </p:nvGrpSpPr>
        <p:grpSpPr>
          <a:xfrm>
            <a:off x="107504" y="5877272"/>
            <a:ext cx="8677248" cy="864096"/>
            <a:chOff x="107504" y="5877272"/>
            <a:chExt cx="8677248" cy="864096"/>
          </a:xfrm>
        </p:grpSpPr>
        <p:sp>
          <p:nvSpPr>
            <p:cNvPr id="30" name="Прямоугольник 2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50" name="Овал 49"/>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3" name="Прямая соединительная линия 32"/>
            <p:cNvCxnSpPr>
              <a:stCxn id="35"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5" name="Овал 34"/>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9" name="Прямоугольник 48"/>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67995748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із владою</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75</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323092" y="908720"/>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107504" y="796367"/>
            <a:ext cx="3360131"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Представники організацій, говорячи про неможливість працювати із владою в цілому, успішно здатні працювати із конкретним посадовцем як з людиною</a:t>
            </a:r>
          </a:p>
        </p:txBody>
      </p:sp>
      <p:sp>
        <p:nvSpPr>
          <p:cNvPr id="30" name="TextBox 29"/>
          <p:cNvSpPr txBox="1"/>
          <p:nvPr/>
        </p:nvSpPr>
        <p:spPr>
          <a:xfrm>
            <a:off x="3995936" y="796367"/>
            <a:ext cx="3024336" cy="1643527"/>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Необхідно проводити тренінги з керівниками структурних підрозділів щодо взаємодії з громадськими організаціями. (</a:t>
            </a:r>
            <a:r>
              <a:rPr lang="uk-UA" sz="1200" i="1" dirty="0">
                <a:solidFill>
                  <a:schemeClr val="bg1"/>
                </a:solidFill>
              </a:rPr>
              <a:t>прим.: якщо такі тренінги проведе представник ГО, який буде обраний за певним відкритим конкурсом, то оцінка адміністрації стрімко підвищиться)</a:t>
            </a:r>
            <a:endParaRPr lang="uk-UA" sz="1200" dirty="0">
              <a:solidFill>
                <a:schemeClr val="bg1"/>
              </a:solidFill>
            </a:endParaRPr>
          </a:p>
        </p:txBody>
      </p:sp>
      <p:cxnSp>
        <p:nvCxnSpPr>
          <p:cNvPr id="31" name="Соединительная линия уступом 30"/>
          <p:cNvCxnSpPr>
            <a:stCxn id="29" idx="3"/>
            <a:endCxn id="30" idx="1"/>
          </p:cNvCxnSpPr>
          <p:nvPr/>
        </p:nvCxnSpPr>
        <p:spPr>
          <a:xfrm>
            <a:off x="3467635" y="1285732"/>
            <a:ext cx="528301" cy="332399"/>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07503" y="1959701"/>
            <a:ext cx="3360131"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Ті органи влади, де налагоджена така робота, вважаються відповідними ГО «хорошими» на фоні «поганої» системи </a:t>
            </a:r>
          </a:p>
        </p:txBody>
      </p:sp>
      <p:cxnSp>
        <p:nvCxnSpPr>
          <p:cNvPr id="8" name="Соединительная линия уступом 7"/>
          <p:cNvCxnSpPr>
            <a:stCxn id="29" idx="2"/>
            <a:endCxn id="33" idx="0"/>
          </p:cNvCxnSpPr>
          <p:nvPr/>
        </p:nvCxnSpPr>
        <p:spPr>
          <a:xfrm rot="5400000">
            <a:off x="1695268" y="1867398"/>
            <a:ext cx="184605" cy="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Соединительная линия уступом 10"/>
          <p:cNvCxnSpPr>
            <a:stCxn id="33" idx="3"/>
            <a:endCxn id="30" idx="1"/>
          </p:cNvCxnSpPr>
          <p:nvPr/>
        </p:nvCxnSpPr>
        <p:spPr>
          <a:xfrm flipV="1">
            <a:off x="3467634" y="1618131"/>
            <a:ext cx="528302" cy="72013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07502" y="4826535"/>
            <a:ext cx="8784978" cy="9787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Різне бачення проблем і підходів громадськістю і владою.  Різна мова спілкування (мова документообігу не завжди добре розуміється тими, хто спілкується мовою суспільної активності). </a:t>
            </a:r>
            <a:r>
              <a:rPr lang="uk-UA" sz="1200" i="1" dirty="0"/>
              <a:t>Коментар модератора: в країні регулярно трапляються ситуації, коли громадські організації здатні організувати потужну масову акцію, але НЕ здатні написати банальний запит. Імовірно, такі проблеми є і у Херсонській області</a:t>
            </a:r>
            <a:endParaRPr lang="uk-UA" sz="1200" dirty="0"/>
          </a:p>
        </p:txBody>
      </p:sp>
      <p:sp>
        <p:nvSpPr>
          <p:cNvPr id="49" name="TextBox 48"/>
          <p:cNvSpPr txBox="1"/>
          <p:nvPr/>
        </p:nvSpPr>
        <p:spPr>
          <a:xfrm>
            <a:off x="107503" y="2906100"/>
            <a:ext cx="3559133" cy="164352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Шукати разом із владою компромісне рішення – все одно, що «грати із шулерами». Думка присутня в обох групах, хоча не домінуюча. Такі люди вважають, що будь-яка спроба шукати компромісне рішення закінчується тим, що влада обдурить. В якості прикладу наводили «</a:t>
            </a:r>
            <a:r>
              <a:rPr lang="en-US" sz="1200" dirty="0"/>
              <a:t>Art Hub</a:t>
            </a:r>
            <a:r>
              <a:rPr lang="uk-UA" sz="1200" dirty="0"/>
              <a:t>», який намагався шукати такі компроміси і ТОМУ програв</a:t>
            </a:r>
          </a:p>
        </p:txBody>
      </p:sp>
      <p:sp>
        <p:nvSpPr>
          <p:cNvPr id="50" name="TextBox 49"/>
          <p:cNvSpPr txBox="1"/>
          <p:nvPr/>
        </p:nvSpPr>
        <p:spPr>
          <a:xfrm>
            <a:off x="3995936" y="3968014"/>
            <a:ext cx="4896544" cy="75713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Небезпечна позиція. Якщо бодай чверть інформаційно активних людей почне «безкомпромісну» боротьбу з кожного приводу, це буде дуже небезпечним, незалежно від результатів такої «боротьби»</a:t>
            </a:r>
          </a:p>
        </p:txBody>
      </p:sp>
      <p:cxnSp>
        <p:nvCxnSpPr>
          <p:cNvPr id="26" name="Соединительная линия уступом 25"/>
          <p:cNvCxnSpPr>
            <a:stCxn id="49" idx="3"/>
            <a:endCxn id="50" idx="1"/>
          </p:cNvCxnSpPr>
          <p:nvPr/>
        </p:nvCxnSpPr>
        <p:spPr>
          <a:xfrm>
            <a:off x="3666636" y="3727864"/>
            <a:ext cx="329300" cy="618715"/>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995936" y="3031910"/>
            <a:ext cx="4896544"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Співпраця із владою означає входження в корупційні ланцюжки. Не тотальна, проте присутня думка. </a:t>
            </a:r>
            <a:r>
              <a:rPr lang="uk-UA" sz="1200" i="1" dirty="0"/>
              <a:t>«робота із владою – то курс молодого корупціонера» </a:t>
            </a:r>
          </a:p>
        </p:txBody>
      </p:sp>
      <p:cxnSp>
        <p:nvCxnSpPr>
          <p:cNvPr id="13" name="Соединительная линия уступом 12"/>
          <p:cNvCxnSpPr>
            <a:stCxn id="34" idx="2"/>
            <a:endCxn id="50" idx="0"/>
          </p:cNvCxnSpPr>
          <p:nvPr/>
        </p:nvCxnSpPr>
        <p:spPr>
          <a:xfrm rot="5400000">
            <a:off x="6354721" y="3878527"/>
            <a:ext cx="178974"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2" name="Группа 31"/>
          <p:cNvGrpSpPr/>
          <p:nvPr/>
        </p:nvGrpSpPr>
        <p:grpSpPr>
          <a:xfrm>
            <a:off x="107504" y="5877272"/>
            <a:ext cx="8677248" cy="864096"/>
            <a:chOff x="107504" y="5877272"/>
            <a:chExt cx="8677248" cy="864096"/>
          </a:xfrm>
        </p:grpSpPr>
        <p:sp>
          <p:nvSpPr>
            <p:cNvPr id="35" name="Прямоугольник 34"/>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6" name="Группа 35"/>
            <p:cNvGrpSpPr/>
            <p:nvPr/>
          </p:nvGrpSpPr>
          <p:grpSpPr>
            <a:xfrm>
              <a:off x="107504" y="5877272"/>
              <a:ext cx="864096" cy="864096"/>
              <a:chOff x="7445326" y="-47947"/>
              <a:chExt cx="963744" cy="963744"/>
            </a:xfrm>
          </p:grpSpPr>
          <p:sp>
            <p:nvSpPr>
              <p:cNvPr id="54" name="Овал 5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5"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51" name="Прямая соединительная линия 50"/>
            <p:cNvCxnSpPr>
              <a:stCxn id="5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52" name="Овал 5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3" name="Прямоугольник 5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4076547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Запити до влади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76</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323092" y="923234"/>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107504" y="777326"/>
            <a:ext cx="3360131" cy="9787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Кожна з організацій хоче від влади побачити стратегію розвитку зі СВОГО напрямку. Причому таку, щоб з неї можна було чітко зрозуміти потребу в тих чи інших </a:t>
            </a:r>
            <a:r>
              <a:rPr lang="uk-UA" sz="1200" dirty="0" err="1"/>
              <a:t>активностях</a:t>
            </a:r>
            <a:endParaRPr lang="uk-UA" sz="1200" dirty="0"/>
          </a:p>
        </p:txBody>
      </p:sp>
      <p:sp>
        <p:nvSpPr>
          <p:cNvPr id="33" name="TextBox 32"/>
          <p:cNvSpPr txBox="1"/>
          <p:nvPr/>
        </p:nvSpPr>
        <p:spPr>
          <a:xfrm>
            <a:off x="3626439" y="800872"/>
            <a:ext cx="3360131" cy="5355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Визнання власної корисності, поваги як окремих організацій, так і середовища ГО в цілому</a:t>
            </a:r>
          </a:p>
        </p:txBody>
      </p:sp>
      <p:sp>
        <p:nvSpPr>
          <p:cNvPr id="49" name="TextBox 48"/>
          <p:cNvSpPr txBox="1"/>
          <p:nvPr/>
        </p:nvSpPr>
        <p:spPr>
          <a:xfrm>
            <a:off x="107503" y="1939598"/>
            <a:ext cx="3360131" cy="275152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Можливості для реалізації ідей: </a:t>
            </a:r>
          </a:p>
          <a:p>
            <a:pPr marL="171450" lvl="0" indent="-171450">
              <a:lnSpc>
                <a:spcPct val="120000"/>
              </a:lnSpc>
              <a:buFontTx/>
              <a:buChar char="-"/>
            </a:pPr>
            <a:r>
              <a:rPr lang="uk-UA" sz="1200" dirty="0"/>
              <a:t>інформаційних, в першу чергу</a:t>
            </a:r>
          </a:p>
          <a:p>
            <a:pPr marL="171450" lvl="0" indent="-171450">
              <a:lnSpc>
                <a:spcPct val="120000"/>
              </a:lnSpc>
              <a:buFontTx/>
              <a:buChar char="-"/>
            </a:pPr>
            <a:r>
              <a:rPr lang="uk-UA" sz="1200" dirty="0"/>
              <a:t>технічні (приміщення, транспорт тощо)</a:t>
            </a:r>
          </a:p>
          <a:p>
            <a:pPr marL="171450" lvl="0" indent="-171450">
              <a:lnSpc>
                <a:spcPct val="120000"/>
              </a:lnSpc>
              <a:buFontTx/>
              <a:buChar char="-"/>
            </a:pPr>
            <a:r>
              <a:rPr lang="uk-UA" sz="1200" dirty="0"/>
              <a:t>процедурні (щоб активіст не переймався, а в ідеалі й не знав, які процедури придумала держава сама для себе, щоб дозволити собі комусь щось дати). «</a:t>
            </a:r>
            <a:r>
              <a:rPr lang="ru-RU" sz="1200" i="1" dirty="0"/>
              <a:t>Когда люди горят желанием что то делать, у них есть общие идеи, они все могут. Но они абсолютно не  знают вот этих всех </a:t>
            </a:r>
            <a:r>
              <a:rPr lang="ru-RU" sz="1200" i="1" dirty="0" err="1"/>
              <a:t>подковерных</a:t>
            </a:r>
            <a:r>
              <a:rPr lang="ru-RU" sz="1200" i="1" dirty="0"/>
              <a:t> игр, они не знают, как с кем общаться, что нужно говорить, что нельзя говорить»</a:t>
            </a:r>
            <a:endParaRPr lang="uk-UA" sz="1200" i="1" dirty="0"/>
          </a:p>
        </p:txBody>
      </p:sp>
      <p:sp>
        <p:nvSpPr>
          <p:cNvPr id="24" name="TextBox 23"/>
          <p:cNvSpPr txBox="1"/>
          <p:nvPr/>
        </p:nvSpPr>
        <p:spPr>
          <a:xfrm>
            <a:off x="3652831" y="3653345"/>
            <a:ext cx="4294411" cy="9787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Той факт, що громадський сектор України живе здебільшого на іноземні кошти, створює негативний фон навколо влади </a:t>
            </a:r>
            <a:r>
              <a:rPr lang="uk-UA" sz="1200" i="1" dirty="0"/>
              <a:t>«Н</a:t>
            </a:r>
            <a:r>
              <a:rPr lang="ru-RU" sz="1200" i="1" dirty="0"/>
              <a:t>а жаль, </a:t>
            </a:r>
            <a:r>
              <a:rPr lang="ru-RU" sz="1200" i="1" dirty="0" err="1"/>
              <a:t>нашому</a:t>
            </a:r>
            <a:r>
              <a:rPr lang="ru-RU" sz="1200" i="1" dirty="0"/>
              <a:t> </a:t>
            </a:r>
            <a:r>
              <a:rPr lang="ru-RU" sz="1200" i="1" dirty="0" err="1"/>
              <a:t>громадському</a:t>
            </a:r>
            <a:r>
              <a:rPr lang="ru-RU" sz="1200" i="1" dirty="0"/>
              <a:t> сектору </a:t>
            </a:r>
            <a:r>
              <a:rPr lang="ru-RU" sz="1200" i="1" dirty="0" err="1"/>
              <a:t>більше</a:t>
            </a:r>
            <a:r>
              <a:rPr lang="ru-RU" sz="1200" i="1" dirty="0"/>
              <a:t> </a:t>
            </a:r>
            <a:r>
              <a:rPr lang="ru-RU" sz="1200" i="1" dirty="0" err="1"/>
              <a:t>допомагає</a:t>
            </a:r>
            <a:r>
              <a:rPr lang="ru-RU" sz="1200" i="1" dirty="0"/>
              <a:t> </a:t>
            </a:r>
            <a:r>
              <a:rPr lang="ru-RU" sz="1200" i="1" dirty="0" err="1"/>
              <a:t>Польща</a:t>
            </a:r>
            <a:r>
              <a:rPr lang="ru-RU" sz="1200" i="1" dirty="0"/>
              <a:t>, </a:t>
            </a:r>
            <a:r>
              <a:rPr lang="ru-RU" sz="1200" i="1" dirty="0" err="1"/>
              <a:t>Швеція</a:t>
            </a:r>
            <a:r>
              <a:rPr lang="ru-RU" sz="1200" i="1" dirty="0"/>
              <a:t>, але аж </a:t>
            </a:r>
            <a:r>
              <a:rPr lang="ru-RU" sz="1200" i="1" dirty="0" err="1"/>
              <a:t>ніяк</a:t>
            </a:r>
            <a:r>
              <a:rPr lang="ru-RU" sz="1200" i="1" dirty="0"/>
              <a:t> не </a:t>
            </a:r>
            <a:r>
              <a:rPr lang="ru-RU" sz="1200" i="1" dirty="0" err="1"/>
              <a:t>Україна</a:t>
            </a:r>
            <a:r>
              <a:rPr lang="ru-RU" sz="1200" i="1" dirty="0"/>
              <a:t>»</a:t>
            </a:r>
            <a:endParaRPr lang="uk-UA" sz="1200" i="1" dirty="0"/>
          </a:p>
        </p:txBody>
      </p:sp>
      <p:grpSp>
        <p:nvGrpSpPr>
          <p:cNvPr id="22" name="Группа 21"/>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5" name="Группа 24"/>
            <p:cNvGrpSpPr/>
            <p:nvPr/>
          </p:nvGrpSpPr>
          <p:grpSpPr>
            <a:xfrm>
              <a:off x="107504" y="5877272"/>
              <a:ext cx="864096" cy="864096"/>
              <a:chOff x="7445326" y="-47947"/>
              <a:chExt cx="963744" cy="963744"/>
            </a:xfrm>
          </p:grpSpPr>
          <p:sp>
            <p:nvSpPr>
              <p:cNvPr id="30" name="Овал 29"/>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6" name="Прямая соединительная линия 25"/>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33646202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Корисність ГО для влади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77</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влада &quo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7524" r="21069"/>
          <a:stretch/>
        </p:blipFill>
        <p:spPr bwMode="auto">
          <a:xfrm>
            <a:off x="7323092" y="908720"/>
            <a:ext cx="1406607" cy="1920409"/>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107504" y="777326"/>
            <a:ext cx="6984776" cy="7571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Політична</a:t>
            </a:r>
            <a:r>
              <a:rPr lang="uk-UA" sz="1200" dirty="0"/>
              <a:t>. Міські (і, меншою мірою, обласні) політики перед виборами змушені спиратись на ті чи інші громадські організації. (</a:t>
            </a:r>
            <a:r>
              <a:rPr lang="uk-UA" sz="1200" i="1" dirty="0"/>
              <a:t>Коментар модератора: враховуючи, що із політиками працювати мало хто хоче, цінність організацій для політиків сильно перебільшена)</a:t>
            </a:r>
            <a:endParaRPr lang="uk-UA" sz="1200" dirty="0"/>
          </a:p>
        </p:txBody>
      </p:sp>
      <p:sp>
        <p:nvSpPr>
          <p:cNvPr id="49" name="TextBox 48"/>
          <p:cNvSpPr txBox="1"/>
          <p:nvPr/>
        </p:nvSpPr>
        <p:spPr>
          <a:xfrm>
            <a:off x="126893" y="1628800"/>
            <a:ext cx="6965387"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t>«</a:t>
            </a:r>
            <a:r>
              <a:rPr lang="uk-UA" sz="1200" b="1" dirty="0" err="1"/>
              <a:t>Галочна</a:t>
            </a:r>
            <a:r>
              <a:rPr lang="uk-UA" sz="1200" dirty="0"/>
              <a:t>».  Громадські організації проводять певні заходи, а керівники відповідних структурних підрозділів звітуються про це як про свою роботу. Особливо це стосується культурних подій. </a:t>
            </a:r>
            <a:r>
              <a:rPr lang="uk-UA" sz="1200" i="1" dirty="0"/>
              <a:t>«коли ми зробили (захід), приїхала Книга рекордів </a:t>
            </a:r>
            <a:r>
              <a:rPr lang="uk-UA" sz="1200" i="1" dirty="0" err="1"/>
              <a:t>Гінеса</a:t>
            </a:r>
            <a:r>
              <a:rPr lang="uk-UA" sz="1200" i="1" dirty="0"/>
              <a:t> і купа всіх… Прийшов чиновник і почав говорити, що «це я – ваша команда, ми всіх так підтримуємо, так любимо…», а на справді… (далі йде критика посадовців, докладно описана у попередніх слайдах)»</a:t>
            </a:r>
            <a:endParaRPr lang="uk-UA" sz="1200" dirty="0"/>
          </a:p>
        </p:txBody>
      </p:sp>
      <p:sp>
        <p:nvSpPr>
          <p:cNvPr id="24" name="TextBox 23"/>
          <p:cNvSpPr txBox="1"/>
          <p:nvPr/>
        </p:nvSpPr>
        <p:spPr>
          <a:xfrm>
            <a:off x="126893" y="2954327"/>
            <a:ext cx="8837595"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a:t>
            </a:r>
            <a:r>
              <a:rPr lang="uk-UA" sz="1200" b="1" i="1" dirty="0"/>
              <a:t>Виконуємо їх роботу»</a:t>
            </a:r>
            <a:r>
              <a:rPr lang="uk-UA" sz="1200" dirty="0"/>
              <a:t>. Є стійке переконання, що громадські організації роблять те, що зобов’язана робити влада, але не робить. В першу чергу, це стосується галузі соціального захисту, тематики АТО, комплексу «кримських» проблем тощо</a:t>
            </a:r>
          </a:p>
        </p:txBody>
      </p:sp>
      <p:sp>
        <p:nvSpPr>
          <p:cNvPr id="23" name="TextBox 22"/>
          <p:cNvSpPr txBox="1"/>
          <p:nvPr/>
        </p:nvSpPr>
        <p:spPr>
          <a:xfrm>
            <a:off x="126893" y="3602399"/>
            <a:ext cx="8837595"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b="1" dirty="0"/>
              <a:t>Критерій корисності.</a:t>
            </a:r>
            <a:r>
              <a:rPr lang="uk-UA" sz="1200" dirty="0"/>
              <a:t> Громадські організації можуть надати оцінку правильності чи не правильності тих чи інших дій влади (або окремих її представників). Цей пункт згадується швидше як бажаний</a:t>
            </a:r>
          </a:p>
        </p:txBody>
      </p:sp>
      <p:sp>
        <p:nvSpPr>
          <p:cNvPr id="25" name="TextBox 24"/>
          <p:cNvSpPr txBox="1"/>
          <p:nvPr/>
        </p:nvSpPr>
        <p:spPr>
          <a:xfrm>
            <a:off x="107504" y="4250471"/>
            <a:ext cx="8856984" cy="31393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b="1" dirty="0"/>
              <a:t>Зовнішній контроль.</a:t>
            </a:r>
            <a:r>
              <a:rPr lang="uk-UA" sz="1200" dirty="0"/>
              <a:t> Громадські організації виконують функцію контролю якості роботи. Теж швидше бажана, аніж реальна користь </a:t>
            </a:r>
          </a:p>
        </p:txBody>
      </p:sp>
      <p:sp>
        <p:nvSpPr>
          <p:cNvPr id="26" name="TextBox 25"/>
          <p:cNvSpPr txBox="1"/>
          <p:nvPr/>
        </p:nvSpPr>
        <p:spPr>
          <a:xfrm>
            <a:off x="126892" y="4682519"/>
            <a:ext cx="8837596" cy="9787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b="1" dirty="0"/>
              <a:t>Схвалення (легітимізація) рішень.</a:t>
            </a:r>
            <a:r>
              <a:rPr lang="uk-UA" sz="1200" dirty="0"/>
              <a:t> Громадські організації необхідні для того, щоб можна було сказати, що ті чи інші рішення влади погоджені з громадськістю. Проте, на думку більшості респондентів, реального погодження не відбувається, а формальна процедура робиться за допомогою «</a:t>
            </a:r>
            <a:r>
              <a:rPr lang="uk-UA" sz="1200" dirty="0" err="1"/>
              <a:t>фейкових</a:t>
            </a:r>
            <a:r>
              <a:rPr lang="uk-UA" sz="1200" dirty="0"/>
              <a:t>» організацій. </a:t>
            </a:r>
            <a:r>
              <a:rPr lang="uk-UA" sz="1200" i="1" dirty="0"/>
              <a:t>«владі потрібні схвалення, проте в</a:t>
            </a:r>
            <a:r>
              <a:rPr lang="ru-RU" sz="1200" i="1" dirty="0"/>
              <a:t>они не </a:t>
            </a:r>
            <a:r>
              <a:rPr lang="ru-RU" sz="1200" i="1" dirty="0" err="1"/>
              <a:t>збираються</a:t>
            </a:r>
            <a:r>
              <a:rPr lang="ru-RU" sz="1200" i="1" dirty="0"/>
              <a:t> </a:t>
            </a:r>
            <a:r>
              <a:rPr lang="ru-RU" sz="1200" i="1" dirty="0" err="1"/>
              <a:t>жодним</a:t>
            </a:r>
            <a:r>
              <a:rPr lang="ru-RU" sz="1200" i="1" dirty="0"/>
              <a:t> чином з ними </a:t>
            </a:r>
            <a:r>
              <a:rPr lang="ru-RU" sz="1200" i="1" dirty="0" err="1"/>
              <a:t>співпрацювати</a:t>
            </a:r>
            <a:r>
              <a:rPr lang="ru-RU" sz="1200" i="1" dirty="0"/>
              <a:t>, </a:t>
            </a:r>
            <a:r>
              <a:rPr lang="ru-RU" sz="1200" i="1" dirty="0" err="1"/>
              <a:t>прислухатись</a:t>
            </a:r>
            <a:r>
              <a:rPr lang="ru-RU" sz="1200" i="1" dirty="0"/>
              <a:t> до </a:t>
            </a:r>
            <a:r>
              <a:rPr lang="ru-RU" sz="1200" i="1" dirty="0" err="1"/>
              <a:t>їхніх</a:t>
            </a:r>
            <a:r>
              <a:rPr lang="ru-RU" sz="1200" i="1" dirty="0"/>
              <a:t> </a:t>
            </a:r>
            <a:r>
              <a:rPr lang="ru-RU" sz="1200" i="1" dirty="0" err="1"/>
              <a:t>порад</a:t>
            </a:r>
            <a:r>
              <a:rPr lang="ru-RU" sz="1200" i="1" dirty="0"/>
              <a:t>»</a:t>
            </a:r>
            <a:endParaRPr lang="uk-UA" sz="1200" dirty="0"/>
          </a:p>
        </p:txBody>
      </p:sp>
      <p:grpSp>
        <p:nvGrpSpPr>
          <p:cNvPr id="27" name="Группа 26"/>
          <p:cNvGrpSpPr/>
          <p:nvPr/>
        </p:nvGrpSpPr>
        <p:grpSpPr>
          <a:xfrm>
            <a:off x="107504" y="5877272"/>
            <a:ext cx="8677248" cy="864096"/>
            <a:chOff x="107504" y="5877272"/>
            <a:chExt cx="8677248" cy="864096"/>
          </a:xfrm>
        </p:grpSpPr>
        <p:sp>
          <p:nvSpPr>
            <p:cNvPr id="28" name="Прямоугольник 2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0" name="Группа 29"/>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6011322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16" name="Rectangle 2"/>
          <p:cNvSpPr txBox="1">
            <a:spLocks noChangeArrowheads="1"/>
          </p:cNvSpPr>
          <p:nvPr/>
        </p:nvSpPr>
        <p:spPr>
          <a:xfrm>
            <a:off x="0" y="642918"/>
            <a:ext cx="4892679" cy="57148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2400" b="1" i="0"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3872082" cy="369332"/>
          </a:xfrm>
          <a:prstGeom prst="rect">
            <a:avLst/>
          </a:prstGeom>
          <a:noFill/>
        </p:spPr>
        <p:txBody>
          <a:bodyPr wrap="square" rtlCol="0">
            <a:spAutoFit/>
          </a:bodyPr>
          <a:lstStyle/>
          <a:p>
            <a:r>
              <a:rPr lang="uk-UA" b="1" dirty="0">
                <a:solidFill>
                  <a:srgbClr val="912D29"/>
                </a:solidFill>
                <a:latin typeface="Myriad Pro" pitchFamily="34" charset="0"/>
              </a:rPr>
              <a:t>Корисність ГО для влади</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78</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323092" y="923234"/>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p:cNvSpPr txBox="1"/>
          <p:nvPr/>
        </p:nvSpPr>
        <p:spPr>
          <a:xfrm>
            <a:off x="107504" y="777326"/>
            <a:ext cx="698477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Виявлення проблем</a:t>
            </a:r>
            <a:r>
              <a:rPr lang="uk-UA" sz="1200" dirty="0"/>
              <a:t>. Активісти вказують на «проблемні місця». Влада може звертати або не звертати увагу на цю інформацію, але ігнорування може призвести до появи </a:t>
            </a:r>
            <a:r>
              <a:rPr lang="uk-UA" sz="1200" dirty="0" err="1"/>
              <a:t>антивладних</a:t>
            </a:r>
            <a:r>
              <a:rPr lang="uk-UA" sz="1200" dirty="0"/>
              <a:t> інформаційних кампаній (як, наприклад, кампанія навколо підвищення вартості проїзду в громадському транспорті). </a:t>
            </a:r>
            <a:r>
              <a:rPr lang="uk-UA" sz="1200" i="1" dirty="0"/>
              <a:t>«</a:t>
            </a:r>
            <a:r>
              <a:rPr lang="ru-RU" sz="1200" i="1" dirty="0"/>
              <a:t>От </a:t>
            </a:r>
            <a:r>
              <a:rPr lang="ru-RU" sz="1200" i="1" dirty="0" err="1"/>
              <a:t>Вознесенська</a:t>
            </a:r>
            <a:r>
              <a:rPr lang="ru-RU" sz="1200" i="1" dirty="0"/>
              <a:t> </a:t>
            </a:r>
            <a:r>
              <a:rPr lang="ru-RU" sz="1200" i="1" dirty="0" err="1"/>
              <a:t>міська</a:t>
            </a:r>
            <a:r>
              <a:rPr lang="ru-RU" sz="1200" i="1" dirty="0"/>
              <a:t> рада </a:t>
            </a:r>
            <a:r>
              <a:rPr lang="ru-RU" sz="1200" i="1" dirty="0" err="1"/>
              <a:t>думає</a:t>
            </a:r>
            <a:r>
              <a:rPr lang="ru-RU" sz="1200" i="1" dirty="0"/>
              <a:t> </a:t>
            </a:r>
            <a:r>
              <a:rPr lang="ru-RU" sz="1200" i="1" dirty="0" err="1"/>
              <a:t>що</a:t>
            </a:r>
            <a:r>
              <a:rPr lang="ru-RU" sz="1200" i="1" dirty="0"/>
              <a:t> </a:t>
            </a:r>
            <a:r>
              <a:rPr lang="ru-RU" sz="1200" i="1" dirty="0" err="1"/>
              <a:t>сміття</a:t>
            </a:r>
            <a:r>
              <a:rPr lang="ru-RU" sz="1200" i="1" dirty="0"/>
              <a:t>, </a:t>
            </a:r>
            <a:r>
              <a:rPr lang="ru-RU" sz="1200" i="1" dirty="0" err="1"/>
              <a:t>його</a:t>
            </a:r>
            <a:r>
              <a:rPr lang="ru-RU" sz="1200" i="1" dirty="0"/>
              <a:t> </a:t>
            </a:r>
            <a:r>
              <a:rPr lang="ru-RU" sz="1200" i="1" dirty="0" err="1"/>
              <a:t>вивезення</a:t>
            </a:r>
            <a:r>
              <a:rPr lang="ru-RU" sz="1200" i="1" dirty="0"/>
              <a:t>, а обговорили в </a:t>
            </a:r>
            <a:r>
              <a:rPr lang="ru-RU" sz="1200" i="1" dirty="0" err="1"/>
              <a:t>громаді</a:t>
            </a:r>
            <a:r>
              <a:rPr lang="ru-RU" sz="1200" i="1" dirty="0"/>
              <a:t> – </a:t>
            </a:r>
            <a:r>
              <a:rPr lang="ru-RU" sz="1200" i="1" dirty="0" err="1"/>
              <a:t>виявилось</a:t>
            </a:r>
            <a:r>
              <a:rPr lang="ru-RU" sz="1200" i="1" dirty="0"/>
              <a:t>, </a:t>
            </a:r>
            <a:r>
              <a:rPr lang="ru-RU" sz="1200" i="1" dirty="0" err="1"/>
              <a:t>що</a:t>
            </a:r>
            <a:r>
              <a:rPr lang="ru-RU" sz="1200" i="1" dirty="0"/>
              <a:t> </a:t>
            </a:r>
            <a:r>
              <a:rPr lang="ru-RU" sz="1200" i="1" dirty="0" err="1"/>
              <a:t>головним</a:t>
            </a:r>
            <a:r>
              <a:rPr lang="ru-RU" sz="1200" i="1" dirty="0"/>
              <a:t> є </a:t>
            </a:r>
            <a:r>
              <a:rPr lang="ru-RU" sz="1200" i="1" dirty="0" err="1"/>
              <a:t>освітлення</a:t>
            </a:r>
            <a:r>
              <a:rPr lang="ru-RU" sz="1200" i="1" dirty="0"/>
              <a:t>» - ФГД2</a:t>
            </a:r>
            <a:endParaRPr lang="uk-UA" sz="1200" dirty="0"/>
          </a:p>
        </p:txBody>
      </p:sp>
      <p:sp>
        <p:nvSpPr>
          <p:cNvPr id="49" name="TextBox 48"/>
          <p:cNvSpPr txBox="1"/>
          <p:nvPr/>
        </p:nvSpPr>
        <p:spPr>
          <a:xfrm>
            <a:off x="104387" y="2122538"/>
            <a:ext cx="6965387"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b="1" dirty="0"/>
              <a:t>Допомога у вирішенні завдань влади</a:t>
            </a:r>
            <a:r>
              <a:rPr lang="uk-UA" sz="1200" dirty="0"/>
              <a:t>. В тому числі і цілком фахова. Зокрема, громадські організації можуть пропонувати більш ефективні механізми вирішення тих самих проблем, проводити роз’яснювальні кампанії, готувати документи тощо. Єдина умова: кожен з учасників має бути зацікавлений у конкретному питанні співпраці. Мотивація має бути НЕ ФІНАНСОВА, а відповідати специфіці роботи ГО, позиції конкретного активіста тощо </a:t>
            </a:r>
          </a:p>
        </p:txBody>
      </p:sp>
      <p:sp>
        <p:nvSpPr>
          <p:cNvPr id="23" name="TextBox 22"/>
          <p:cNvSpPr txBox="1"/>
          <p:nvPr/>
        </p:nvSpPr>
        <p:spPr>
          <a:xfrm>
            <a:off x="126893" y="3501008"/>
            <a:ext cx="8642125"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b="1" dirty="0"/>
              <a:t>Функції, які покладаються на владу, але ГО роблять їх краще</a:t>
            </a:r>
            <a:r>
              <a:rPr lang="uk-UA" sz="1200" dirty="0"/>
              <a:t>: робота із молоддю, культурні проекти, спортивні заходи, робота з інвалідами, різноманітні моніторинги</a:t>
            </a:r>
          </a:p>
        </p:txBody>
      </p:sp>
      <p:sp>
        <p:nvSpPr>
          <p:cNvPr id="26" name="TextBox 25"/>
          <p:cNvSpPr txBox="1"/>
          <p:nvPr/>
        </p:nvSpPr>
        <p:spPr>
          <a:xfrm>
            <a:off x="142627" y="4581128"/>
            <a:ext cx="8642125" cy="9787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lnSpc>
                <a:spcPct val="120000"/>
              </a:lnSpc>
            </a:pPr>
            <a:r>
              <a:rPr lang="uk-UA" sz="1600" b="1" i="1" dirty="0">
                <a:solidFill>
                  <a:srgbClr val="C00000"/>
                </a:solidFill>
              </a:rPr>
              <a:t>З позиції громадськості, влада не користується навіть малою частиною тих можливостей, якими можуть поділитись ГО. При цьому влада надає перевагу «кишеньковим» ГО, які дають неправдиві, «намальовані» цифри</a:t>
            </a:r>
          </a:p>
        </p:txBody>
      </p:sp>
      <p:grpSp>
        <p:nvGrpSpPr>
          <p:cNvPr id="22" name="Группа 21"/>
          <p:cNvGrpSpPr/>
          <p:nvPr/>
        </p:nvGrpSpPr>
        <p:grpSpPr>
          <a:xfrm>
            <a:off x="107504" y="5877272"/>
            <a:ext cx="8677248" cy="864096"/>
            <a:chOff x="107504" y="5877272"/>
            <a:chExt cx="8677248" cy="864096"/>
          </a:xfrm>
        </p:grpSpPr>
        <p:sp>
          <p:nvSpPr>
            <p:cNvPr id="24" name="Прямоугольник 23"/>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5" name="Группа 24"/>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7" name="Прямая соединительная линия 26"/>
            <p:cNvCxnSpPr>
              <a:stCxn id="2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8" name="Овал 2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0" name="Прямоугольник 29"/>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69337289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104330" cy="369332"/>
          </a:xfrm>
          <a:prstGeom prst="rect">
            <a:avLst/>
          </a:prstGeom>
          <a:noFill/>
        </p:spPr>
        <p:txBody>
          <a:bodyPr wrap="square" rtlCol="0">
            <a:spAutoFit/>
          </a:bodyPr>
          <a:lstStyle/>
          <a:p>
            <a:r>
              <a:rPr lang="uk-UA" b="1" dirty="0">
                <a:solidFill>
                  <a:srgbClr val="912D29"/>
                </a:solidFill>
                <a:latin typeface="Myriad Pro" pitchFamily="34" charset="0"/>
              </a:rPr>
              <a:t>Оцінка роботи з владою: легкість контактів</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79</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pic>
        <p:nvPicPr>
          <p:cNvPr id="1026" name="Picture 2" descr="Результат пошуку зображень за запитом &quot;влада &quot;"/>
          <p:cNvPicPr>
            <a:picLocks noChangeAspect="1" noChangeArrowheads="1"/>
          </p:cNvPicPr>
          <p:nvPr/>
        </p:nvPicPr>
        <p:blipFill rotWithShape="1">
          <a:blip r:embed="rId2">
            <a:extLst>
              <a:ext uri="{28A0092B-C50C-407E-A947-70E740481C1C}">
                <a14:useLocalDpi xmlns:a14="http://schemas.microsoft.com/office/drawing/2010/main" val="0"/>
              </a:ext>
            </a:extLst>
          </a:blip>
          <a:srcRect l="17524" r="21069"/>
          <a:stretch/>
        </p:blipFill>
        <p:spPr bwMode="auto">
          <a:xfrm>
            <a:off x="7452319" y="923234"/>
            <a:ext cx="1512169" cy="206453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p:cNvSpPr txBox="1"/>
          <p:nvPr/>
        </p:nvSpPr>
        <p:spPr>
          <a:xfrm>
            <a:off x="2123728" y="4365104"/>
            <a:ext cx="5112568" cy="609398"/>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400" dirty="0"/>
              <a:t>Згадування виключно негативні: «корупціонери», «не йдуть на контакт», «протистояння», «заважають працювати» тощо</a:t>
            </a:r>
            <a:endParaRPr lang="uk-UA" sz="1400" i="1" dirty="0"/>
          </a:p>
        </p:txBody>
      </p:sp>
      <p:cxnSp>
        <p:nvCxnSpPr>
          <p:cNvPr id="5" name="Прямая со стрелкой 4"/>
          <p:cNvCxnSpPr/>
          <p:nvPr/>
        </p:nvCxnSpPr>
        <p:spPr>
          <a:xfrm flipV="1">
            <a:off x="366351" y="865408"/>
            <a:ext cx="0" cy="430596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6" name="TextBox 5"/>
          <p:cNvSpPr txBox="1"/>
          <p:nvPr/>
        </p:nvSpPr>
        <p:spPr>
          <a:xfrm>
            <a:off x="475584" y="4311498"/>
            <a:ext cx="2376264" cy="646331"/>
          </a:xfrm>
          <a:prstGeom prst="rect">
            <a:avLst/>
          </a:prstGeom>
          <a:noFill/>
        </p:spPr>
        <p:txBody>
          <a:bodyPr wrap="square" rtlCol="0">
            <a:spAutoFit/>
          </a:bodyPr>
          <a:lstStyle/>
          <a:p>
            <a:r>
              <a:rPr lang="uk-UA" dirty="0"/>
              <a:t>Міська </a:t>
            </a:r>
            <a:br>
              <a:rPr lang="uk-UA" dirty="0"/>
            </a:br>
            <a:r>
              <a:rPr lang="uk-UA" dirty="0"/>
              <a:t>рада</a:t>
            </a:r>
          </a:p>
        </p:txBody>
      </p:sp>
      <p:sp>
        <p:nvSpPr>
          <p:cNvPr id="26" name="TextBox 25"/>
          <p:cNvSpPr txBox="1"/>
          <p:nvPr/>
        </p:nvSpPr>
        <p:spPr>
          <a:xfrm>
            <a:off x="475584" y="3438110"/>
            <a:ext cx="2376264" cy="646331"/>
          </a:xfrm>
          <a:prstGeom prst="rect">
            <a:avLst/>
          </a:prstGeom>
          <a:noFill/>
        </p:spPr>
        <p:txBody>
          <a:bodyPr wrap="square" rtlCol="0">
            <a:spAutoFit/>
          </a:bodyPr>
          <a:lstStyle/>
          <a:p>
            <a:r>
              <a:rPr lang="uk-UA" dirty="0"/>
              <a:t>Міський</a:t>
            </a:r>
            <a:br>
              <a:rPr lang="uk-UA" dirty="0"/>
            </a:br>
            <a:r>
              <a:rPr lang="uk-UA" dirty="0"/>
              <a:t>голова</a:t>
            </a:r>
          </a:p>
        </p:txBody>
      </p:sp>
      <p:sp>
        <p:nvSpPr>
          <p:cNvPr id="27" name="TextBox 26"/>
          <p:cNvSpPr txBox="1"/>
          <p:nvPr/>
        </p:nvSpPr>
        <p:spPr>
          <a:xfrm>
            <a:off x="475584" y="2440808"/>
            <a:ext cx="2376264" cy="646331"/>
          </a:xfrm>
          <a:prstGeom prst="rect">
            <a:avLst/>
          </a:prstGeom>
          <a:noFill/>
        </p:spPr>
        <p:txBody>
          <a:bodyPr wrap="square" rtlCol="0">
            <a:spAutoFit/>
          </a:bodyPr>
          <a:lstStyle/>
          <a:p>
            <a:r>
              <a:rPr lang="uk-UA" dirty="0"/>
              <a:t>Обласна </a:t>
            </a:r>
            <a:br>
              <a:rPr lang="uk-UA" dirty="0"/>
            </a:br>
            <a:r>
              <a:rPr lang="uk-UA" dirty="0"/>
              <a:t>рада</a:t>
            </a:r>
          </a:p>
        </p:txBody>
      </p:sp>
      <p:sp>
        <p:nvSpPr>
          <p:cNvPr id="28" name="TextBox 27"/>
          <p:cNvSpPr txBox="1"/>
          <p:nvPr/>
        </p:nvSpPr>
        <p:spPr>
          <a:xfrm>
            <a:off x="475584" y="1351862"/>
            <a:ext cx="2376264" cy="646331"/>
          </a:xfrm>
          <a:prstGeom prst="rect">
            <a:avLst/>
          </a:prstGeom>
          <a:noFill/>
        </p:spPr>
        <p:txBody>
          <a:bodyPr wrap="square" rtlCol="0">
            <a:spAutoFit/>
          </a:bodyPr>
          <a:lstStyle/>
          <a:p>
            <a:r>
              <a:rPr lang="uk-UA" dirty="0"/>
              <a:t>Обласна адміністрація</a:t>
            </a:r>
          </a:p>
        </p:txBody>
      </p:sp>
      <p:sp>
        <p:nvSpPr>
          <p:cNvPr id="30" name="TextBox 29"/>
          <p:cNvSpPr txBox="1"/>
          <p:nvPr/>
        </p:nvSpPr>
        <p:spPr>
          <a:xfrm>
            <a:off x="2123728" y="3429000"/>
            <a:ext cx="5112568" cy="609398"/>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400" dirty="0"/>
              <a:t>Міський голова частково «відмежувався» від негативу ради, проте власного позитиву не має </a:t>
            </a:r>
            <a:endParaRPr lang="uk-UA" sz="1400" i="1" dirty="0"/>
          </a:p>
        </p:txBody>
      </p:sp>
      <p:sp>
        <p:nvSpPr>
          <p:cNvPr id="31" name="TextBox 30"/>
          <p:cNvSpPr txBox="1"/>
          <p:nvPr/>
        </p:nvSpPr>
        <p:spPr>
          <a:xfrm>
            <a:off x="2123728" y="2204864"/>
            <a:ext cx="5112568" cy="8679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400" dirty="0"/>
              <a:t>Про неї практично не говорять, але згадують окремих депутатів. Якби не історія з Арт </a:t>
            </a:r>
            <a:r>
              <a:rPr lang="uk-UA" sz="1400" dirty="0" err="1"/>
              <a:t>Хабом</a:t>
            </a:r>
            <a:r>
              <a:rPr lang="uk-UA" sz="1400" dirty="0"/>
              <a:t>, орган мав би значно більше позитивних відгуків</a:t>
            </a:r>
            <a:endParaRPr lang="uk-UA" sz="1400" i="1" dirty="0"/>
          </a:p>
        </p:txBody>
      </p:sp>
      <p:sp>
        <p:nvSpPr>
          <p:cNvPr id="32" name="TextBox 31"/>
          <p:cNvSpPr txBox="1"/>
          <p:nvPr/>
        </p:nvSpPr>
        <p:spPr>
          <a:xfrm>
            <a:off x="2123728" y="980728"/>
            <a:ext cx="5112568" cy="8679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400" dirty="0"/>
              <a:t>Найменше негативних відгуків. Є позитивні згадування співпраці з окремими підрозділами (</a:t>
            </a:r>
            <a:r>
              <a:rPr lang="uk-UA" sz="1400" i="1" dirty="0"/>
              <a:t>назви не вказано свідомо, оскільки робити висновки по 20 респондентам некоректно</a:t>
            </a:r>
            <a:r>
              <a:rPr lang="uk-UA" sz="1400" dirty="0"/>
              <a:t>)</a:t>
            </a:r>
            <a:endParaRPr lang="uk-UA" sz="1400" i="1" dirty="0"/>
          </a:p>
        </p:txBody>
      </p:sp>
      <p:sp>
        <p:nvSpPr>
          <p:cNvPr id="34" name="TextBox 33"/>
          <p:cNvSpPr txBox="1"/>
          <p:nvPr/>
        </p:nvSpPr>
        <p:spPr>
          <a:xfrm>
            <a:off x="366351" y="5156061"/>
            <a:ext cx="8193462" cy="592150"/>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400" dirty="0">
                <a:solidFill>
                  <a:schemeClr val="bg1"/>
                </a:solidFill>
              </a:rPr>
              <a:t>Дуже негативні відгуки. Найкраще, що говорять – це «ідуть на контакт», «можна поговорити з окремими посадовцями» і жодних згадувань про ефективність роботи системи в цілому</a:t>
            </a:r>
          </a:p>
        </p:txBody>
      </p:sp>
      <p:grpSp>
        <p:nvGrpSpPr>
          <p:cNvPr id="29" name="Группа 28"/>
          <p:cNvGrpSpPr/>
          <p:nvPr/>
        </p:nvGrpSpPr>
        <p:grpSpPr>
          <a:xfrm>
            <a:off x="107504" y="5877272"/>
            <a:ext cx="8677248" cy="864096"/>
            <a:chOff x="107504" y="5877272"/>
            <a:chExt cx="8677248" cy="864096"/>
          </a:xfrm>
        </p:grpSpPr>
        <p:sp>
          <p:nvSpPr>
            <p:cNvPr id="33" name="Прямоугольник 3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5" name="Группа 34"/>
            <p:cNvGrpSpPr/>
            <p:nvPr/>
          </p:nvGrpSpPr>
          <p:grpSpPr>
            <a:xfrm>
              <a:off x="107504" y="5877272"/>
              <a:ext cx="864096" cy="864096"/>
              <a:chOff x="7445326" y="-47947"/>
              <a:chExt cx="963744" cy="963744"/>
            </a:xfrm>
          </p:grpSpPr>
          <p:sp>
            <p:nvSpPr>
              <p:cNvPr id="50" name="Овал 49"/>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51"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6" name="Прямая соединительная линия 35"/>
            <p:cNvCxnSpPr>
              <a:stCxn id="48"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48" name="Овал 47"/>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9" name="Прямоугольник 48"/>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11826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824410" cy="369332"/>
          </a:xfrm>
          <a:prstGeom prst="rect">
            <a:avLst/>
          </a:prstGeom>
          <a:noFill/>
        </p:spPr>
        <p:txBody>
          <a:bodyPr wrap="square" rtlCol="0">
            <a:spAutoFit/>
          </a:bodyPr>
          <a:lstStyle/>
          <a:p>
            <a:r>
              <a:rPr lang="uk-UA" b="1" dirty="0">
                <a:solidFill>
                  <a:srgbClr val="912D29"/>
                </a:solidFill>
                <a:latin typeface="Myriad Pro" pitchFamily="34" charset="0"/>
              </a:rPr>
              <a:t>Методологія дослідження : </a:t>
            </a:r>
            <a:r>
              <a:rPr lang="ru-RU" b="1" dirty="0" err="1">
                <a:solidFill>
                  <a:srgbClr val="912D29"/>
                </a:solidFill>
                <a:latin typeface="Myriad Pro" pitchFamily="34" charset="0"/>
              </a:rPr>
              <a:t>кількісне</a:t>
            </a:r>
            <a:r>
              <a:rPr lang="ru-RU" b="1" dirty="0">
                <a:solidFill>
                  <a:srgbClr val="912D29"/>
                </a:solidFill>
                <a:latin typeface="Myriad Pro" pitchFamily="34" charset="0"/>
              </a:rPr>
              <a:t> </a:t>
            </a:r>
            <a:r>
              <a:rPr lang="ru-RU" b="1" dirty="0" err="1">
                <a:solidFill>
                  <a:srgbClr val="912D29"/>
                </a:solidFill>
                <a:latin typeface="Myriad Pro" pitchFamily="34" charset="0"/>
              </a:rPr>
              <a:t>дослідження</a:t>
            </a:r>
            <a:endParaRPr lang="ru-RU" b="1" dirty="0">
              <a:solidFill>
                <a:srgbClr val="912D29"/>
              </a:solidFill>
              <a:latin typeface="Myriad Pro" pitchFamily="34" charset="0"/>
            </a:endParaRP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80399" y="899850"/>
            <a:ext cx="8386264" cy="4782848"/>
          </a:xfrm>
          <a:prstGeom prst="rect">
            <a:avLst/>
          </a:prstGeom>
          <a:noFill/>
        </p:spPr>
        <p:txBody>
          <a:bodyPr wrap="square" rtlCol="0">
            <a:spAutoFit/>
          </a:bodyPr>
          <a:lstStyle/>
          <a:p>
            <a:pPr lvl="0">
              <a:lnSpc>
                <a:spcPct val="120000"/>
              </a:lnSpc>
            </a:pPr>
            <a:r>
              <a:rPr lang="uk-UA" sz="1600" dirty="0">
                <a:solidFill>
                  <a:srgbClr val="A82324"/>
                </a:solidFill>
                <a:latin typeface="+mj-lt"/>
              </a:rPr>
              <a:t>Підбір респондентів </a:t>
            </a:r>
            <a:r>
              <a:rPr lang="uk-UA" sz="1600" dirty="0">
                <a:latin typeface="+mj-lt"/>
              </a:rPr>
              <a:t>здійснювався за принципом «одна анкета – один ІГС». Причому до опитування було залучено представників ІГС з усієї області. Пошук респондентів відбувався відповідно до:</a:t>
            </a:r>
          </a:p>
          <a:p>
            <a:pPr marL="285750" lvl="0" indent="-285750">
              <a:lnSpc>
                <a:spcPct val="120000"/>
              </a:lnSpc>
              <a:buFont typeface="Arial" panose="020B0604020202020204" pitchFamily="34" charset="0"/>
              <a:buChar char="•"/>
            </a:pPr>
            <a:r>
              <a:rPr lang="uk-UA" sz="1600" dirty="0">
                <a:latin typeface="+mj-lt"/>
              </a:rPr>
              <a:t>інформаційної активності (більш детально аналізується під час моніторингу) </a:t>
            </a:r>
          </a:p>
          <a:p>
            <a:pPr marL="285750" lvl="0" indent="-285750">
              <a:lnSpc>
                <a:spcPct val="120000"/>
              </a:lnSpc>
              <a:buFont typeface="Arial" panose="020B0604020202020204" pitchFamily="34" charset="0"/>
              <a:buChar char="•"/>
            </a:pPr>
            <a:r>
              <a:rPr lang="uk-UA" sz="1600" dirty="0">
                <a:latin typeface="+mj-lt"/>
              </a:rPr>
              <a:t>інформації, що отримана з відповідей на запити</a:t>
            </a:r>
          </a:p>
          <a:p>
            <a:pPr marL="285750" lvl="0" indent="-285750">
              <a:lnSpc>
                <a:spcPct val="120000"/>
              </a:lnSpc>
              <a:buFont typeface="Arial" panose="020B0604020202020204" pitchFamily="34" charset="0"/>
              <a:buChar char="•"/>
            </a:pPr>
            <a:r>
              <a:rPr lang="uk-UA" sz="1600" dirty="0">
                <a:latin typeface="+mj-lt"/>
              </a:rPr>
              <a:t>інформації, отриманої з моніторингу ЗМІ</a:t>
            </a:r>
          </a:p>
          <a:p>
            <a:pPr marL="285750" lvl="0" indent="-285750">
              <a:lnSpc>
                <a:spcPct val="120000"/>
              </a:lnSpc>
              <a:buFont typeface="Arial" panose="020B0604020202020204" pitchFamily="34" charset="0"/>
              <a:buChar char="•"/>
            </a:pPr>
            <a:r>
              <a:rPr lang="uk-UA" sz="1600" dirty="0">
                <a:latin typeface="+mj-lt"/>
              </a:rPr>
              <a:t>активності у соціальних мережах</a:t>
            </a:r>
          </a:p>
          <a:p>
            <a:pPr marL="285750" lvl="0" indent="-285750">
              <a:lnSpc>
                <a:spcPct val="120000"/>
              </a:lnSpc>
              <a:buFont typeface="Arial" panose="020B0604020202020204" pitchFamily="34" charset="0"/>
              <a:buChar char="•"/>
            </a:pPr>
            <a:r>
              <a:rPr lang="uk-UA" sz="1600" dirty="0">
                <a:latin typeface="+mj-lt"/>
              </a:rPr>
              <a:t>інформації, наданої вже опитаними організаціями </a:t>
            </a:r>
          </a:p>
          <a:p>
            <a:pPr marL="285750" lvl="0" indent="-285750">
              <a:lnSpc>
                <a:spcPct val="120000"/>
              </a:lnSpc>
              <a:buFont typeface="Arial" panose="020B0604020202020204" pitchFamily="34" charset="0"/>
              <a:buChar char="•"/>
            </a:pPr>
            <a:endParaRPr lang="uk-UA" sz="1600" dirty="0">
              <a:latin typeface="+mj-lt"/>
            </a:endParaRPr>
          </a:p>
          <a:p>
            <a:pPr lvl="0">
              <a:lnSpc>
                <a:spcPct val="120000"/>
              </a:lnSpc>
            </a:pPr>
            <a:r>
              <a:rPr lang="ru-RU" sz="1600" dirty="0" err="1">
                <a:solidFill>
                  <a:srgbClr val="A82324"/>
                </a:solidFill>
                <a:latin typeface="+mj-lt"/>
              </a:rPr>
              <a:t>Методи</a:t>
            </a:r>
            <a:r>
              <a:rPr lang="ru-RU" sz="1600" dirty="0">
                <a:solidFill>
                  <a:srgbClr val="A82324"/>
                </a:solidFill>
                <a:latin typeface="+mj-lt"/>
              </a:rPr>
              <a:t> </a:t>
            </a:r>
            <a:r>
              <a:rPr lang="ru-RU" sz="1600" dirty="0" err="1">
                <a:solidFill>
                  <a:srgbClr val="A82324"/>
                </a:solidFill>
                <a:latin typeface="+mj-lt"/>
              </a:rPr>
              <a:t>збору</a:t>
            </a:r>
            <a:r>
              <a:rPr lang="ru-RU" sz="1600" dirty="0">
                <a:solidFill>
                  <a:srgbClr val="A82324"/>
                </a:solidFill>
                <a:latin typeface="+mj-lt"/>
              </a:rPr>
              <a:t> </a:t>
            </a:r>
            <a:r>
              <a:rPr lang="ru-RU" sz="1600" dirty="0" err="1">
                <a:solidFill>
                  <a:srgbClr val="A82324"/>
                </a:solidFill>
                <a:latin typeface="+mj-lt"/>
              </a:rPr>
              <a:t>інформації</a:t>
            </a:r>
            <a:r>
              <a:rPr lang="ru-RU" sz="1600" dirty="0">
                <a:solidFill>
                  <a:srgbClr val="A82324"/>
                </a:solidFill>
                <a:latin typeface="+mj-lt"/>
              </a:rPr>
              <a:t>:</a:t>
            </a:r>
          </a:p>
          <a:p>
            <a:pPr marL="285750" lvl="0" indent="-285750">
              <a:lnSpc>
                <a:spcPct val="120000"/>
              </a:lnSpc>
              <a:buFont typeface="Arial" panose="020B0604020202020204" pitchFamily="34" charset="0"/>
              <a:buChar char="•"/>
            </a:pPr>
            <a:r>
              <a:rPr lang="ru-RU" sz="1600" dirty="0" err="1">
                <a:latin typeface="+mj-lt"/>
              </a:rPr>
              <a:t>особисте</a:t>
            </a:r>
            <a:r>
              <a:rPr lang="ru-RU" sz="1600" dirty="0">
                <a:latin typeface="+mj-lt"/>
              </a:rPr>
              <a:t> </a:t>
            </a:r>
            <a:r>
              <a:rPr lang="ru-RU" sz="1600" dirty="0" err="1">
                <a:latin typeface="+mj-lt"/>
              </a:rPr>
              <a:t>інтерв’ю</a:t>
            </a:r>
            <a:r>
              <a:rPr lang="ru-RU" sz="1600" dirty="0">
                <a:latin typeface="+mj-lt"/>
              </a:rPr>
              <a:t> з </a:t>
            </a:r>
            <a:r>
              <a:rPr lang="ru-RU" sz="1600" dirty="0" err="1">
                <a:latin typeface="+mj-lt"/>
              </a:rPr>
              <a:t>представником</a:t>
            </a:r>
            <a:r>
              <a:rPr lang="ru-RU" sz="1600" dirty="0">
                <a:latin typeface="+mj-lt"/>
              </a:rPr>
              <a:t> ІГС (у м. </a:t>
            </a:r>
            <a:r>
              <a:rPr lang="ru-RU" sz="1600" dirty="0" err="1">
                <a:latin typeface="+mj-lt"/>
              </a:rPr>
              <a:t>Херсоні</a:t>
            </a:r>
            <a:r>
              <a:rPr lang="ru-RU" sz="1600" dirty="0">
                <a:latin typeface="+mj-lt"/>
              </a:rPr>
              <a:t>) </a:t>
            </a:r>
          </a:p>
          <a:p>
            <a:pPr marL="285750" lvl="0" indent="-285750">
              <a:lnSpc>
                <a:spcPct val="120000"/>
              </a:lnSpc>
              <a:buFont typeface="Arial" panose="020B0604020202020204" pitchFamily="34" charset="0"/>
              <a:buChar char="•"/>
            </a:pPr>
            <a:r>
              <a:rPr lang="ru-RU" sz="1600" dirty="0" err="1">
                <a:latin typeface="+mj-lt"/>
              </a:rPr>
              <a:t>телефонне</a:t>
            </a:r>
            <a:r>
              <a:rPr lang="ru-RU" sz="1600" dirty="0">
                <a:latin typeface="+mj-lt"/>
              </a:rPr>
              <a:t> </a:t>
            </a:r>
            <a:r>
              <a:rPr lang="ru-RU" sz="1600" dirty="0" err="1">
                <a:latin typeface="+mj-lt"/>
              </a:rPr>
              <a:t>опитування</a:t>
            </a:r>
            <a:r>
              <a:rPr lang="ru-RU" sz="1600" dirty="0">
                <a:latin typeface="+mj-lt"/>
              </a:rPr>
              <a:t> (у </a:t>
            </a:r>
            <a:r>
              <a:rPr lang="ru-RU" sz="1600" dirty="0" err="1">
                <a:latin typeface="+mj-lt"/>
              </a:rPr>
              <a:t>випадку</a:t>
            </a:r>
            <a:r>
              <a:rPr lang="ru-RU" sz="1600" dirty="0">
                <a:latin typeface="+mj-lt"/>
              </a:rPr>
              <a:t> </a:t>
            </a:r>
            <a:r>
              <a:rPr lang="ru-RU" sz="1600" dirty="0" err="1">
                <a:latin typeface="+mj-lt"/>
              </a:rPr>
              <a:t>неможливості</a:t>
            </a:r>
            <a:r>
              <a:rPr lang="ru-RU" sz="1600" dirty="0">
                <a:latin typeface="+mj-lt"/>
              </a:rPr>
              <a:t> провести </a:t>
            </a:r>
            <a:r>
              <a:rPr lang="ru-RU" sz="1600" dirty="0" err="1">
                <a:latin typeface="+mj-lt"/>
              </a:rPr>
              <a:t>особисте</a:t>
            </a:r>
            <a:r>
              <a:rPr lang="ru-RU" sz="1600" dirty="0">
                <a:latin typeface="+mj-lt"/>
              </a:rPr>
              <a:t> </a:t>
            </a:r>
            <a:r>
              <a:rPr lang="ru-RU" sz="1600" dirty="0" err="1">
                <a:latin typeface="+mj-lt"/>
              </a:rPr>
              <a:t>інтерв’ю</a:t>
            </a:r>
            <a:r>
              <a:rPr lang="ru-RU" sz="1600" dirty="0">
                <a:latin typeface="+mj-lt"/>
              </a:rPr>
              <a:t>)</a:t>
            </a:r>
          </a:p>
          <a:p>
            <a:pPr marL="285750" lvl="0" indent="-285750">
              <a:lnSpc>
                <a:spcPct val="120000"/>
              </a:lnSpc>
              <a:buFont typeface="Arial" panose="020B0604020202020204" pitchFamily="34" charset="0"/>
              <a:buChar char="•"/>
            </a:pPr>
            <a:r>
              <a:rPr lang="ru-RU" sz="1600" dirty="0" err="1">
                <a:latin typeface="+mj-lt"/>
              </a:rPr>
              <a:t>анкетування</a:t>
            </a:r>
            <a:r>
              <a:rPr lang="ru-RU" sz="1600" dirty="0">
                <a:latin typeface="+mj-lt"/>
              </a:rPr>
              <a:t> </a:t>
            </a:r>
          </a:p>
          <a:p>
            <a:pPr marL="285750" lvl="0" indent="-285750">
              <a:lnSpc>
                <a:spcPct val="120000"/>
              </a:lnSpc>
              <a:buFont typeface="Arial" panose="020B0604020202020204" pitchFamily="34" charset="0"/>
              <a:buChar char="•"/>
            </a:pPr>
            <a:endParaRPr lang="ru-RU" sz="1600" dirty="0">
              <a:latin typeface="+mj-lt"/>
            </a:endParaRPr>
          </a:p>
          <a:p>
            <a:pPr lvl="0">
              <a:lnSpc>
                <a:spcPct val="120000"/>
              </a:lnSpc>
            </a:pPr>
            <a:r>
              <a:rPr lang="ru-RU" sz="1600" dirty="0" err="1">
                <a:solidFill>
                  <a:srgbClr val="A82324"/>
                </a:solidFill>
                <a:latin typeface="+mj-lt"/>
              </a:rPr>
              <a:t>Кількість</a:t>
            </a:r>
            <a:r>
              <a:rPr lang="ru-RU" sz="1600" dirty="0">
                <a:solidFill>
                  <a:srgbClr val="A82324"/>
                </a:solidFill>
                <a:latin typeface="+mj-lt"/>
              </a:rPr>
              <a:t> </a:t>
            </a:r>
            <a:r>
              <a:rPr lang="ru-RU" sz="1600" dirty="0" err="1">
                <a:solidFill>
                  <a:srgbClr val="A82324"/>
                </a:solidFill>
                <a:latin typeface="+mj-lt"/>
              </a:rPr>
              <a:t>опитаних</a:t>
            </a:r>
            <a:r>
              <a:rPr lang="ru-RU" sz="1600" dirty="0">
                <a:solidFill>
                  <a:srgbClr val="A82324"/>
                </a:solidFill>
                <a:latin typeface="+mj-lt"/>
              </a:rPr>
              <a:t>:</a:t>
            </a:r>
            <a:r>
              <a:rPr lang="ru-RU" sz="1600" dirty="0">
                <a:latin typeface="+mj-lt"/>
              </a:rPr>
              <a:t> 102 </a:t>
            </a:r>
            <a:r>
              <a:rPr lang="ru-RU" sz="1600" dirty="0" err="1">
                <a:latin typeface="+mj-lt"/>
              </a:rPr>
              <a:t>представники</a:t>
            </a:r>
            <a:r>
              <a:rPr lang="ru-RU" sz="1600" dirty="0">
                <a:latin typeface="+mj-lt"/>
              </a:rPr>
              <a:t> ІГС</a:t>
            </a:r>
          </a:p>
          <a:p>
            <a:pPr marL="285750" lvl="0" indent="-285750">
              <a:lnSpc>
                <a:spcPct val="120000"/>
              </a:lnSpc>
              <a:buFont typeface="Arial" panose="020B0604020202020204" pitchFamily="34" charset="0"/>
              <a:buChar char="•"/>
            </a:pPr>
            <a:endParaRPr lang="uk-UA" sz="1400" dirty="0"/>
          </a:p>
        </p:txBody>
      </p:sp>
      <p:grpSp>
        <p:nvGrpSpPr>
          <p:cNvPr id="18" name="Группа 17"/>
          <p:cNvGrpSpPr/>
          <p:nvPr/>
        </p:nvGrpSpPr>
        <p:grpSpPr>
          <a:xfrm>
            <a:off x="107504" y="5877272"/>
            <a:ext cx="8677248" cy="864096"/>
            <a:chOff x="107504" y="5877272"/>
            <a:chExt cx="8677248" cy="864096"/>
          </a:xfrm>
        </p:grpSpPr>
        <p:sp>
          <p:nvSpPr>
            <p:cNvPr id="19" name="Прямоугольник 18"/>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5" name="Овал 24"/>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6" name="Picture 2" descr="D:\Work\EDS\logo_active_group\logo\170116_logo_ag_color_square_goriz.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2" name="Овал 2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Прямоугольник 2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40608929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104330" cy="369332"/>
          </a:xfrm>
          <a:prstGeom prst="rect">
            <a:avLst/>
          </a:prstGeom>
          <a:noFill/>
        </p:spPr>
        <p:txBody>
          <a:bodyPr wrap="square" rtlCol="0">
            <a:spAutoFit/>
          </a:bodyPr>
          <a:lstStyle/>
          <a:p>
            <a:r>
              <a:rPr lang="uk-UA" b="1" dirty="0">
                <a:solidFill>
                  <a:srgbClr val="912D29"/>
                </a:solidFill>
                <a:latin typeface="Myriad Pro" pitchFamily="34" charset="0"/>
              </a:rPr>
              <a:t>Взаємодія із бізнесом</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80</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58311" y="821337"/>
            <a:ext cx="2801521" cy="978729"/>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Окремі учасники груп говорили про те, що в бізнесі теж є люди, які прагнуть підтримати суспільство, дати гроші на щось корисне для суспільства</a:t>
            </a:r>
            <a:endParaRPr lang="uk-UA" sz="1200" i="1" dirty="0"/>
          </a:p>
        </p:txBody>
      </p:sp>
      <p:pic>
        <p:nvPicPr>
          <p:cNvPr id="1026" name="Picture 2" descr="Результат пошуку зображень за запитом &quot;бизнес&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8023" y="935852"/>
            <a:ext cx="1905000" cy="129540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p:cNvSpPr txBox="1"/>
          <p:nvPr/>
        </p:nvSpPr>
        <p:spPr>
          <a:xfrm>
            <a:off x="3320034" y="832231"/>
            <a:ext cx="3988269" cy="1421928"/>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Зауваження модератора про те, що бізнес на суспільні потреби сплачує податки, викликало сміх в групі: жоден з респондентів не сприймає серйозно твердження про те, що сплачені податки йдуть на суспільно корисні речі. Це – звичайно, емоційне сприйняття людей, проте, воно є дуже симптоматичним</a:t>
            </a:r>
          </a:p>
        </p:txBody>
      </p:sp>
      <p:cxnSp>
        <p:nvCxnSpPr>
          <p:cNvPr id="6" name="Соединительная линия уступом 5"/>
          <p:cNvCxnSpPr>
            <a:stCxn id="35" idx="3"/>
            <a:endCxn id="24" idx="1"/>
          </p:cNvCxnSpPr>
          <p:nvPr/>
        </p:nvCxnSpPr>
        <p:spPr>
          <a:xfrm>
            <a:off x="3059832" y="1310702"/>
            <a:ext cx="260202" cy="23249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320035" y="2452399"/>
            <a:ext cx="5464716" cy="12003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Хоча фокус-групова дискусія була присвячена НЕ бізнесу, але можна зробити припущення, що у випадку, коли бізнес буде переконаний, що податки йдуть на дійсно корисну справу, сплачувати податки будуть активніше. Окрім того, інші дослідження показують прагнення розгалужених компаній сплачувати податки в тому населеному пункті, де є більш прозорою система витрат</a:t>
            </a:r>
          </a:p>
        </p:txBody>
      </p:sp>
      <p:cxnSp>
        <p:nvCxnSpPr>
          <p:cNvPr id="10" name="Соединительная линия уступом 9"/>
          <p:cNvCxnSpPr>
            <a:stCxn id="24" idx="2"/>
            <a:endCxn id="28" idx="0"/>
          </p:cNvCxnSpPr>
          <p:nvPr/>
        </p:nvCxnSpPr>
        <p:spPr>
          <a:xfrm rot="16200000" flipH="1">
            <a:off x="5584161" y="1984167"/>
            <a:ext cx="198240" cy="73822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51970" y="2049922"/>
            <a:ext cx="2807862"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Ресурси бізнесу (в тому числі і «сірі» кошти) можуть бути спрямовані на користь місту за допомогою ГО</a:t>
            </a:r>
            <a:endParaRPr lang="uk-UA" sz="1200" i="1" dirty="0"/>
          </a:p>
        </p:txBody>
      </p:sp>
      <p:cxnSp>
        <p:nvCxnSpPr>
          <p:cNvPr id="19" name="Соединительная линия уступом 18"/>
          <p:cNvCxnSpPr>
            <a:stCxn id="35" idx="2"/>
            <a:endCxn id="49" idx="0"/>
          </p:cNvCxnSpPr>
          <p:nvPr/>
        </p:nvCxnSpPr>
        <p:spPr>
          <a:xfrm rot="5400000">
            <a:off x="1532559" y="1923409"/>
            <a:ext cx="249856" cy="3171"/>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38456" y="3059317"/>
            <a:ext cx="2821376" cy="2529923"/>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ГО області необхідно проводити різноманітні заходи для того, щоб полегшити їм можливість збирати кошти бізнесу. Це можуть бути тренінги із залучення ресурсів, різноманітні зустрічі (всілякі «сніданки», «обговорення» тощо), листи підтримки від ОДА, подяки бізнесу тощо. Окрім того, цікаві проекти на кшталт підтримки тих, хто вже знайшов кошти в місцевого бізнесу</a:t>
            </a:r>
          </a:p>
        </p:txBody>
      </p:sp>
      <p:cxnSp>
        <p:nvCxnSpPr>
          <p:cNvPr id="21" name="Соединительная линия уступом 20"/>
          <p:cNvCxnSpPr>
            <a:stCxn id="49" idx="2"/>
            <a:endCxn id="51" idx="0"/>
          </p:cNvCxnSpPr>
          <p:nvPr/>
        </p:nvCxnSpPr>
        <p:spPr>
          <a:xfrm rot="5400000">
            <a:off x="1526391" y="2929806"/>
            <a:ext cx="252265" cy="675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3320035" y="3909601"/>
            <a:ext cx="5447536" cy="757130"/>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Лідери і учасники ГО можуть мати власний бізнес, який «годує» їх діяльність. В якості прикладів називалось відділення «Червоного хреста» та асоціація «Ми-херсонці» </a:t>
            </a:r>
            <a:endParaRPr lang="uk-UA" sz="1200" i="1" dirty="0"/>
          </a:p>
        </p:txBody>
      </p:sp>
      <p:grpSp>
        <p:nvGrpSpPr>
          <p:cNvPr id="27" name="Группа 26"/>
          <p:cNvGrpSpPr/>
          <p:nvPr/>
        </p:nvGrpSpPr>
        <p:grpSpPr>
          <a:xfrm>
            <a:off x="107504" y="5877272"/>
            <a:ext cx="8677248" cy="864096"/>
            <a:chOff x="107504" y="5877272"/>
            <a:chExt cx="8677248" cy="864096"/>
          </a:xfrm>
        </p:grpSpPr>
        <p:sp>
          <p:nvSpPr>
            <p:cNvPr id="29" name="Прямоугольник 28"/>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0" name="Группа 29"/>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6"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58964668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idx="4294967295"/>
          </p:nvPr>
        </p:nvSpPr>
        <p:spPr>
          <a:xfrm>
            <a:off x="0" y="0"/>
            <a:ext cx="4892675" cy="571500"/>
          </a:xfrm>
        </p:spPr>
        <p:txBody>
          <a:bodyPr>
            <a:normAutofit/>
          </a:bodyPr>
          <a:lstStyle/>
          <a:p>
            <a:pPr lvl="0" algn="l">
              <a:defRPr/>
            </a:pPr>
            <a:r>
              <a:rPr lang="uk-UA" sz="2400" b="1" dirty="0">
                <a:solidFill>
                  <a:schemeClr val="bg1"/>
                </a:solidFill>
                <a:latin typeface="Arial" pitchFamily="34" charset="0"/>
                <a:cs typeface="Arial" pitchFamily="34" charset="0"/>
              </a:rPr>
              <a:t>Методологія</a:t>
            </a:r>
          </a:p>
        </p:txBody>
      </p:sp>
      <p:sp>
        <p:nvSpPr>
          <p:cNvPr id="37" name="Овал 36"/>
          <p:cNvSpPr/>
          <p:nvPr/>
        </p:nvSpPr>
        <p:spPr>
          <a:xfrm>
            <a:off x="8229018" y="300989"/>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38" name="TextBox 37"/>
          <p:cNvSpPr txBox="1"/>
          <p:nvPr/>
        </p:nvSpPr>
        <p:spPr>
          <a:xfrm>
            <a:off x="267870" y="188640"/>
            <a:ext cx="6104330" cy="369332"/>
          </a:xfrm>
          <a:prstGeom prst="rect">
            <a:avLst/>
          </a:prstGeom>
          <a:noFill/>
        </p:spPr>
        <p:txBody>
          <a:bodyPr wrap="square" rtlCol="0">
            <a:spAutoFit/>
          </a:bodyPr>
          <a:lstStyle/>
          <a:p>
            <a:r>
              <a:rPr lang="uk-UA" b="1" dirty="0">
                <a:solidFill>
                  <a:srgbClr val="912D29"/>
                </a:solidFill>
                <a:latin typeface="Myriad Pro" pitchFamily="34" charset="0"/>
              </a:rPr>
              <a:t>Взаємодія із бізнесом</a:t>
            </a:r>
          </a:p>
        </p:txBody>
      </p:sp>
      <p:sp>
        <p:nvSpPr>
          <p:cNvPr id="39" name="Номер слайда 3"/>
          <p:cNvSpPr txBox="1">
            <a:spLocks/>
          </p:cNvSpPr>
          <p:nvPr/>
        </p:nvSpPr>
        <p:spPr>
          <a:xfrm>
            <a:off x="8265022" y="361184"/>
            <a:ext cx="467992" cy="432048"/>
          </a:xfrm>
          <a:prstGeom prst="rect">
            <a:avLst/>
          </a:prstGeom>
        </p:spPr>
        <p:txBody>
          <a:bodyPr vert="horz" lIns="91440" tIns="45720" rIns="91440" bIns="45720" rtlCol="0" anchor="ctr"/>
          <a:lstStyle>
            <a:defPPr>
              <a:defRPr lang="ru-RU"/>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81</a:t>
            </a:fld>
            <a:endParaRPr lang="it-IT" b="1" dirty="0">
              <a:solidFill>
                <a:schemeClr val="tx1">
                  <a:lumMod val="85000"/>
                  <a:lumOff val="15000"/>
                </a:schemeClr>
              </a:solidFill>
              <a:latin typeface="Myriad Pro" pitchFamily="34" charset="0"/>
            </a:endParaRPr>
          </a:p>
        </p:txBody>
      </p:sp>
      <p:cxnSp>
        <p:nvCxnSpPr>
          <p:cNvPr id="40" name="Прямая соединительная линия 39"/>
          <p:cNvCxnSpPr/>
          <p:nvPr/>
        </p:nvCxnSpPr>
        <p:spPr>
          <a:xfrm flipH="1">
            <a:off x="0" y="570989"/>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58311" y="821337"/>
            <a:ext cx="2742629" cy="31393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Бізнес прагне тільки прибутку</a:t>
            </a:r>
            <a:endParaRPr lang="uk-UA" sz="1200" i="1" dirty="0"/>
          </a:p>
        </p:txBody>
      </p:sp>
      <p:pic>
        <p:nvPicPr>
          <p:cNvPr id="1026" name="Picture 2" descr="Результат пошуку зображень за запитом &quot;бизнес&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890" y="1135269"/>
            <a:ext cx="1905000" cy="1295401"/>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p:cNvSpPr txBox="1"/>
          <p:nvPr/>
        </p:nvSpPr>
        <p:spPr>
          <a:xfrm>
            <a:off x="2771800" y="3068960"/>
            <a:ext cx="3227245"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Бізнес збільшує прибуток у разі покращення загального соціального клімату кварталу/міста/району/області/країни (в залежності від масштабу бізнесу)</a:t>
            </a:r>
          </a:p>
        </p:txBody>
      </p:sp>
      <p:sp>
        <p:nvSpPr>
          <p:cNvPr id="51" name="TextBox 50"/>
          <p:cNvSpPr txBox="1"/>
          <p:nvPr/>
        </p:nvSpPr>
        <p:spPr>
          <a:xfrm>
            <a:off x="231754" y="3072081"/>
            <a:ext cx="2148713"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Бізнес – це теж люди, і можна домовитись про передачу ресурсів із конкретними людьми</a:t>
            </a:r>
          </a:p>
        </p:txBody>
      </p:sp>
      <p:sp>
        <p:nvSpPr>
          <p:cNvPr id="52" name="TextBox 51"/>
          <p:cNvSpPr txBox="1"/>
          <p:nvPr/>
        </p:nvSpPr>
        <p:spPr>
          <a:xfrm>
            <a:off x="267871" y="1738837"/>
            <a:ext cx="6858920" cy="963982"/>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В групі це протиріччя вирішувалось шляхом доповіді про власний досвід роботи з бізнесом (наводились випадки, коли підприємець передавав значні кошти, не вимагаючи навіть згадувань про своє підприємство). Формально протиріччя між твердженнями вирішується трьома способами, які не виключають один одного:</a:t>
            </a:r>
          </a:p>
        </p:txBody>
      </p:sp>
      <p:sp>
        <p:nvSpPr>
          <p:cNvPr id="27" name="TextBox 26"/>
          <p:cNvSpPr txBox="1"/>
          <p:nvPr/>
        </p:nvSpPr>
        <p:spPr>
          <a:xfrm>
            <a:off x="4384161" y="758112"/>
            <a:ext cx="2742629" cy="535531"/>
          </a:xfrm>
          <a:prstGeom prst="rect">
            <a:avLst/>
          </a:prstGeom>
          <a:ln>
            <a:solidFill>
              <a:srgbClr val="A82324"/>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uk-UA" sz="1200" dirty="0"/>
              <a:t>Бізнес підтримує організації тому, що підтримує «добрі справи»</a:t>
            </a:r>
            <a:endParaRPr lang="uk-UA" sz="1200" i="1" dirty="0"/>
          </a:p>
        </p:txBody>
      </p:sp>
      <p:cxnSp>
        <p:nvCxnSpPr>
          <p:cNvPr id="5" name="Прямая со стрелкой 4"/>
          <p:cNvCxnSpPr>
            <a:stCxn id="35" idx="2"/>
            <a:endCxn id="52" idx="0"/>
          </p:cNvCxnSpPr>
          <p:nvPr/>
        </p:nvCxnSpPr>
        <p:spPr>
          <a:xfrm>
            <a:off x="1629626" y="1135269"/>
            <a:ext cx="2067705" cy="6035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Прямая со стрелкой 7"/>
          <p:cNvCxnSpPr>
            <a:stCxn id="27" idx="2"/>
            <a:endCxn id="52" idx="0"/>
          </p:cNvCxnSpPr>
          <p:nvPr/>
        </p:nvCxnSpPr>
        <p:spPr>
          <a:xfrm flipH="1">
            <a:off x="3697331" y="1293643"/>
            <a:ext cx="2058145" cy="4451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stCxn id="52" idx="2"/>
            <a:endCxn id="51" idx="0"/>
          </p:cNvCxnSpPr>
          <p:nvPr/>
        </p:nvCxnSpPr>
        <p:spPr>
          <a:xfrm flipH="1">
            <a:off x="1306111" y="2702819"/>
            <a:ext cx="2391220" cy="369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52" idx="2"/>
            <a:endCxn id="28" idx="0"/>
          </p:cNvCxnSpPr>
          <p:nvPr/>
        </p:nvCxnSpPr>
        <p:spPr>
          <a:xfrm>
            <a:off x="3697331" y="2702819"/>
            <a:ext cx="688092" cy="3661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335919" y="3068961"/>
            <a:ext cx="2433099" cy="978729"/>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Прибуток і безпека бізнесу залежить від лояльності суспільства/влади/галузевих організацій тощо</a:t>
            </a:r>
          </a:p>
        </p:txBody>
      </p:sp>
      <p:cxnSp>
        <p:nvCxnSpPr>
          <p:cNvPr id="18" name="Прямая со стрелкой 17"/>
          <p:cNvCxnSpPr>
            <a:stCxn id="52" idx="2"/>
            <a:endCxn id="48" idx="0"/>
          </p:cNvCxnSpPr>
          <p:nvPr/>
        </p:nvCxnSpPr>
        <p:spPr>
          <a:xfrm>
            <a:off x="3697331" y="2702819"/>
            <a:ext cx="3855138" cy="3661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231754" y="4239437"/>
            <a:ext cx="8537264" cy="1421928"/>
          </a:xfrm>
          <a:prstGeom prst="rect">
            <a:avLst/>
          </a:prstGeom>
          <a:solidFill>
            <a:schemeClr val="accent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20000"/>
              </a:lnSpc>
            </a:pPr>
            <a:r>
              <a:rPr lang="uk-UA" sz="1200" dirty="0">
                <a:solidFill>
                  <a:schemeClr val="bg1"/>
                </a:solidFill>
              </a:rPr>
              <a:t>Потенціал залучення бізнесу до громадської діяльності далеко не вичерпано. Імовірно, він і надалі буде включатись. Рада та адміністрація можуть змінити швидкість та активність такого включення, а також певною мірою створити умови, за яких ресурси бізнесу візьмуть участь у протистоянні чи у співпраці з владою. </a:t>
            </a:r>
            <a:r>
              <a:rPr lang="uk-UA" sz="1200" i="1" dirty="0">
                <a:solidFill>
                  <a:schemeClr val="bg1"/>
                </a:solidFill>
              </a:rPr>
              <a:t>Прим.: У багатьох містах існує практика, коли той чи інший підприємець на умовах анонімності підтримує організацію, яка займається локальними питаннями (наприклад, прозорістю розподілу бюджету чи відведення землі). Причому представники ГО активно передають один одному досвід по залученню таких людей</a:t>
            </a:r>
            <a:endParaRPr lang="uk-UA" sz="1200" dirty="0">
              <a:solidFill>
                <a:schemeClr val="bg1"/>
              </a:solidFill>
            </a:endParaRPr>
          </a:p>
        </p:txBody>
      </p:sp>
      <p:grpSp>
        <p:nvGrpSpPr>
          <p:cNvPr id="29" name="Группа 28"/>
          <p:cNvGrpSpPr/>
          <p:nvPr/>
        </p:nvGrpSpPr>
        <p:grpSpPr>
          <a:xfrm>
            <a:off x="107504" y="5877272"/>
            <a:ext cx="8677248" cy="864096"/>
            <a:chOff x="107504" y="5877272"/>
            <a:chExt cx="8677248" cy="864096"/>
          </a:xfrm>
        </p:grpSpPr>
        <p:sp>
          <p:nvSpPr>
            <p:cNvPr id="30" name="Прямоугольник 2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31" name="Группа 30"/>
            <p:cNvGrpSpPr/>
            <p:nvPr/>
          </p:nvGrpSpPr>
          <p:grpSpPr>
            <a:xfrm>
              <a:off x="107504" y="5877272"/>
              <a:ext cx="864096" cy="864096"/>
              <a:chOff x="7445326" y="-47947"/>
              <a:chExt cx="963744" cy="963744"/>
            </a:xfrm>
          </p:grpSpPr>
          <p:sp>
            <p:nvSpPr>
              <p:cNvPr id="36" name="Овал 35"/>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49"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2" name="Прямая соединительная линия 31"/>
            <p:cNvCxnSpPr>
              <a:stCxn id="3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3" name="Овал 3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4" name="Прямоугольник 33"/>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9000285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277564"/>
            <a:ext cx="5760640" cy="1212640"/>
          </a:xfrm>
          <a:prstGeom prst="rect">
            <a:avLst/>
          </a:prstGeom>
          <a:noFill/>
        </p:spPr>
        <p:txBody>
          <a:bodyPr wrap="square" rtlCol="0">
            <a:spAutoFit/>
          </a:bodyPr>
          <a:lstStyle/>
          <a:p>
            <a:pPr algn="ctr">
              <a:lnSpc>
                <a:spcPct val="130000"/>
              </a:lnSpc>
            </a:pPr>
            <a:r>
              <a:rPr lang="uk-UA" sz="2800" b="1" dirty="0">
                <a:solidFill>
                  <a:schemeClr val="tx1">
                    <a:lumMod val="75000"/>
                    <a:lumOff val="25000"/>
                  </a:schemeClr>
                </a:solidFill>
                <a:latin typeface="Myriad Pro" pitchFamily="34" charset="0"/>
              </a:rPr>
              <a:t>ІГС із позиції медіа: </a:t>
            </a:r>
            <a:br>
              <a:rPr lang="uk-UA" sz="2800" b="1" dirty="0">
                <a:solidFill>
                  <a:schemeClr val="tx1">
                    <a:lumMod val="75000"/>
                    <a:lumOff val="25000"/>
                  </a:schemeClr>
                </a:solidFill>
                <a:latin typeface="Myriad Pro" pitchFamily="34" charset="0"/>
              </a:rPr>
            </a:br>
            <a:r>
              <a:rPr lang="uk-UA" sz="2800" b="1" dirty="0">
                <a:solidFill>
                  <a:schemeClr val="tx1">
                    <a:lumMod val="75000"/>
                    <a:lumOff val="25000"/>
                  </a:schemeClr>
                </a:solidFill>
                <a:latin typeface="Myriad Pro" pitchFamily="34" charset="0"/>
              </a:rPr>
              <a:t>результат контент-аналізу</a:t>
            </a:r>
          </a:p>
        </p:txBody>
      </p:sp>
    </p:spTree>
    <p:extLst>
      <p:ext uri="{BB962C8B-B14F-4D97-AF65-F5344CB8AC3E}">
        <p14:creationId xmlns:p14="http://schemas.microsoft.com/office/powerpoint/2010/main" val="419646180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319128" y="1052736"/>
            <a:ext cx="8449890" cy="3342453"/>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b="1" dirty="0">
                <a:latin typeface="+mj-lt"/>
              </a:rPr>
              <a:t>Сентимент </a:t>
            </a:r>
            <a:r>
              <a:rPr lang="uk-UA" sz="1600" dirty="0">
                <a:latin typeface="+mj-lt"/>
              </a:rPr>
              <a:t>(емоційність) публікацій, присвячених громадянському суспільству, визначався двома способами: </a:t>
            </a:r>
          </a:p>
          <a:p>
            <a:pPr marL="285750" indent="-285750">
              <a:lnSpc>
                <a:spcPct val="120000"/>
              </a:lnSpc>
              <a:buFontTx/>
              <a:buChar char="-"/>
            </a:pPr>
            <a:r>
              <a:rPr lang="uk-UA" sz="1600" dirty="0">
                <a:latin typeface="+mj-lt"/>
              </a:rPr>
              <a:t>розрахунками за допомогою програмно-аналітичного комплексу, за принципом співвідношення негативних і позитивних слів, що трапляються у текстах</a:t>
            </a:r>
          </a:p>
          <a:p>
            <a:pPr marL="285750" indent="-285750">
              <a:lnSpc>
                <a:spcPct val="120000"/>
              </a:lnSpc>
              <a:buFontTx/>
              <a:buChar char="-"/>
            </a:pPr>
            <a:r>
              <a:rPr lang="uk-UA" sz="1600" dirty="0">
                <a:latin typeface="+mj-lt"/>
              </a:rPr>
              <a:t>оцінюванням людьми, які прочитали тематичні тексти </a:t>
            </a:r>
          </a:p>
          <a:p>
            <a:pPr>
              <a:lnSpc>
                <a:spcPct val="120000"/>
              </a:lnSpc>
            </a:pPr>
            <a:endParaRPr lang="uk-UA" sz="1600" dirty="0">
              <a:latin typeface="+mj-lt"/>
            </a:endParaRPr>
          </a:p>
          <a:p>
            <a:pPr>
              <a:lnSpc>
                <a:spcPct val="120000"/>
              </a:lnSpc>
            </a:pPr>
            <a:r>
              <a:rPr lang="uk-UA" sz="1600" dirty="0">
                <a:latin typeface="+mj-lt"/>
              </a:rPr>
              <a:t>Оцінювання сентименту відбувалось у балах, де 1 – мінімальне значення, 10 – максимальне. Програмний комплекс за одиницю приймав найбільш негативне співвідношення «позитивних» і «негативних», а за «10» – найбільш позитивне. Далі відбувалось округлення до цілих за стандартними математичними правилами </a:t>
            </a:r>
          </a:p>
          <a:p>
            <a:pPr>
              <a:lnSpc>
                <a:spcPct val="120000"/>
              </a:lnSpc>
            </a:pPr>
            <a:r>
              <a:rPr lang="uk-UA" sz="1600" dirty="0">
                <a:latin typeface="+mj-lt"/>
              </a:rPr>
              <a:t>Люди ставили оцінки, виходячи із загальної тональності статті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3584050" cy="369332"/>
          </a:xfrm>
          <a:prstGeom prst="rect">
            <a:avLst/>
          </a:prstGeom>
          <a:noFill/>
        </p:spPr>
        <p:txBody>
          <a:bodyPr wrap="square" rtlCol="0">
            <a:spAutoFit/>
          </a:bodyPr>
          <a:lstStyle/>
          <a:p>
            <a:r>
              <a:rPr lang="uk-UA" b="1" dirty="0">
                <a:solidFill>
                  <a:srgbClr val="912D29"/>
                </a:solidFill>
                <a:latin typeface="Myriad Pro" pitchFamily="34" charset="0"/>
              </a:rPr>
              <a:t>Сентимент</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83</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16" name="Группа 15"/>
          <p:cNvGrpSpPr/>
          <p:nvPr/>
        </p:nvGrpSpPr>
        <p:grpSpPr>
          <a:xfrm>
            <a:off x="107504" y="5877272"/>
            <a:ext cx="8677248" cy="864096"/>
            <a:chOff x="107504" y="5877272"/>
            <a:chExt cx="8677248" cy="864096"/>
          </a:xfrm>
        </p:grpSpPr>
        <p:sp>
          <p:nvSpPr>
            <p:cNvPr id="17" name="Прямоугольник 1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8" name="Группа 17"/>
            <p:cNvGrpSpPr/>
            <p:nvPr/>
          </p:nvGrpSpPr>
          <p:grpSpPr>
            <a:xfrm>
              <a:off x="107504" y="5877272"/>
              <a:ext cx="864096" cy="864096"/>
              <a:chOff x="7445326" y="-47947"/>
              <a:chExt cx="963744" cy="963744"/>
            </a:xfrm>
          </p:grpSpPr>
          <p:sp>
            <p:nvSpPr>
              <p:cNvPr id="27" name="Овал 26"/>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8"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0" name="Прямая соединительная линия 19"/>
            <p:cNvCxnSpPr>
              <a:stCxn id="2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Прямоугольник 2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89419696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384250" cy="369332"/>
          </a:xfrm>
          <a:prstGeom prst="rect">
            <a:avLst/>
          </a:prstGeom>
          <a:noFill/>
        </p:spPr>
        <p:txBody>
          <a:bodyPr wrap="square" rtlCol="0">
            <a:spAutoFit/>
          </a:bodyPr>
          <a:lstStyle/>
          <a:p>
            <a:r>
              <a:rPr lang="uk-UA" b="1" dirty="0">
                <a:solidFill>
                  <a:srgbClr val="912D29"/>
                </a:solidFill>
                <a:latin typeface="Myriad Pro" pitchFamily="34" charset="0"/>
              </a:rPr>
              <a:t>Сентимент: результат автоматичної обробки </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84</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aphicFrame>
        <p:nvGraphicFramePr>
          <p:cNvPr id="15" name="Диаграмма 14"/>
          <p:cNvGraphicFramePr>
            <a:graphicFrameLocks/>
          </p:cNvGraphicFramePr>
          <p:nvPr>
            <p:extLst>
              <p:ext uri="{D42A27DB-BD31-4B8C-83A1-F6EECF244321}">
                <p14:modId xmlns:p14="http://schemas.microsoft.com/office/powerpoint/2010/main" val="2923700162"/>
              </p:ext>
            </p:extLst>
          </p:nvPr>
        </p:nvGraphicFramePr>
        <p:xfrm>
          <a:off x="3222838" y="936247"/>
          <a:ext cx="5880199" cy="4652994"/>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
          <p:cNvSpPr txBox="1"/>
          <p:nvPr/>
        </p:nvSpPr>
        <p:spPr>
          <a:xfrm>
            <a:off x="107504" y="845652"/>
            <a:ext cx="3168352" cy="4819781"/>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Подальший аналіз найбільш позитивних, за даними аналітичної системи, матеріалів показав, що це здебільшого публікації, які мають ознаки «замовних» (наприклад, формату «голова фонду </a:t>
            </a:r>
            <a:r>
              <a:rPr lang="en-US" sz="1600" dirty="0">
                <a:latin typeface="+mj-lt"/>
              </a:rPr>
              <a:t>YY </a:t>
            </a:r>
            <a:r>
              <a:rPr lang="ru-RU" sz="1600" dirty="0">
                <a:latin typeface="+mj-lt"/>
              </a:rPr>
              <a:t>на</a:t>
            </a:r>
            <a:r>
              <a:rPr lang="uk-UA" sz="1600" dirty="0">
                <a:latin typeface="+mj-lt"/>
              </a:rPr>
              <a:t> прізвище</a:t>
            </a:r>
            <a:r>
              <a:rPr lang="en-US" sz="1600" dirty="0">
                <a:latin typeface="+mj-lt"/>
              </a:rPr>
              <a:t> NN</a:t>
            </a:r>
            <a:r>
              <a:rPr lang="uk-UA" sz="1600" dirty="0">
                <a:latin typeface="+mj-lt"/>
              </a:rPr>
              <a:t> зробив благодійний вчинок і всі радіють»). </a:t>
            </a:r>
          </a:p>
          <a:p>
            <a:pPr>
              <a:lnSpc>
                <a:spcPct val="120000"/>
              </a:lnSpc>
            </a:pPr>
            <a:endParaRPr lang="uk-UA" sz="1600" dirty="0">
              <a:latin typeface="+mj-lt"/>
            </a:endParaRPr>
          </a:p>
          <a:p>
            <a:pPr>
              <a:lnSpc>
                <a:spcPct val="120000"/>
              </a:lnSpc>
            </a:pPr>
            <a:r>
              <a:rPr lang="uk-UA" sz="1600" dirty="0">
                <a:latin typeface="+mj-lt"/>
              </a:rPr>
              <a:t>Негативні статті носять швидше політичний характер. Таким чином, до громадянської активності відносяться здебільшого матеріали, що мають оцінки від 3 до 8.</a:t>
            </a:r>
          </a:p>
        </p:txBody>
      </p:sp>
      <p:sp>
        <p:nvSpPr>
          <p:cNvPr id="2" name="TextBox 1"/>
          <p:cNvSpPr txBox="1"/>
          <p:nvPr/>
        </p:nvSpPr>
        <p:spPr>
          <a:xfrm>
            <a:off x="4644008" y="5127983"/>
            <a:ext cx="3168352" cy="646331"/>
          </a:xfrm>
          <a:prstGeom prst="rect">
            <a:avLst/>
          </a:prstGeom>
          <a:noFill/>
        </p:spPr>
        <p:txBody>
          <a:bodyPr wrap="square" rtlCol="0">
            <a:spAutoFit/>
          </a:bodyPr>
          <a:lstStyle/>
          <a:p>
            <a:pPr algn="ctr"/>
            <a:r>
              <a:rPr lang="uk-UA" b="1" dirty="0">
                <a:solidFill>
                  <a:srgbClr val="912D29"/>
                </a:solidFill>
              </a:rPr>
              <a:t>Середня зважена оцінка – 5,43 бали</a:t>
            </a:r>
          </a:p>
        </p:txBody>
      </p:sp>
      <p:grpSp>
        <p:nvGrpSpPr>
          <p:cNvPr id="20" name="Группа 19"/>
          <p:cNvGrpSpPr/>
          <p:nvPr/>
        </p:nvGrpSpPr>
        <p:grpSpPr>
          <a:xfrm>
            <a:off x="107504" y="5877272"/>
            <a:ext cx="8677248" cy="864096"/>
            <a:chOff x="107504" y="5877272"/>
            <a:chExt cx="8677248" cy="864096"/>
          </a:xfrm>
        </p:grpSpPr>
        <p:sp>
          <p:nvSpPr>
            <p:cNvPr id="21" name="Прямоугольник 20"/>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2" name="Группа 21"/>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7402570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384250" cy="369332"/>
          </a:xfrm>
          <a:prstGeom prst="rect">
            <a:avLst/>
          </a:prstGeom>
          <a:noFill/>
        </p:spPr>
        <p:txBody>
          <a:bodyPr wrap="square" rtlCol="0">
            <a:spAutoFit/>
          </a:bodyPr>
          <a:lstStyle/>
          <a:p>
            <a:r>
              <a:rPr lang="uk-UA" b="1" dirty="0">
                <a:solidFill>
                  <a:srgbClr val="912D29"/>
                </a:solidFill>
                <a:latin typeface="Myriad Pro" pitchFamily="34" charset="0"/>
              </a:rPr>
              <a:t>Сентимент: результат оброки аналітиками</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85</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6" name="TextBox 1"/>
          <p:cNvSpPr txBox="1"/>
          <p:nvPr/>
        </p:nvSpPr>
        <p:spPr>
          <a:xfrm>
            <a:off x="107504" y="845652"/>
            <a:ext cx="3157018" cy="4819781"/>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Подальший аналіз найбільш позитивних, за даними аналітичної системи, матеріалів показав, що це здебільшого публікації, які мають ознаки «замовних» (наприклад, формату «голова фонду </a:t>
            </a:r>
            <a:r>
              <a:rPr lang="en-GB" sz="1600" dirty="0">
                <a:latin typeface="+mj-lt"/>
              </a:rPr>
              <a:t>YY </a:t>
            </a:r>
            <a:r>
              <a:rPr lang="uk-UA" sz="1600" dirty="0">
                <a:latin typeface="+mj-lt"/>
              </a:rPr>
              <a:t>на прізвище </a:t>
            </a:r>
            <a:r>
              <a:rPr lang="en-GB" sz="1600" dirty="0">
                <a:latin typeface="+mj-lt"/>
              </a:rPr>
              <a:t>NN </a:t>
            </a:r>
            <a:r>
              <a:rPr lang="uk-UA" sz="1600" dirty="0">
                <a:latin typeface="+mj-lt"/>
              </a:rPr>
              <a:t>зробив благодійний вчинок і всі радіють»). </a:t>
            </a:r>
          </a:p>
          <a:p>
            <a:pPr>
              <a:lnSpc>
                <a:spcPct val="120000"/>
              </a:lnSpc>
            </a:pPr>
            <a:endParaRPr lang="uk-UA" sz="1600" dirty="0">
              <a:latin typeface="+mj-lt"/>
            </a:endParaRPr>
          </a:p>
          <a:p>
            <a:pPr>
              <a:lnSpc>
                <a:spcPct val="120000"/>
              </a:lnSpc>
            </a:pPr>
            <a:r>
              <a:rPr lang="uk-UA" sz="1600" dirty="0">
                <a:latin typeface="+mj-lt"/>
              </a:rPr>
              <a:t>Негативні статті носять швидше політичний характер. Таким чином, до громадянської активності відносяться здебільшого матеріали, що мають оцінки від 3 до 8.</a:t>
            </a:r>
          </a:p>
        </p:txBody>
      </p:sp>
      <p:graphicFrame>
        <p:nvGraphicFramePr>
          <p:cNvPr id="17" name="Диаграмма 16"/>
          <p:cNvGraphicFramePr>
            <a:graphicFrameLocks/>
          </p:cNvGraphicFramePr>
          <p:nvPr>
            <p:extLst>
              <p:ext uri="{D42A27DB-BD31-4B8C-83A1-F6EECF244321}">
                <p14:modId xmlns:p14="http://schemas.microsoft.com/office/powerpoint/2010/main" val="3925436741"/>
              </p:ext>
            </p:extLst>
          </p:nvPr>
        </p:nvGraphicFramePr>
        <p:xfrm>
          <a:off x="3446785" y="1026334"/>
          <a:ext cx="5486864" cy="4424814"/>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Box 17"/>
          <p:cNvSpPr txBox="1"/>
          <p:nvPr/>
        </p:nvSpPr>
        <p:spPr>
          <a:xfrm>
            <a:off x="4644008" y="5127983"/>
            <a:ext cx="3168352" cy="646331"/>
          </a:xfrm>
          <a:prstGeom prst="rect">
            <a:avLst/>
          </a:prstGeom>
          <a:noFill/>
        </p:spPr>
        <p:txBody>
          <a:bodyPr wrap="square" rtlCol="0">
            <a:spAutoFit/>
          </a:bodyPr>
          <a:lstStyle/>
          <a:p>
            <a:pPr algn="ctr"/>
            <a:r>
              <a:rPr lang="uk-UA" b="1" dirty="0">
                <a:solidFill>
                  <a:srgbClr val="912D29"/>
                </a:solidFill>
              </a:rPr>
              <a:t>Середня зважена оцінка – 6,24 бали</a:t>
            </a:r>
          </a:p>
        </p:txBody>
      </p:sp>
      <p:grpSp>
        <p:nvGrpSpPr>
          <p:cNvPr id="22" name="Группа 21"/>
          <p:cNvGrpSpPr/>
          <p:nvPr/>
        </p:nvGrpSpPr>
        <p:grpSpPr>
          <a:xfrm>
            <a:off x="107504" y="5877272"/>
            <a:ext cx="8677248" cy="864096"/>
            <a:chOff x="107504" y="5877272"/>
            <a:chExt cx="8677248" cy="864096"/>
          </a:xfrm>
        </p:grpSpPr>
        <p:sp>
          <p:nvSpPr>
            <p:cNvPr id="23" name="Прямоугольник 22"/>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7" name="Группа 26"/>
            <p:cNvGrpSpPr/>
            <p:nvPr/>
          </p:nvGrpSpPr>
          <p:grpSpPr>
            <a:xfrm>
              <a:off x="107504" y="5877272"/>
              <a:ext cx="864096" cy="864096"/>
              <a:chOff x="7445326" y="-47947"/>
              <a:chExt cx="963744" cy="963744"/>
            </a:xfrm>
          </p:grpSpPr>
          <p:sp>
            <p:nvSpPr>
              <p:cNvPr id="33" name="Овал 32"/>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4"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8" name="Прямая соединительная линия 27"/>
            <p:cNvCxnSpPr>
              <a:stCxn id="3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1" name="Овал 3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Прямоугольник 31"/>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25719238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30123" y="813104"/>
            <a:ext cx="7078181" cy="683264"/>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Інститути громадянського суспільства, так само, як і інші,  </a:t>
            </a:r>
            <a:r>
              <a:rPr lang="uk-UA" sz="1600" dirty="0" err="1">
                <a:latin typeface="+mj-lt"/>
              </a:rPr>
              <a:t>комунікують</a:t>
            </a:r>
            <a:r>
              <a:rPr lang="uk-UA" sz="1600" dirty="0">
                <a:latin typeface="+mj-lt"/>
              </a:rPr>
              <a:t> зі ЗМІ, використовуючи певні приводи.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3584050" cy="369332"/>
          </a:xfrm>
          <a:prstGeom prst="rect">
            <a:avLst/>
          </a:prstGeom>
          <a:noFill/>
        </p:spPr>
        <p:txBody>
          <a:bodyPr wrap="square" rtlCol="0">
            <a:spAutoFit/>
          </a:bodyPr>
          <a:lstStyle/>
          <a:p>
            <a:r>
              <a:rPr lang="uk-UA" b="1" dirty="0">
                <a:solidFill>
                  <a:srgbClr val="912D29"/>
                </a:solidFill>
                <a:latin typeface="Myriad Pro" pitchFamily="34" charset="0"/>
              </a:rPr>
              <a:t>Способи активності</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86</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aphicFrame>
        <p:nvGraphicFramePr>
          <p:cNvPr id="14" name="Диаграмма 13"/>
          <p:cNvGraphicFramePr>
            <a:graphicFrameLocks/>
          </p:cNvGraphicFramePr>
          <p:nvPr>
            <p:extLst>
              <p:ext uri="{D42A27DB-BD31-4B8C-83A1-F6EECF244321}">
                <p14:modId xmlns:p14="http://schemas.microsoft.com/office/powerpoint/2010/main" val="1247225203"/>
              </p:ext>
            </p:extLst>
          </p:nvPr>
        </p:nvGraphicFramePr>
        <p:xfrm>
          <a:off x="14051" y="1518178"/>
          <a:ext cx="9065156" cy="4503110"/>
        </p:xfrm>
        <a:graphic>
          <a:graphicData uri="http://schemas.openxmlformats.org/drawingml/2006/chart">
            <c:chart xmlns:c="http://schemas.openxmlformats.org/drawingml/2006/chart" xmlns:r="http://schemas.openxmlformats.org/officeDocument/2006/relationships" r:id="rId3"/>
          </a:graphicData>
        </a:graphic>
      </p:graphicFrame>
      <p:grpSp>
        <p:nvGrpSpPr>
          <p:cNvPr id="17" name="Группа 16"/>
          <p:cNvGrpSpPr/>
          <p:nvPr/>
        </p:nvGrpSpPr>
        <p:grpSpPr>
          <a:xfrm>
            <a:off x="107504" y="5877272"/>
            <a:ext cx="8677248" cy="864096"/>
            <a:chOff x="107504" y="5877272"/>
            <a:chExt cx="8677248" cy="864096"/>
          </a:xfrm>
        </p:grpSpPr>
        <p:sp>
          <p:nvSpPr>
            <p:cNvPr id="18" name="Прямоугольник 17"/>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0" name="Группа 19"/>
            <p:cNvGrpSpPr/>
            <p:nvPr/>
          </p:nvGrpSpPr>
          <p:grpSpPr>
            <a:xfrm>
              <a:off x="107504" y="5877272"/>
              <a:ext cx="864096" cy="864096"/>
              <a:chOff x="7445326" y="-47947"/>
              <a:chExt cx="963744" cy="963744"/>
            </a:xfrm>
          </p:grpSpPr>
          <p:sp>
            <p:nvSpPr>
              <p:cNvPr id="28" name="Овал 27"/>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1"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1" name="Прямая соединительная линия 20"/>
            <p:cNvCxnSpPr>
              <a:stCxn id="23"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3" name="Овал 22"/>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7" name="Прямоугольник 26"/>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14729962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313973" y="978684"/>
            <a:ext cx="8265906" cy="4209101"/>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Найчастіше громадські активісти та представники ІГС продукують різноманітні тексти. І ці тексти потрапляють до ЗМІ. Причому, якщо врахувати, що медіа не беруть до уваги і половини текстів, які пишуть громадські активісти, можна стверджувати, що як мінімум половина </a:t>
            </a:r>
            <a:r>
              <a:rPr lang="uk-UA" sz="1600" dirty="0" err="1">
                <a:latin typeface="+mj-lt"/>
              </a:rPr>
              <a:t>активностей</a:t>
            </a:r>
            <a:r>
              <a:rPr lang="uk-UA" sz="1600" dirty="0">
                <a:latin typeface="+mj-lt"/>
              </a:rPr>
              <a:t> – це саме написання різноманітних текстів. </a:t>
            </a:r>
          </a:p>
          <a:p>
            <a:pPr>
              <a:lnSpc>
                <a:spcPct val="120000"/>
              </a:lnSpc>
            </a:pPr>
            <a:endParaRPr lang="uk-UA" sz="1600" dirty="0">
              <a:latin typeface="+mj-lt"/>
            </a:endParaRPr>
          </a:p>
          <a:p>
            <a:pPr>
              <a:lnSpc>
                <a:spcPct val="120000"/>
              </a:lnSpc>
            </a:pPr>
            <a:r>
              <a:rPr lang="uk-UA" sz="1600" dirty="0">
                <a:latin typeface="+mj-lt"/>
              </a:rPr>
              <a:t>На другому місці для медіа – «Свято», на четвертому – «розваги». До цієї ж категорії можна віднести концерти, фестивалі, виставки, вистави тощо. Всі ці категорії, враховуючи перетини, займають 35,3% публікацій про </a:t>
            </a:r>
            <a:r>
              <a:rPr lang="uk-UA" sz="1600" dirty="0" err="1">
                <a:latin typeface="+mj-lt"/>
              </a:rPr>
              <a:t>ІГС</a:t>
            </a:r>
            <a:r>
              <a:rPr lang="uk-UA" sz="1600" dirty="0">
                <a:latin typeface="+mj-lt"/>
              </a:rPr>
              <a:t>. Це майже стільки ж, скільки і тексти. Це говорить більше про херсонські медіа, які приділяють увагу реальним подіям із позитивним контекстом.</a:t>
            </a:r>
          </a:p>
          <a:p>
            <a:pPr>
              <a:lnSpc>
                <a:spcPct val="120000"/>
              </a:lnSpc>
            </a:pPr>
            <a:endParaRPr lang="uk-UA" sz="1600" dirty="0">
              <a:latin typeface="+mj-lt"/>
            </a:endParaRPr>
          </a:p>
          <a:p>
            <a:pPr>
              <a:lnSpc>
                <a:spcPct val="120000"/>
              </a:lnSpc>
            </a:pPr>
            <a:r>
              <a:rPr lang="uk-UA" sz="1600" dirty="0">
                <a:latin typeface="+mj-lt"/>
              </a:rPr>
              <a:t>Спортивні змагання – теж важлива тема для ІГС. Особливо тоді, коли йдеться не просто про змагання, а про поєднання спорту та іншої громадської активності. </a:t>
            </a:r>
          </a:p>
          <a:p>
            <a:pPr>
              <a:lnSpc>
                <a:spcPct val="120000"/>
              </a:lnSpc>
            </a:pPr>
            <a:endParaRPr lang="uk-UA" sz="1600" dirty="0">
              <a:latin typeface="+mj-lt"/>
            </a:endParaRPr>
          </a:p>
          <a:p>
            <a:pPr>
              <a:lnSpc>
                <a:spcPct val="120000"/>
              </a:lnSpc>
            </a:pPr>
            <a:r>
              <a:rPr lang="uk-UA" sz="1600" b="1" dirty="0">
                <a:latin typeface="+mj-lt"/>
              </a:rPr>
              <a:t>Протест </a:t>
            </a:r>
            <a:r>
              <a:rPr lang="uk-UA" sz="1600" dirty="0">
                <a:latin typeface="+mj-lt"/>
              </a:rPr>
              <a:t>протягом минулого року обласними медіа помічений був досить слабо.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7760514" cy="369332"/>
          </a:xfrm>
          <a:prstGeom prst="rect">
            <a:avLst/>
          </a:prstGeom>
          <a:noFill/>
        </p:spPr>
        <p:txBody>
          <a:bodyPr wrap="square" rtlCol="0">
            <a:spAutoFit/>
          </a:bodyPr>
          <a:lstStyle/>
          <a:p>
            <a:r>
              <a:rPr lang="uk-UA" b="1" dirty="0">
                <a:solidFill>
                  <a:srgbClr val="912D29"/>
                </a:solidFill>
                <a:latin typeface="Myriad Pro" pitchFamily="34" charset="0"/>
              </a:rPr>
              <a:t>Способи активності</a:t>
            </a:r>
            <a:r>
              <a:rPr lang="ru-RU" b="1" dirty="0">
                <a:solidFill>
                  <a:srgbClr val="912D29"/>
                </a:solidFill>
                <a:latin typeface="Myriad Pro" pitchFamily="34" charset="0"/>
              </a:rPr>
              <a:t>: </a:t>
            </a:r>
            <a:r>
              <a:rPr lang="uk-UA" b="1" dirty="0">
                <a:solidFill>
                  <a:srgbClr val="912D29"/>
                </a:solidFill>
                <a:latin typeface="Myriad Pro" pitchFamily="34" charset="0"/>
              </a:rPr>
              <a:t>коментар</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87</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pSp>
        <p:nvGrpSpPr>
          <p:cNvPr id="16" name="Группа 15"/>
          <p:cNvGrpSpPr/>
          <p:nvPr/>
        </p:nvGrpSpPr>
        <p:grpSpPr>
          <a:xfrm>
            <a:off x="107504" y="5877272"/>
            <a:ext cx="8677248" cy="864096"/>
            <a:chOff x="107504" y="5877272"/>
            <a:chExt cx="8677248" cy="864096"/>
          </a:xfrm>
        </p:grpSpPr>
        <p:sp>
          <p:nvSpPr>
            <p:cNvPr id="17" name="Прямоугольник 1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18" name="Группа 17"/>
            <p:cNvGrpSpPr/>
            <p:nvPr/>
          </p:nvGrpSpPr>
          <p:grpSpPr>
            <a:xfrm>
              <a:off x="107504" y="5877272"/>
              <a:ext cx="864096" cy="864096"/>
              <a:chOff x="7445326" y="-47947"/>
              <a:chExt cx="963744" cy="963744"/>
            </a:xfrm>
          </p:grpSpPr>
          <p:sp>
            <p:nvSpPr>
              <p:cNvPr id="27" name="Овал 26"/>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28"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0" name="Прямая соединительная линия 19"/>
            <p:cNvCxnSpPr>
              <a:stCxn id="21"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1" name="Овал 20"/>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3" name="Прямоугольник 2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9384865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30123" y="813104"/>
            <a:ext cx="8633012" cy="978729"/>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Основні теми громадської активності, які публікують ЗМІ. </a:t>
            </a:r>
            <a:endParaRPr lang="en-US" sz="1600" dirty="0">
              <a:latin typeface="+mj-lt"/>
            </a:endParaRPr>
          </a:p>
          <a:p>
            <a:pPr>
              <a:lnSpc>
                <a:spcPct val="120000"/>
              </a:lnSpc>
            </a:pPr>
            <a:r>
              <a:rPr lang="uk-UA" sz="1600" dirty="0">
                <a:latin typeface="+mj-lt"/>
              </a:rPr>
              <a:t>Важливе зауваження: дана таблиця ілюструє не стільки активність ІГС, скільки інтерес з боку медіа до різних тем, навколо яких відбувається діяльність</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3584050" cy="369332"/>
          </a:xfrm>
          <a:prstGeom prst="rect">
            <a:avLst/>
          </a:prstGeom>
          <a:noFill/>
        </p:spPr>
        <p:txBody>
          <a:bodyPr wrap="square" rtlCol="0">
            <a:spAutoFit/>
          </a:bodyPr>
          <a:lstStyle/>
          <a:p>
            <a:r>
              <a:rPr lang="uk-UA" b="1" dirty="0">
                <a:solidFill>
                  <a:srgbClr val="912D29"/>
                </a:solidFill>
                <a:latin typeface="Myriad Pro" pitchFamily="34" charset="0"/>
              </a:rPr>
              <a:t>Теми активності</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88</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aphicFrame>
        <p:nvGraphicFramePr>
          <p:cNvPr id="15" name="Диаграмма 14"/>
          <p:cNvGraphicFramePr>
            <a:graphicFrameLocks/>
          </p:cNvGraphicFramePr>
          <p:nvPr/>
        </p:nvGraphicFramePr>
        <p:xfrm>
          <a:off x="39422" y="1809750"/>
          <a:ext cx="9065156" cy="3938512"/>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0" name="Прямоугольник 1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1" name="Группа 20"/>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0749526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30123" y="813104"/>
            <a:ext cx="8633012" cy="387798"/>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Органи влади, які найчастіше згадуються в контексті </a:t>
            </a:r>
            <a:r>
              <a:rPr lang="uk-UA" sz="1600" dirty="0" err="1">
                <a:latin typeface="+mj-lt"/>
              </a:rPr>
              <a:t>ІГС</a:t>
            </a:r>
            <a:r>
              <a:rPr lang="uk-UA" sz="1600" dirty="0">
                <a:latin typeface="+mj-lt"/>
              </a:rPr>
              <a:t> </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672282" cy="369332"/>
          </a:xfrm>
          <a:prstGeom prst="rect">
            <a:avLst/>
          </a:prstGeom>
          <a:noFill/>
        </p:spPr>
        <p:txBody>
          <a:bodyPr wrap="square" rtlCol="0">
            <a:spAutoFit/>
          </a:bodyPr>
          <a:lstStyle/>
          <a:p>
            <a:r>
              <a:rPr lang="uk-UA" b="1" dirty="0">
                <a:solidFill>
                  <a:srgbClr val="912D29"/>
                </a:solidFill>
                <a:latin typeface="Myriad Pro" pitchFamily="34" charset="0"/>
              </a:rPr>
              <a:t>Органи влади, які найчастіше згадуються</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89</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aphicFrame>
        <p:nvGraphicFramePr>
          <p:cNvPr id="16" name="Диаграмма 15"/>
          <p:cNvGraphicFramePr>
            <a:graphicFrameLocks/>
          </p:cNvGraphicFramePr>
          <p:nvPr>
            <p:extLst>
              <p:ext uri="{D42A27DB-BD31-4B8C-83A1-F6EECF244321}">
                <p14:modId xmlns:p14="http://schemas.microsoft.com/office/powerpoint/2010/main" val="4126178934"/>
              </p:ext>
            </p:extLst>
          </p:nvPr>
        </p:nvGraphicFramePr>
        <p:xfrm>
          <a:off x="0" y="1813795"/>
          <a:ext cx="9065156" cy="4345992"/>
        </p:xfrm>
        <a:graphic>
          <a:graphicData uri="http://schemas.openxmlformats.org/drawingml/2006/chart">
            <c:chart xmlns:c="http://schemas.openxmlformats.org/drawingml/2006/chart" xmlns:r="http://schemas.openxmlformats.org/officeDocument/2006/relationships" r:id="rId3"/>
          </a:graphicData>
        </a:graphic>
      </p:graphicFrame>
      <p:grpSp>
        <p:nvGrpSpPr>
          <p:cNvPr id="18" name="Группа 17"/>
          <p:cNvGrpSpPr/>
          <p:nvPr/>
        </p:nvGrpSpPr>
        <p:grpSpPr>
          <a:xfrm>
            <a:off x="107504" y="5877272"/>
            <a:ext cx="8677248" cy="864096"/>
            <a:chOff x="107504" y="5877272"/>
            <a:chExt cx="8677248" cy="864096"/>
          </a:xfrm>
        </p:grpSpPr>
        <p:sp>
          <p:nvSpPr>
            <p:cNvPr id="20" name="Прямоугольник 1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1" name="Группа 20"/>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2131879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131840" y="3429000"/>
            <a:ext cx="5760640" cy="523220"/>
          </a:xfrm>
          <a:prstGeom prst="rect">
            <a:avLst/>
          </a:prstGeom>
          <a:noFill/>
        </p:spPr>
        <p:txBody>
          <a:bodyPr wrap="square" rtlCol="0">
            <a:spAutoFit/>
          </a:bodyPr>
          <a:lstStyle/>
          <a:p>
            <a:pPr algn="ctr"/>
            <a:r>
              <a:rPr lang="ru-RU" sz="2800" b="1" dirty="0" err="1">
                <a:solidFill>
                  <a:schemeClr val="tx1">
                    <a:lumMod val="75000"/>
                    <a:lumOff val="25000"/>
                  </a:schemeClr>
                </a:solidFill>
                <a:latin typeface="Myriad Pro" pitchFamily="34" charset="0"/>
              </a:rPr>
              <a:t>Самооц</a:t>
            </a:r>
            <a:r>
              <a:rPr lang="uk-UA" sz="2800" b="1" dirty="0">
                <a:solidFill>
                  <a:schemeClr val="tx1">
                    <a:lumMod val="75000"/>
                    <a:lumOff val="25000"/>
                  </a:schemeClr>
                </a:solidFill>
                <a:latin typeface="Myriad Pro" pitchFamily="34" charset="0"/>
              </a:rPr>
              <a:t>і</a:t>
            </a:r>
            <a:r>
              <a:rPr lang="ru-RU" sz="2800" b="1" dirty="0" err="1">
                <a:solidFill>
                  <a:schemeClr val="tx1">
                    <a:lumMod val="75000"/>
                    <a:lumOff val="25000"/>
                  </a:schemeClr>
                </a:solidFill>
                <a:latin typeface="Myriad Pro" pitchFamily="34" charset="0"/>
              </a:rPr>
              <a:t>нка</a:t>
            </a:r>
            <a:r>
              <a:rPr lang="ru-RU" sz="2800" b="1" dirty="0">
                <a:solidFill>
                  <a:schemeClr val="tx1">
                    <a:lumMod val="75000"/>
                    <a:lumOff val="25000"/>
                  </a:schemeClr>
                </a:solidFill>
                <a:latin typeface="Myriad Pro" pitchFamily="34" charset="0"/>
              </a:rPr>
              <a:t> </a:t>
            </a:r>
            <a:r>
              <a:rPr lang="uk-UA" sz="2800" b="1" dirty="0" err="1">
                <a:solidFill>
                  <a:schemeClr val="tx1">
                    <a:lumMod val="75000"/>
                    <a:lumOff val="25000"/>
                  </a:schemeClr>
                </a:solidFill>
                <a:latin typeface="Myriad Pro" pitchFamily="34" charset="0"/>
              </a:rPr>
              <a:t>ІГС</a:t>
            </a:r>
            <a:endParaRPr lang="uk-UA" sz="2800" b="1" dirty="0">
              <a:solidFill>
                <a:schemeClr val="tx1">
                  <a:lumMod val="75000"/>
                  <a:lumOff val="25000"/>
                </a:schemeClr>
              </a:solidFill>
              <a:latin typeface="Myriad Pro" pitchFamily="34" charset="0"/>
            </a:endParaRPr>
          </a:p>
        </p:txBody>
      </p:sp>
    </p:spTree>
    <p:extLst>
      <p:ext uri="{BB962C8B-B14F-4D97-AF65-F5344CB8AC3E}">
        <p14:creationId xmlns:p14="http://schemas.microsoft.com/office/powerpoint/2010/main" val="12461219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30123" y="813104"/>
            <a:ext cx="6214085" cy="978729"/>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Емоційність оцінювалась лише для тих текстів, де згадувались органи влади. Цей параметр розраховувався автоматично. Причому за «1» і «10» брались ті ж самі показники, що і для загальної оцінки</a:t>
            </a: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672282" cy="369332"/>
          </a:xfrm>
          <a:prstGeom prst="rect">
            <a:avLst/>
          </a:prstGeom>
          <a:noFill/>
        </p:spPr>
        <p:txBody>
          <a:bodyPr wrap="square" rtlCol="0">
            <a:spAutoFit/>
          </a:bodyPr>
          <a:lstStyle/>
          <a:p>
            <a:r>
              <a:rPr lang="uk-UA" b="1" dirty="0">
                <a:solidFill>
                  <a:srgbClr val="912D29"/>
                </a:solidFill>
                <a:latin typeface="Myriad Pro" pitchFamily="34" charset="0"/>
              </a:rPr>
              <a:t>Сентимент органів влади</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90</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graphicFrame>
        <p:nvGraphicFramePr>
          <p:cNvPr id="15" name="Диаграмма 14"/>
          <p:cNvGraphicFramePr>
            <a:graphicFrameLocks/>
          </p:cNvGraphicFramePr>
          <p:nvPr/>
        </p:nvGraphicFramePr>
        <p:xfrm>
          <a:off x="107504" y="1970925"/>
          <a:ext cx="5405123" cy="3409950"/>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p:cNvSpPr txBox="1"/>
          <p:nvPr/>
        </p:nvSpPr>
        <p:spPr>
          <a:xfrm>
            <a:off x="1115616" y="4941168"/>
            <a:ext cx="3168352" cy="646331"/>
          </a:xfrm>
          <a:prstGeom prst="rect">
            <a:avLst/>
          </a:prstGeom>
          <a:noFill/>
        </p:spPr>
        <p:txBody>
          <a:bodyPr wrap="square" rtlCol="0">
            <a:spAutoFit/>
          </a:bodyPr>
          <a:lstStyle/>
          <a:p>
            <a:pPr algn="ctr"/>
            <a:r>
              <a:rPr lang="uk-UA" b="1" dirty="0">
                <a:solidFill>
                  <a:srgbClr val="912D29"/>
                </a:solidFill>
              </a:rPr>
              <a:t>Середня зважена оцінка – 4,68 бали</a:t>
            </a:r>
          </a:p>
        </p:txBody>
      </p:sp>
      <p:sp>
        <p:nvSpPr>
          <p:cNvPr id="18" name="TextBox 1"/>
          <p:cNvSpPr txBox="1"/>
          <p:nvPr/>
        </p:nvSpPr>
        <p:spPr>
          <a:xfrm>
            <a:off x="5220072" y="2204864"/>
            <a:ext cx="3744416" cy="978729"/>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a:latin typeface="+mj-lt"/>
              </a:rPr>
              <a:t>Коли згадуються органи влади, тексти мають більш негативне емоційне забарвлення. </a:t>
            </a:r>
          </a:p>
        </p:txBody>
      </p:sp>
      <p:grpSp>
        <p:nvGrpSpPr>
          <p:cNvPr id="23" name="Группа 22"/>
          <p:cNvGrpSpPr/>
          <p:nvPr/>
        </p:nvGrpSpPr>
        <p:grpSpPr>
          <a:xfrm>
            <a:off x="107504" y="5877272"/>
            <a:ext cx="8677248" cy="864096"/>
            <a:chOff x="107504" y="5877272"/>
            <a:chExt cx="8677248" cy="864096"/>
          </a:xfrm>
        </p:grpSpPr>
        <p:sp>
          <p:nvSpPr>
            <p:cNvPr id="27" name="Прямоугольник 26"/>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8" name="Группа 27"/>
            <p:cNvGrpSpPr/>
            <p:nvPr/>
          </p:nvGrpSpPr>
          <p:grpSpPr>
            <a:xfrm>
              <a:off x="107504" y="5877272"/>
              <a:ext cx="864096" cy="864096"/>
              <a:chOff x="7445326" y="-47947"/>
              <a:chExt cx="963744" cy="963744"/>
            </a:xfrm>
          </p:grpSpPr>
          <p:sp>
            <p:nvSpPr>
              <p:cNvPr id="34" name="Овал 33"/>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5" name="Picture 2" descr="D:\Work\EDS\logo_active_group\logo\170116_logo_ag_color_square_goriz.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31" name="Прямая соединительная линия 30"/>
            <p:cNvCxnSpPr>
              <a:stCxn id="32"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32" name="Овал 31"/>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рямоугольник 32"/>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37854398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1"/>
          <p:cNvSpPr txBox="1"/>
          <p:nvPr/>
        </p:nvSpPr>
        <p:spPr>
          <a:xfrm>
            <a:off x="230123" y="813104"/>
            <a:ext cx="4773925" cy="5088060"/>
          </a:xfrm>
          <a:prstGeom prst="rect">
            <a:avLst/>
          </a:prstGeom>
          <a:noFill/>
        </p:spPr>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dirty="0" err="1">
                <a:latin typeface="+mj-lt"/>
              </a:rPr>
              <a:t>Kherson</a:t>
            </a:r>
            <a:r>
              <a:rPr lang="uk-UA" sz="1600" dirty="0">
                <a:latin typeface="+mj-lt"/>
              </a:rPr>
              <a:t> </a:t>
            </a:r>
            <a:r>
              <a:rPr lang="uk-UA" sz="1600" dirty="0" err="1">
                <a:latin typeface="+mj-lt"/>
              </a:rPr>
              <a:t>Art</a:t>
            </a:r>
            <a:r>
              <a:rPr lang="uk-UA" sz="1600" dirty="0">
                <a:latin typeface="+mj-lt"/>
              </a:rPr>
              <a:t> </a:t>
            </a:r>
            <a:r>
              <a:rPr lang="uk-UA" sz="1600" dirty="0" err="1">
                <a:latin typeface="+mj-lt"/>
              </a:rPr>
              <a:t>Hub</a:t>
            </a:r>
            <a:endParaRPr lang="uk-UA" sz="1600" dirty="0">
              <a:latin typeface="+mj-lt"/>
            </a:endParaRPr>
          </a:p>
          <a:p>
            <a:pPr>
              <a:lnSpc>
                <a:spcPct val="120000"/>
              </a:lnSpc>
            </a:pPr>
            <a:r>
              <a:rPr lang="uk-UA" sz="1600" dirty="0" err="1">
                <a:latin typeface="+mj-lt"/>
              </a:rPr>
              <a:t>Велохерсон</a:t>
            </a:r>
            <a:endParaRPr lang="uk-UA" sz="1600" dirty="0">
              <a:latin typeface="+mj-lt"/>
            </a:endParaRPr>
          </a:p>
          <a:p>
            <a:pPr>
              <a:lnSpc>
                <a:spcPct val="120000"/>
              </a:lnSpc>
            </a:pPr>
            <a:r>
              <a:rPr lang="uk-UA" sz="1600" dirty="0">
                <a:latin typeface="+mj-lt"/>
              </a:rPr>
              <a:t>Південна Фортеця</a:t>
            </a:r>
          </a:p>
          <a:p>
            <a:pPr>
              <a:lnSpc>
                <a:spcPct val="120000"/>
              </a:lnSpc>
            </a:pPr>
            <a:r>
              <a:rPr lang="uk-UA" sz="1600" dirty="0">
                <a:latin typeface="+mj-lt"/>
              </a:rPr>
              <a:t>Інститут масової інформації</a:t>
            </a:r>
          </a:p>
          <a:p>
            <a:pPr>
              <a:lnSpc>
                <a:spcPct val="120000"/>
              </a:lnSpc>
            </a:pPr>
            <a:r>
              <a:rPr lang="uk-UA" sz="1600" dirty="0">
                <a:latin typeface="+mj-lt"/>
              </a:rPr>
              <a:t>Кризовий медіа-центр Херсон</a:t>
            </a:r>
          </a:p>
          <a:p>
            <a:pPr>
              <a:lnSpc>
                <a:spcPct val="120000"/>
              </a:lnSpc>
            </a:pPr>
            <a:r>
              <a:rPr lang="uk-UA" sz="1600" dirty="0">
                <a:latin typeface="+mj-lt"/>
              </a:rPr>
              <a:t>Кулінарна сотня Херсонщини</a:t>
            </a:r>
          </a:p>
          <a:p>
            <a:pPr>
              <a:lnSpc>
                <a:spcPct val="120000"/>
              </a:lnSpc>
            </a:pPr>
            <a:r>
              <a:rPr lang="uk-UA" sz="1600" dirty="0">
                <a:latin typeface="+mj-lt"/>
              </a:rPr>
              <a:t>Меджліс кримськотатарського народу</a:t>
            </a:r>
          </a:p>
          <a:p>
            <a:pPr>
              <a:lnSpc>
                <a:spcPct val="120000"/>
              </a:lnSpc>
            </a:pPr>
            <a:r>
              <a:rPr lang="uk-UA" sz="1600" dirty="0" err="1">
                <a:latin typeface="+mj-lt"/>
              </a:rPr>
              <a:t>ОСББ</a:t>
            </a:r>
            <a:r>
              <a:rPr lang="uk-UA" sz="1600" dirty="0">
                <a:latin typeface="+mj-lt"/>
              </a:rPr>
              <a:t> (різні)</a:t>
            </a:r>
          </a:p>
          <a:p>
            <a:pPr>
              <a:lnSpc>
                <a:spcPct val="120000"/>
              </a:lnSpc>
            </a:pPr>
            <a:r>
              <a:rPr lang="uk-UA" sz="1600" dirty="0">
                <a:latin typeface="+mj-lt"/>
              </a:rPr>
              <a:t>Спілка жінок Херсонщини</a:t>
            </a:r>
          </a:p>
          <a:p>
            <a:pPr>
              <a:lnSpc>
                <a:spcPct val="120000"/>
              </a:lnSpc>
            </a:pPr>
            <a:r>
              <a:rPr lang="uk-UA" sz="1600" dirty="0">
                <a:latin typeface="+mj-lt"/>
              </a:rPr>
              <a:t>Спортивні федерації</a:t>
            </a:r>
          </a:p>
          <a:p>
            <a:pPr>
              <a:lnSpc>
                <a:spcPct val="120000"/>
              </a:lnSpc>
            </a:pPr>
            <a:r>
              <a:rPr lang="uk-UA" sz="1600" dirty="0">
                <a:latin typeface="+mj-lt"/>
              </a:rPr>
              <a:t>Православна церква Київського патріархату</a:t>
            </a:r>
          </a:p>
          <a:p>
            <a:pPr>
              <a:lnSpc>
                <a:spcPct val="120000"/>
              </a:lnSpc>
            </a:pPr>
            <a:r>
              <a:rPr lang="uk-UA" sz="1600" dirty="0">
                <a:latin typeface="+mj-lt"/>
              </a:rPr>
              <a:t>Православна церква Московського патріархату</a:t>
            </a:r>
          </a:p>
          <a:p>
            <a:pPr>
              <a:lnSpc>
                <a:spcPct val="120000"/>
              </a:lnSpc>
            </a:pPr>
            <a:r>
              <a:rPr lang="uk-UA" sz="1600" dirty="0">
                <a:latin typeface="+mj-lt"/>
              </a:rPr>
              <a:t>Херсонська чайка</a:t>
            </a:r>
          </a:p>
          <a:p>
            <a:pPr>
              <a:lnSpc>
                <a:spcPct val="120000"/>
              </a:lnSpc>
            </a:pPr>
            <a:endParaRPr lang="uk-UA" sz="1600" dirty="0">
              <a:latin typeface="+mj-lt"/>
            </a:endParaRPr>
          </a:p>
          <a:p>
            <a:pPr>
              <a:lnSpc>
                <a:spcPct val="120000"/>
              </a:lnSpc>
            </a:pPr>
            <a:r>
              <a:rPr lang="uk-UA" sz="1600" b="1" dirty="0">
                <a:latin typeface="+mj-lt"/>
              </a:rPr>
              <a:t>Загалом у медіа згадувалось близько 300 назв різноманітних </a:t>
            </a:r>
            <a:r>
              <a:rPr lang="uk-UA" sz="1600" b="1" dirty="0" err="1">
                <a:latin typeface="+mj-lt"/>
              </a:rPr>
              <a:t>ІГС</a:t>
            </a:r>
            <a:endParaRPr lang="uk-UA" sz="1600" b="1" dirty="0">
              <a:latin typeface="+mj-lt"/>
            </a:endParaRPr>
          </a:p>
          <a:p>
            <a:pPr>
              <a:lnSpc>
                <a:spcPct val="120000"/>
              </a:lnSpc>
            </a:pPr>
            <a:endParaRPr lang="uk-UA" sz="1600" dirty="0">
              <a:latin typeface="+mj-lt"/>
            </a:endParaRPr>
          </a:p>
        </p:txBody>
      </p:sp>
      <p:sp>
        <p:nvSpPr>
          <p:cNvPr id="3" name="Овал 2"/>
          <p:cNvSpPr/>
          <p:nvPr/>
        </p:nvSpPr>
        <p:spPr>
          <a:xfrm>
            <a:off x="8229018" y="368352"/>
            <a:ext cx="540000" cy="540000"/>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rgbClr val="55565B"/>
                </a:solidFill>
              </a:ln>
            </a:endParaRPr>
          </a:p>
        </p:txBody>
      </p:sp>
      <p:sp>
        <p:nvSpPr>
          <p:cNvPr id="6" name="TextBox 5"/>
          <p:cNvSpPr txBox="1"/>
          <p:nvPr/>
        </p:nvSpPr>
        <p:spPr>
          <a:xfrm>
            <a:off x="267870" y="241125"/>
            <a:ext cx="5672282" cy="369332"/>
          </a:xfrm>
          <a:prstGeom prst="rect">
            <a:avLst/>
          </a:prstGeom>
          <a:noFill/>
        </p:spPr>
        <p:txBody>
          <a:bodyPr wrap="square" rtlCol="0">
            <a:spAutoFit/>
          </a:bodyPr>
          <a:lstStyle/>
          <a:p>
            <a:r>
              <a:rPr lang="uk-UA" b="1" dirty="0">
                <a:solidFill>
                  <a:srgbClr val="912D29"/>
                </a:solidFill>
                <a:latin typeface="Myriad Pro" pitchFamily="34" charset="0"/>
              </a:rPr>
              <a:t>Найбільш згадувані громадські організації</a:t>
            </a:r>
          </a:p>
        </p:txBody>
      </p:sp>
      <p:sp>
        <p:nvSpPr>
          <p:cNvPr id="4" name="Номер слайда 3"/>
          <p:cNvSpPr>
            <a:spLocks noGrp="1"/>
          </p:cNvSpPr>
          <p:nvPr>
            <p:ph type="sldNum" sz="quarter" idx="12"/>
          </p:nvPr>
        </p:nvSpPr>
        <p:spPr>
          <a:xfrm>
            <a:off x="8265022" y="428547"/>
            <a:ext cx="467992" cy="432048"/>
          </a:xfrm>
        </p:spPr>
        <p:txBody>
          <a:bodyPr/>
          <a:lstStyle/>
          <a:p>
            <a:pPr algn="ctr">
              <a:defRPr/>
            </a:pPr>
            <a:fld id="{794812FE-3D51-4C8A-B35C-2398FB72705A}" type="slidenum">
              <a:rPr lang="it-IT" sz="1600" b="1" smtClean="0">
                <a:solidFill>
                  <a:schemeClr val="tx1">
                    <a:lumMod val="85000"/>
                    <a:lumOff val="15000"/>
                  </a:schemeClr>
                </a:solidFill>
                <a:latin typeface="Myriad Pro" pitchFamily="34" charset="0"/>
              </a:rPr>
              <a:pPr algn="ctr">
                <a:defRPr/>
              </a:pPr>
              <a:t>91</a:t>
            </a:fld>
            <a:endParaRPr lang="it-IT" b="1" dirty="0">
              <a:solidFill>
                <a:schemeClr val="tx1">
                  <a:lumMod val="85000"/>
                  <a:lumOff val="15000"/>
                </a:schemeClr>
              </a:solidFill>
              <a:latin typeface="Myriad Pro" pitchFamily="34" charset="0"/>
            </a:endParaRPr>
          </a:p>
        </p:txBody>
      </p:sp>
      <p:cxnSp>
        <p:nvCxnSpPr>
          <p:cNvPr id="19" name="Прямая соединительная линия 18"/>
          <p:cNvCxnSpPr/>
          <p:nvPr/>
        </p:nvCxnSpPr>
        <p:spPr>
          <a:xfrm flipH="1">
            <a:off x="0" y="638352"/>
            <a:ext cx="8229018"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15" name="TextBox 1"/>
          <p:cNvSpPr txBox="1"/>
          <p:nvPr/>
        </p:nvSpPr>
        <p:spPr>
          <a:xfrm>
            <a:off x="5424710" y="1412776"/>
            <a:ext cx="2670172" cy="302723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120000"/>
              </a:lnSpc>
            </a:pPr>
            <a:r>
              <a:rPr lang="uk-UA" sz="1600" b="1" dirty="0">
                <a:latin typeface="+mj-lt"/>
              </a:rPr>
              <a:t>Важливе зауваження: </a:t>
            </a:r>
            <a:r>
              <a:rPr lang="uk-UA" sz="1600" dirty="0">
                <a:latin typeface="+mj-lt"/>
              </a:rPr>
              <a:t>в переліку назви, які журналісти ідентифікували як представників ІГС. Це найбільш медіа-активні організації, але потужна активність у ЗМІ та соціальних мережах не обов’язково означає впливовість організації </a:t>
            </a:r>
          </a:p>
        </p:txBody>
      </p:sp>
      <p:grpSp>
        <p:nvGrpSpPr>
          <p:cNvPr id="18" name="Группа 17"/>
          <p:cNvGrpSpPr/>
          <p:nvPr/>
        </p:nvGrpSpPr>
        <p:grpSpPr>
          <a:xfrm>
            <a:off x="107504" y="5877272"/>
            <a:ext cx="8677248" cy="864096"/>
            <a:chOff x="107504" y="5877272"/>
            <a:chExt cx="8677248" cy="864096"/>
          </a:xfrm>
        </p:grpSpPr>
        <p:sp>
          <p:nvSpPr>
            <p:cNvPr id="20" name="Прямоугольник 19"/>
            <p:cNvSpPr/>
            <p:nvPr/>
          </p:nvSpPr>
          <p:spPr>
            <a:xfrm>
              <a:off x="1052563" y="6021288"/>
              <a:ext cx="5707233" cy="276999"/>
            </a:xfrm>
            <a:prstGeom prst="rect">
              <a:avLst/>
            </a:prstGeom>
          </p:spPr>
          <p:txBody>
            <a:bodyPr wrap="square">
              <a:spAutoFit/>
            </a:bodyPr>
            <a:lstStyle/>
            <a:p>
              <a:r>
                <a:rPr lang="ru-RU" sz="1200" i="1" dirty="0">
                  <a:latin typeface="Myriad Pro" pitchFamily="34" charset="0"/>
                </a:rPr>
                <a:t>«</a:t>
              </a:r>
              <a:r>
                <a:rPr lang="ru-RU" sz="1200" i="1" dirty="0" err="1">
                  <a:latin typeface="Myriad Pro" pitchFamily="34" charset="0"/>
                </a:rPr>
                <a:t>Третій</a:t>
              </a:r>
              <a:r>
                <a:rPr lang="ru-RU" sz="1200" i="1" dirty="0">
                  <a:latin typeface="Myriad Pro" pitchFamily="34" charset="0"/>
                </a:rPr>
                <a:t> сектор» у </a:t>
              </a:r>
              <a:r>
                <a:rPr lang="ru-RU" sz="1200" i="1" dirty="0" err="1">
                  <a:latin typeface="Myriad Pro" pitchFamily="34" charset="0"/>
                </a:rPr>
                <a:t>Херсонській</a:t>
              </a:r>
              <a:r>
                <a:rPr lang="ru-RU" sz="1200" i="1" dirty="0">
                  <a:latin typeface="Myriad Pro" pitchFamily="34" charset="0"/>
                </a:rPr>
                <a:t> </a:t>
              </a:r>
              <a:r>
                <a:rPr lang="ru-RU" sz="1200" i="1" dirty="0" err="1">
                  <a:latin typeface="Myriad Pro" pitchFamily="34" charset="0"/>
                </a:rPr>
                <a:t>області</a:t>
              </a:r>
              <a:endParaRPr lang="ru-RU" sz="1200" i="1" dirty="0">
                <a:latin typeface="Myriad Pro" pitchFamily="34" charset="0"/>
              </a:endParaRPr>
            </a:p>
          </p:txBody>
        </p:sp>
        <p:grpSp>
          <p:nvGrpSpPr>
            <p:cNvPr id="21" name="Группа 20"/>
            <p:cNvGrpSpPr/>
            <p:nvPr/>
          </p:nvGrpSpPr>
          <p:grpSpPr>
            <a:xfrm>
              <a:off x="107504" y="5877272"/>
              <a:ext cx="864096" cy="864096"/>
              <a:chOff x="7445326" y="-47947"/>
              <a:chExt cx="963744" cy="963744"/>
            </a:xfrm>
          </p:grpSpPr>
          <p:sp>
            <p:nvSpPr>
              <p:cNvPr id="31" name="Овал 30"/>
              <p:cNvSpPr/>
              <p:nvPr/>
            </p:nvSpPr>
            <p:spPr>
              <a:xfrm>
                <a:off x="7445326" y="-47947"/>
                <a:ext cx="963744" cy="963744"/>
              </a:xfrm>
              <a:prstGeom prst="ellipse">
                <a:avLst/>
              </a:prstGeom>
              <a:solidFill>
                <a:schemeClr val="bg1"/>
              </a:solidFill>
              <a:ln>
                <a:solidFill>
                  <a:srgbClr val="5556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pic>
            <p:nvPicPr>
              <p:cNvPr id="32" name="Picture 2" descr="D:\Work\EDS\logo_active_group\logo\170116_logo_ag_color_square_goriz.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0000" t="17791" r="4701" b="38187"/>
              <a:stretch/>
            </p:blipFill>
            <p:spPr bwMode="auto">
              <a:xfrm>
                <a:off x="7614815" y="275374"/>
                <a:ext cx="624906" cy="318860"/>
              </a:xfrm>
              <a:prstGeom prst="rect">
                <a:avLst/>
              </a:prstGeom>
              <a:noFill/>
              <a:ln>
                <a:noFill/>
              </a:ln>
              <a:extLst>
                <a:ext uri="{909E8E84-426E-40DD-AFC4-6F175D3DCCD1}">
                  <a14:hiddenFill xmlns:a14="http://schemas.microsoft.com/office/drawing/2010/main">
                    <a:solidFill>
                      <a:srgbClr val="FFFFFF"/>
                    </a:solidFill>
                  </a14:hiddenFill>
                </a:ext>
              </a:extLst>
            </p:spPr>
          </p:pic>
        </p:grpSp>
        <p:cxnSp>
          <p:nvCxnSpPr>
            <p:cNvPr id="23" name="Прямая соединительная линия 22"/>
            <p:cNvCxnSpPr>
              <a:stCxn id="27" idx="2"/>
            </p:cNvCxnSpPr>
            <p:nvPr/>
          </p:nvCxnSpPr>
          <p:spPr>
            <a:xfrm flipH="1">
              <a:off x="971600" y="6322466"/>
              <a:ext cx="7576974" cy="0"/>
            </a:xfrm>
            <a:prstGeom prst="line">
              <a:avLst/>
            </a:prstGeom>
            <a:ln w="28575">
              <a:solidFill>
                <a:srgbClr val="55565B"/>
              </a:solidFill>
            </a:ln>
          </p:spPr>
          <p:style>
            <a:lnRef idx="1">
              <a:schemeClr val="accent1"/>
            </a:lnRef>
            <a:fillRef idx="0">
              <a:schemeClr val="accent1"/>
            </a:fillRef>
            <a:effectRef idx="0">
              <a:schemeClr val="accent1"/>
            </a:effectRef>
            <a:fontRef idx="minor">
              <a:schemeClr val="tx1"/>
            </a:fontRef>
          </p:style>
        </p:cxnSp>
        <p:sp>
          <p:nvSpPr>
            <p:cNvPr id="27" name="Овал 26"/>
            <p:cNvSpPr/>
            <p:nvPr/>
          </p:nvSpPr>
          <p:spPr>
            <a:xfrm>
              <a:off x="8548574" y="6204377"/>
              <a:ext cx="236178" cy="236178"/>
            </a:xfrm>
            <a:prstGeom prst="ellipse">
              <a:avLst/>
            </a:prstGeom>
            <a:solidFill>
              <a:srgbClr val="912D29"/>
            </a:solidFill>
            <a:ln>
              <a:solidFill>
                <a:srgbClr val="912D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8" name="Прямоугольник 27"/>
            <p:cNvSpPr/>
            <p:nvPr/>
          </p:nvSpPr>
          <p:spPr>
            <a:xfrm>
              <a:off x="5791314" y="6381328"/>
              <a:ext cx="2700808" cy="276999"/>
            </a:xfrm>
            <a:prstGeom prst="rect">
              <a:avLst/>
            </a:prstGeom>
          </p:spPr>
          <p:txBody>
            <a:bodyPr wrap="square">
              <a:spAutoFit/>
            </a:bodyPr>
            <a:lstStyle/>
            <a:p>
              <a:pPr algn="r"/>
              <a:r>
                <a:rPr lang="ru-RU" sz="1200" i="1" dirty="0"/>
                <a:t>м. Херсон, </a:t>
              </a:r>
              <a:r>
                <a:rPr lang="ru-RU" sz="1200" i="1" dirty="0" err="1"/>
                <a:t>грудень</a:t>
              </a:r>
              <a:r>
                <a:rPr lang="ru-RU" sz="1200" i="1" dirty="0"/>
                <a:t> 2017 р.</a:t>
              </a:r>
              <a:endParaRPr lang="ru-RU" sz="1200" i="1" dirty="0">
                <a:latin typeface="Myriad Pro" pitchFamily="34" charset="0"/>
              </a:endParaRPr>
            </a:p>
          </p:txBody>
        </p:sp>
      </p:grpSp>
    </p:spTree>
    <p:extLst>
      <p:ext uri="{BB962C8B-B14F-4D97-AF65-F5344CB8AC3E}">
        <p14:creationId xmlns:p14="http://schemas.microsoft.com/office/powerpoint/2010/main" val="194339027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 descr="D:\Work\EDS\logo_active_group\presentation\title-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0"/>
            <a:ext cx="9144560" cy="6858000"/>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3149517" y="4293096"/>
            <a:ext cx="5760640" cy="1015663"/>
          </a:xfrm>
          <a:prstGeom prst="rect">
            <a:avLst/>
          </a:prstGeom>
          <a:noFill/>
        </p:spPr>
        <p:txBody>
          <a:bodyPr wrap="square" rtlCol="0">
            <a:spAutoFit/>
          </a:bodyPr>
          <a:lstStyle/>
          <a:p>
            <a:pPr algn="ctr"/>
            <a:r>
              <a:rPr lang="en-US" sz="2000" b="1" dirty="0">
                <a:latin typeface="+mj-lt"/>
              </a:rPr>
              <a:t>067 249 49 67</a:t>
            </a:r>
            <a:r>
              <a:rPr lang="en-US" sz="2000" b="1" u="sng" dirty="0">
                <a:solidFill>
                  <a:srgbClr val="A82324"/>
                </a:solidFill>
                <a:latin typeface="+mj-lt"/>
              </a:rPr>
              <a:t> </a:t>
            </a:r>
          </a:p>
          <a:p>
            <a:pPr algn="ctr"/>
            <a:r>
              <a:rPr lang="en-US" sz="2000" u="sng" dirty="0">
                <a:solidFill>
                  <a:srgbClr val="A82324"/>
                </a:solidFill>
                <a:latin typeface="+mj-lt"/>
              </a:rPr>
              <a:t>http://activegroup.com.ua</a:t>
            </a:r>
          </a:p>
          <a:p>
            <a:pPr algn="ctr"/>
            <a:r>
              <a:rPr lang="en-US" sz="2000" dirty="0">
                <a:latin typeface="+mj-lt"/>
              </a:rPr>
              <a:t>vectorinfo@gmail.com</a:t>
            </a:r>
            <a:endParaRPr lang="uk-UA" sz="2000" dirty="0">
              <a:latin typeface="+mj-lt"/>
            </a:endParaRPr>
          </a:p>
        </p:txBody>
      </p:sp>
      <p:sp>
        <p:nvSpPr>
          <p:cNvPr id="6" name="TextBox 5"/>
          <p:cNvSpPr txBox="1"/>
          <p:nvPr/>
        </p:nvSpPr>
        <p:spPr>
          <a:xfrm>
            <a:off x="3131840" y="6334216"/>
            <a:ext cx="5760640" cy="338554"/>
          </a:xfrm>
          <a:prstGeom prst="rect">
            <a:avLst/>
          </a:prstGeom>
          <a:noFill/>
        </p:spPr>
        <p:txBody>
          <a:bodyPr wrap="square" rtlCol="0">
            <a:spAutoFit/>
          </a:bodyPr>
          <a:lstStyle/>
          <a:p>
            <a:pPr algn="ctr"/>
            <a:r>
              <a:rPr lang="uk-UA" sz="1600" dirty="0">
                <a:latin typeface="Myriad Pro" pitchFamily="34" charset="0"/>
              </a:rPr>
              <a:t>Досліджуємо громадську думку з 2011 року</a:t>
            </a:r>
            <a:endParaRPr lang="ru-RU" sz="1600" dirty="0">
              <a:latin typeface="Myriad Pro" pitchFamily="34" charset="0"/>
            </a:endParaRPr>
          </a:p>
        </p:txBody>
      </p:sp>
      <p:sp>
        <p:nvSpPr>
          <p:cNvPr id="8" name="TextBox 7"/>
          <p:cNvSpPr txBox="1"/>
          <p:nvPr/>
        </p:nvSpPr>
        <p:spPr>
          <a:xfrm>
            <a:off x="3131840" y="2636912"/>
            <a:ext cx="5760640" cy="830997"/>
          </a:xfrm>
          <a:prstGeom prst="rect">
            <a:avLst/>
          </a:prstGeom>
          <a:noFill/>
        </p:spPr>
        <p:txBody>
          <a:bodyPr wrap="square" rtlCol="0">
            <a:spAutoFit/>
          </a:bodyPr>
          <a:lstStyle/>
          <a:p>
            <a:pPr algn="ctr"/>
            <a:r>
              <a:rPr lang="uk-UA" sz="2400" b="1" dirty="0">
                <a:solidFill>
                  <a:schemeClr val="tx1">
                    <a:lumMod val="75000"/>
                    <a:lumOff val="25000"/>
                  </a:schemeClr>
                </a:solidFill>
                <a:latin typeface="Myriad Pro" pitchFamily="34" charset="0"/>
              </a:rPr>
              <a:t>Дослідницька компанія </a:t>
            </a:r>
            <a:br>
              <a:rPr lang="uk-UA" sz="2400" b="1" dirty="0">
                <a:solidFill>
                  <a:schemeClr val="tx1">
                    <a:lumMod val="75000"/>
                    <a:lumOff val="25000"/>
                  </a:schemeClr>
                </a:solidFill>
                <a:latin typeface="Myriad Pro" pitchFamily="34" charset="0"/>
              </a:rPr>
            </a:br>
            <a:r>
              <a:rPr lang="uk-UA" sz="2400" b="1" dirty="0">
                <a:solidFill>
                  <a:schemeClr val="tx1">
                    <a:lumMod val="75000"/>
                    <a:lumOff val="25000"/>
                  </a:schemeClr>
                </a:solidFill>
                <a:latin typeface="Myriad Pro" pitchFamily="34" charset="0"/>
              </a:rPr>
              <a:t>«Актив Груп»</a:t>
            </a:r>
          </a:p>
        </p:txBody>
      </p:sp>
    </p:spTree>
    <p:extLst>
      <p:ext uri="{BB962C8B-B14F-4D97-AF65-F5344CB8AC3E}">
        <p14:creationId xmlns:p14="http://schemas.microsoft.com/office/powerpoint/2010/main" val="1184310331"/>
      </p:ext>
    </p:extLst>
  </p:cSld>
  <p:clrMapOvr>
    <a:masterClrMapping/>
  </p:clrMapOvr>
</p:sld>
</file>

<file path=ppt/theme/theme1.xml><?xml version="1.0" encoding="utf-8"?>
<a:theme xmlns:a="http://schemas.openxmlformats.org/drawingml/2006/main" name="Nissan_White">
  <a:themeElements>
    <a:clrScheme name="Nissan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issan_Whit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issan_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issan_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issan_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issan_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issan_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issan_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issan_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issan_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issan_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issan_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issan_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issan_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33427</TotalTime>
  <Words>10776</Words>
  <Application>Microsoft Office PowerPoint</Application>
  <PresentationFormat>On-screen Show (4:3)</PresentationFormat>
  <Paragraphs>843</Paragraphs>
  <Slides>92</Slides>
  <Notes>53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92</vt:i4>
      </vt:variant>
    </vt:vector>
  </HeadingPairs>
  <TitlesOfParts>
    <vt:vector size="98" baseType="lpstr">
      <vt:lpstr>Arial</vt:lpstr>
      <vt:lpstr>Calibri</vt:lpstr>
      <vt:lpstr>Myriad Pro</vt:lpstr>
      <vt:lpstr>Wingdings 2</vt:lpstr>
      <vt:lpstr>Nissan_White</vt:lpstr>
      <vt:lpstr>Тема Office</vt:lpstr>
      <vt:lpstr>PowerPoint Presentation</vt:lpstr>
      <vt:lpstr>PowerPoint Presentation</vt:lpstr>
      <vt:lpstr>PowerPoint Presentation</vt:lpstr>
      <vt:lpstr>PowerPoint Presentation</vt:lpstr>
      <vt:lpstr>PowerPoint Presentation</vt:lpstr>
      <vt:lpstr>PowerPoint Presentation</vt:lpstr>
      <vt:lpstr>Методологія</vt:lpstr>
      <vt:lpstr>Методологія</vt:lpstr>
      <vt:lpstr>PowerPoint Presentation</vt:lpstr>
      <vt:lpstr>PowerPoint Presentation</vt:lpstr>
      <vt:lpstr>PowerPoint Presentation</vt:lpstr>
      <vt:lpstr>Методологія</vt:lpstr>
      <vt:lpstr>PowerPoint Presentation</vt:lpstr>
      <vt:lpstr>PowerPoint Presentation</vt:lpstr>
      <vt:lpstr>PowerPoint Presentation</vt:lpstr>
      <vt:lpstr>PowerPoint Presentation</vt:lpstr>
      <vt:lpstr>Методологія</vt:lpstr>
      <vt:lpstr>Методологія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Методологія</vt:lpstr>
      <vt:lpstr>Методологія</vt:lpstr>
      <vt:lpstr>Методологія</vt:lpstr>
      <vt:lpstr>Методологія</vt:lpstr>
      <vt:lpstr>PowerPoint Presentation</vt:lpstr>
      <vt:lpstr>Методологія</vt:lpstr>
      <vt:lpstr>PowerPoint Presentation</vt:lpstr>
      <vt:lpstr>PowerPoint Presentation</vt:lpstr>
      <vt:lpstr>PowerPoint Presentation</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Методологія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NISSAN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Еременко Андрей</dc:creator>
  <cp:lastModifiedBy>Пользователь</cp:lastModifiedBy>
  <cp:revision>2206</cp:revision>
  <cp:lastPrinted>2012-04-29T17:14:12Z</cp:lastPrinted>
  <dcterms:created xsi:type="dcterms:W3CDTF">2010-02-09T18:24:49Z</dcterms:created>
  <dcterms:modified xsi:type="dcterms:W3CDTF">2025-10-17T22:22:31Z</dcterms:modified>
</cp:coreProperties>
</file>